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saveSubsetFonts="1">
  <p:sldMasterIdLst>
    <p:sldMasterId id="2147483648" r:id="rId1"/>
  </p:sldMasterIdLst>
  <p:notesMasterIdLst>
    <p:notesMasterId r:id="rId82"/>
  </p:notesMasterIdLst>
  <p:handoutMasterIdLst>
    <p:handoutMasterId r:id="rId83"/>
  </p:handout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Lst>
  <p:sldSz cx="7772400" cy="10058400"/>
  <p:notesSz cx="6858000" cy="9144000"/>
  <p:embeddedFontLst>
    <p:embeddedFont>
      <p:font typeface="IBM Plex Sans Condensed" charset="0"/>
      <p:regular r:id="rId84"/>
    </p:embeddedFont>
    <p:embeddedFont>
      <p:font typeface="IBM Plex Sans Condensed Bold" charset="0"/>
      <p:regular r:id="rId85"/>
    </p:embeddedFont>
    <p:embeddedFont>
      <p:font typeface="Arimo" charset="0"/>
      <p:regular r:id="rId86"/>
    </p:embeddedFont>
    <p:embeddedFont>
      <p:font typeface="Calibri" pitchFamily="34" charset="0"/>
      <p:regular r:id="rId87"/>
      <p:bold r:id="rId88"/>
      <p:italic r:id="rId89"/>
      <p:boldItalic r:id="rId90"/>
    </p:embeddedFont>
    <p:embeddedFont>
      <p:font typeface="Arimo Bold" charset="0"/>
      <p:regular r:id="rId91"/>
    </p:embeddedFont>
    <p:embeddedFont>
      <p:font typeface="Open Sans" charset="0"/>
      <p:regular r:id="rId9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94154" autoAdjust="0"/>
  </p:normalViewPr>
  <p:slideViewPr>
    <p:cSldViewPr>
      <p:cViewPr>
        <p:scale>
          <a:sx n="70" d="100"/>
          <a:sy n="70" d="100"/>
        </p:scale>
        <p:origin x="-1686" y="36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font" Target="fonts/font1.fntdata"/><Relationship Id="rId89" Type="http://schemas.openxmlformats.org/officeDocument/2006/relationships/font" Target="fonts/font6.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9.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font" Target="fonts/font4.fntdata"/><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notesMaster" Target="notesMasters/notesMaster1.xml"/><Relationship Id="rId90" Type="http://schemas.openxmlformats.org/officeDocument/2006/relationships/font" Target="fonts/font7.fntdata"/><Relationship Id="rId95"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font" Target="fonts/font2.fntdata"/><Relationship Id="rId93"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handoutMaster" Target="handoutMasters/handoutMaster1.xml"/><Relationship Id="rId88" Type="http://schemas.openxmlformats.org/officeDocument/2006/relationships/font" Target="fonts/font5.fntdata"/><Relationship Id="rId91" Type="http://schemas.openxmlformats.org/officeDocument/2006/relationships/font" Target="fonts/font8.fntdata"/><Relationship Id="rId9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font" Target="fonts/font3.fntdata"/><Relationship Id="rId9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97B6F486-8F5B-477B-BDAD-8D73EABDF8A5}" type="datetimeFigureOut">
              <a:rPr lang="en-IN" smtClean="0"/>
              <a:t>22-07-2024</a:t>
            </a:fld>
            <a:endParaRPr lang="en-IN"/>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r>
              <a:rPr lang="en-IN" smtClean="0"/>
              <a:t>Mr. RANJIT KUMBHAR  7757962804</a:t>
            </a:r>
            <a:endParaRPr lang="en-IN"/>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5B81CAB-E1F8-4E8D-A205-643E2BF4B01B}" type="slidenum">
              <a:rPr lang="en-IN" smtClean="0"/>
              <a:t>‹#›</a:t>
            </a:fld>
            <a:endParaRPr lang="en-IN"/>
          </a:p>
        </p:txBody>
      </p:sp>
    </p:spTree>
    <p:extLst>
      <p:ext uri="{BB962C8B-B14F-4D97-AF65-F5344CB8AC3E}">
        <p14:creationId xmlns:p14="http://schemas.microsoft.com/office/powerpoint/2010/main" val="2148999284"/>
      </p:ext>
    </p:extLst>
  </p:cSld>
  <p:clrMap bg1="lt1" tx1="dk1" bg2="lt2" tx2="dk2" accent1="accent1" accent2="accent2" accent3="accent3" accent4="accent4" accent5="accent5" accent6="accent6" hlink="hlink" folHlink="folHlink"/>
  <p:hf sldNum="0"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A6DFD7F-D8D5-40ED-BFAC-43CE1828A876}" type="datetimeFigureOut">
              <a:rPr lang="en-IN" smtClean="0"/>
              <a:t>22-07-2024</a:t>
            </a:fld>
            <a:endParaRPr lang="en-IN"/>
          </a:p>
        </p:txBody>
      </p:sp>
      <p:sp>
        <p:nvSpPr>
          <p:cNvPr id="4" name="Slide Image Placeholder 3"/>
          <p:cNvSpPr>
            <a:spLocks noGrp="1" noRot="1" noChangeAspect="1"/>
          </p:cNvSpPr>
          <p:nvPr>
            <p:ph type="sldImg" idx="2"/>
          </p:nvPr>
        </p:nvSpPr>
        <p:spPr>
          <a:xfrm>
            <a:off x="2103438" y="685800"/>
            <a:ext cx="2651125" cy="34290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r>
              <a:rPr lang="en-IN" smtClean="0"/>
              <a:t>Mr. RANJIT KUMBHAR  7757962804</a:t>
            </a:r>
            <a:endParaRPr lang="en-I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88CC029-535A-4F34-9EE8-8E1787964D10}" type="slidenum">
              <a:rPr lang="en-IN" smtClean="0"/>
              <a:t>‹#›</a:t>
            </a:fld>
            <a:endParaRPr lang="en-IN"/>
          </a:p>
        </p:txBody>
      </p:sp>
    </p:spTree>
    <p:extLst>
      <p:ext uri="{BB962C8B-B14F-4D97-AF65-F5344CB8AC3E}">
        <p14:creationId xmlns:p14="http://schemas.microsoft.com/office/powerpoint/2010/main" val="2290580192"/>
      </p:ext>
    </p:extLst>
  </p:cSld>
  <p:clrMap bg1="lt1" tx1="dk1" bg2="lt2" tx2="dk2" accent1="accent1" accent2="accent2" accent3="accent3" accent4="accent4" accent5="accent5" accent6="accent6" hlink="hlink" folHlink="folHlink"/>
  <p:hf sldNum="0"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5" name="Footer Placeholder 4"/>
          <p:cNvSpPr>
            <a:spLocks noGrp="1"/>
          </p:cNvSpPr>
          <p:nvPr>
            <p:ph type="ftr" sz="quarter" idx="11"/>
          </p:nvPr>
        </p:nvSpPr>
        <p:spPr/>
        <p:txBody>
          <a:bodyPr/>
          <a:lstStyle/>
          <a:p>
            <a:r>
              <a:rPr lang="en-IN" smtClean="0"/>
              <a:t>Mr. RANJIT KUMBHAR  7757962804</a:t>
            </a:r>
            <a:endParaRPr lang="en-IN"/>
          </a:p>
        </p:txBody>
      </p:sp>
    </p:spTree>
    <p:extLst>
      <p:ext uri="{BB962C8B-B14F-4D97-AF65-F5344CB8AC3E}">
        <p14:creationId xmlns:p14="http://schemas.microsoft.com/office/powerpoint/2010/main" val="16142358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5" name="Footer Placeholder 4"/>
          <p:cNvSpPr>
            <a:spLocks noGrp="1"/>
          </p:cNvSpPr>
          <p:nvPr>
            <p:ph type="ftr" sz="quarter" idx="11"/>
          </p:nvPr>
        </p:nvSpPr>
        <p:spPr/>
        <p:txBody>
          <a:bodyPr/>
          <a:lstStyle/>
          <a:p>
            <a:r>
              <a:rPr lang="en-IN" smtClean="0"/>
              <a:t>Mr. RANJIT KUMBHAR  7757962804</a:t>
            </a:r>
            <a:endParaRPr lang="en-IN"/>
          </a:p>
        </p:txBody>
      </p:sp>
    </p:spTree>
    <p:extLst>
      <p:ext uri="{BB962C8B-B14F-4D97-AF65-F5344CB8AC3E}">
        <p14:creationId xmlns:p14="http://schemas.microsoft.com/office/powerpoint/2010/main" val="3939204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Footer Placeholder 3"/>
          <p:cNvSpPr>
            <a:spLocks noGrp="1"/>
          </p:cNvSpPr>
          <p:nvPr>
            <p:ph type="ftr" sz="quarter" idx="10"/>
          </p:nvPr>
        </p:nvSpPr>
        <p:spPr/>
        <p:txBody>
          <a:bodyPr/>
          <a:lstStyle/>
          <a:p>
            <a:r>
              <a:rPr lang="en-IN" smtClean="0"/>
              <a:t>Mr. RANJIT KUMBHAR  7757962804</a:t>
            </a:r>
            <a:endParaRPr lang="en-IN"/>
          </a:p>
        </p:txBody>
      </p:sp>
    </p:spTree>
    <p:extLst>
      <p:ext uri="{BB962C8B-B14F-4D97-AF65-F5344CB8AC3E}">
        <p14:creationId xmlns:p14="http://schemas.microsoft.com/office/powerpoint/2010/main" val="29709532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93D4B1F-9C5A-4712-A5E4-D11EF1720C7F}" type="datetime1">
              <a:rPr lang="en-US" smtClean="0"/>
              <a:t>7/22/2024</a:t>
            </a:fld>
            <a:endParaRPr lang="en-US"/>
          </a:p>
        </p:txBody>
      </p:sp>
      <p:sp>
        <p:nvSpPr>
          <p:cNvPr id="5" name="Footer Placeholder 4"/>
          <p:cNvSpPr>
            <a:spLocks noGrp="1"/>
          </p:cNvSpPr>
          <p:nvPr>
            <p:ph type="ftr" sz="quarter" idx="11"/>
          </p:nvPr>
        </p:nvSpPr>
        <p:spPr/>
        <p:txBody>
          <a:bodyPr/>
          <a:lstStyle/>
          <a:p>
            <a:r>
              <a:rPr lang="en-US" smtClean="0"/>
              <a:t>Mr. RANJIT KUMBHAR  7757962804</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4AABA00-F85E-4AD8-A087-DE9D2799B860}" type="datetime1">
              <a:rPr lang="en-US" smtClean="0"/>
              <a:t>7/22/2024</a:t>
            </a:fld>
            <a:endParaRPr lang="en-US"/>
          </a:p>
        </p:txBody>
      </p:sp>
      <p:sp>
        <p:nvSpPr>
          <p:cNvPr id="5" name="Footer Placeholder 4"/>
          <p:cNvSpPr>
            <a:spLocks noGrp="1"/>
          </p:cNvSpPr>
          <p:nvPr>
            <p:ph type="ftr" sz="quarter" idx="11"/>
          </p:nvPr>
        </p:nvSpPr>
        <p:spPr/>
        <p:txBody>
          <a:bodyPr/>
          <a:lstStyle/>
          <a:p>
            <a:r>
              <a:rPr lang="en-US" smtClean="0"/>
              <a:t>Mr. RANJIT KUMBHAR  7757962804</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71395C2-B299-4EC3-A02A-1A8AB8ADFD8F}" type="datetime1">
              <a:rPr lang="en-US" smtClean="0"/>
              <a:t>7/22/2024</a:t>
            </a:fld>
            <a:endParaRPr lang="en-US"/>
          </a:p>
        </p:txBody>
      </p:sp>
      <p:sp>
        <p:nvSpPr>
          <p:cNvPr id="5" name="Footer Placeholder 4"/>
          <p:cNvSpPr>
            <a:spLocks noGrp="1"/>
          </p:cNvSpPr>
          <p:nvPr>
            <p:ph type="ftr" sz="quarter" idx="11"/>
          </p:nvPr>
        </p:nvSpPr>
        <p:spPr/>
        <p:txBody>
          <a:bodyPr/>
          <a:lstStyle/>
          <a:p>
            <a:r>
              <a:rPr lang="en-US" smtClean="0"/>
              <a:t>Mr. RANJIT KUMBHAR  7757962804</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C0933B5-ABAC-4A0B-A46B-E2DFD693612D}" type="datetime1">
              <a:rPr lang="en-US" smtClean="0"/>
              <a:t>7/22/2024</a:t>
            </a:fld>
            <a:endParaRPr lang="en-US"/>
          </a:p>
        </p:txBody>
      </p:sp>
      <p:sp>
        <p:nvSpPr>
          <p:cNvPr id="5" name="Footer Placeholder 4"/>
          <p:cNvSpPr>
            <a:spLocks noGrp="1"/>
          </p:cNvSpPr>
          <p:nvPr>
            <p:ph type="ftr" sz="quarter" idx="11"/>
          </p:nvPr>
        </p:nvSpPr>
        <p:spPr/>
        <p:txBody>
          <a:bodyPr/>
          <a:lstStyle/>
          <a:p>
            <a:r>
              <a:rPr lang="en-US" smtClean="0"/>
              <a:t>Mr. RANJIT KUMBHAR  7757962804</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B37157A-5BFA-4D7F-B154-DF18B52F3251}" type="datetime1">
              <a:rPr lang="en-US" smtClean="0"/>
              <a:t>7/22/2024</a:t>
            </a:fld>
            <a:endParaRPr lang="en-US"/>
          </a:p>
        </p:txBody>
      </p:sp>
      <p:sp>
        <p:nvSpPr>
          <p:cNvPr id="5" name="Footer Placeholder 4"/>
          <p:cNvSpPr>
            <a:spLocks noGrp="1"/>
          </p:cNvSpPr>
          <p:nvPr>
            <p:ph type="ftr" sz="quarter" idx="11"/>
          </p:nvPr>
        </p:nvSpPr>
        <p:spPr/>
        <p:txBody>
          <a:bodyPr/>
          <a:lstStyle/>
          <a:p>
            <a:r>
              <a:rPr lang="en-US" smtClean="0"/>
              <a:t>Mr. RANJIT KUMBHAR  7757962804</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FFF6001E-4E2C-4F38-BD1B-C1DA66BF9400}" type="datetime1">
              <a:rPr lang="en-US" smtClean="0"/>
              <a:t>7/22/2024</a:t>
            </a:fld>
            <a:endParaRPr lang="en-US"/>
          </a:p>
        </p:txBody>
      </p:sp>
      <p:sp>
        <p:nvSpPr>
          <p:cNvPr id="6" name="Footer Placeholder 5"/>
          <p:cNvSpPr>
            <a:spLocks noGrp="1"/>
          </p:cNvSpPr>
          <p:nvPr>
            <p:ph type="ftr" sz="quarter" idx="11"/>
          </p:nvPr>
        </p:nvSpPr>
        <p:spPr/>
        <p:txBody>
          <a:bodyPr/>
          <a:lstStyle/>
          <a:p>
            <a:r>
              <a:rPr lang="en-US" smtClean="0"/>
              <a:t>Mr. RANJIT KUMBHAR  7757962804</a:t>
            </a:r>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6529330B-4E95-4045-9BC8-2C9172911A67}" type="datetime1">
              <a:rPr lang="en-US" smtClean="0"/>
              <a:t>7/22/2024</a:t>
            </a:fld>
            <a:endParaRPr lang="en-US"/>
          </a:p>
        </p:txBody>
      </p:sp>
      <p:sp>
        <p:nvSpPr>
          <p:cNvPr id="8" name="Footer Placeholder 7"/>
          <p:cNvSpPr>
            <a:spLocks noGrp="1"/>
          </p:cNvSpPr>
          <p:nvPr>
            <p:ph type="ftr" sz="quarter" idx="11"/>
          </p:nvPr>
        </p:nvSpPr>
        <p:spPr/>
        <p:txBody>
          <a:bodyPr/>
          <a:lstStyle/>
          <a:p>
            <a:r>
              <a:rPr lang="en-US" smtClean="0"/>
              <a:t>Mr. RANJIT KUMBHAR  7757962804</a:t>
            </a:r>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A8EFC117-2E95-4899-9E14-B6586C2206FC}" type="datetime1">
              <a:rPr lang="en-US" smtClean="0"/>
              <a:t>7/22/2024</a:t>
            </a:fld>
            <a:endParaRPr lang="en-US"/>
          </a:p>
        </p:txBody>
      </p:sp>
      <p:sp>
        <p:nvSpPr>
          <p:cNvPr id="4" name="Footer Placeholder 3"/>
          <p:cNvSpPr>
            <a:spLocks noGrp="1"/>
          </p:cNvSpPr>
          <p:nvPr>
            <p:ph type="ftr" sz="quarter" idx="11"/>
          </p:nvPr>
        </p:nvSpPr>
        <p:spPr/>
        <p:txBody>
          <a:bodyPr/>
          <a:lstStyle/>
          <a:p>
            <a:r>
              <a:rPr lang="en-US" smtClean="0"/>
              <a:t>Mr. RANJIT KUMBHAR  7757962804</a:t>
            </a:r>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A104F4F-8D59-4E5A-9B26-02FAC5DA475D}" type="datetime1">
              <a:rPr lang="en-US" smtClean="0"/>
              <a:t>7/22/2024</a:t>
            </a:fld>
            <a:endParaRPr lang="en-US"/>
          </a:p>
        </p:txBody>
      </p:sp>
      <p:sp>
        <p:nvSpPr>
          <p:cNvPr id="3" name="Footer Placeholder 2"/>
          <p:cNvSpPr>
            <a:spLocks noGrp="1"/>
          </p:cNvSpPr>
          <p:nvPr>
            <p:ph type="ftr" sz="quarter" idx="11"/>
          </p:nvPr>
        </p:nvSpPr>
        <p:spPr/>
        <p:txBody>
          <a:bodyPr/>
          <a:lstStyle/>
          <a:p>
            <a:r>
              <a:rPr lang="en-US" smtClean="0"/>
              <a:t>Mr. RANJIT KUMBHAR  7757962804</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54D87A4-C07D-4C76-9982-461BC5C56274}" type="datetime1">
              <a:rPr lang="en-US" smtClean="0"/>
              <a:t>7/22/2024</a:t>
            </a:fld>
            <a:endParaRPr lang="en-US"/>
          </a:p>
        </p:txBody>
      </p:sp>
      <p:sp>
        <p:nvSpPr>
          <p:cNvPr id="6" name="Footer Placeholder 5"/>
          <p:cNvSpPr>
            <a:spLocks noGrp="1"/>
          </p:cNvSpPr>
          <p:nvPr>
            <p:ph type="ftr" sz="quarter" idx="11"/>
          </p:nvPr>
        </p:nvSpPr>
        <p:spPr/>
        <p:txBody>
          <a:bodyPr/>
          <a:lstStyle/>
          <a:p>
            <a:r>
              <a:rPr lang="en-US" smtClean="0"/>
              <a:t>Mr. RANJIT KUMBHAR  7757962804</a:t>
            </a:r>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27CB804-6D5C-4689-89B3-0BBF81C9449A}" type="datetime1">
              <a:rPr lang="en-US" smtClean="0"/>
              <a:t>7/22/2024</a:t>
            </a:fld>
            <a:endParaRPr lang="en-US"/>
          </a:p>
        </p:txBody>
      </p:sp>
      <p:sp>
        <p:nvSpPr>
          <p:cNvPr id="6" name="Footer Placeholder 5"/>
          <p:cNvSpPr>
            <a:spLocks noGrp="1"/>
          </p:cNvSpPr>
          <p:nvPr>
            <p:ph type="ftr" sz="quarter" idx="11"/>
          </p:nvPr>
        </p:nvSpPr>
        <p:spPr/>
        <p:txBody>
          <a:bodyPr/>
          <a:lstStyle/>
          <a:p>
            <a:r>
              <a:rPr lang="en-US" smtClean="0"/>
              <a:t>Mr. RANJIT KUMBHAR  7757962804</a:t>
            </a:r>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lumMod val="75000"/>
            <a:alpha val="50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59E51AB-1F96-485B-8C09-AD886D0986A2}" type="datetime1">
              <a:rPr lang="en-US" smtClean="0"/>
              <a:t>7/22/2024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smtClean="0"/>
              <a:t>Mr. RANJIT KUMBHAR  7757962804</a:t>
            </a: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jpe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7.jpeg"/></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8" Type="http://schemas.openxmlformats.org/officeDocument/2006/relationships/image" Target="../media/image30.svg"/><Relationship Id="rId3" Type="http://schemas.openxmlformats.org/officeDocument/2006/relationships/image" Target="../media/image23.png"/><Relationship Id="rId7" Type="http://schemas.openxmlformats.org/officeDocument/2006/relationships/image" Target="../media/image25.png"/><Relationship Id="rId2"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28.svg"/><Relationship Id="rId5" Type="http://schemas.openxmlformats.org/officeDocument/2006/relationships/image" Target="../media/image24.png"/><Relationship Id="rId4" Type="http://schemas.openxmlformats.org/officeDocument/2006/relationships/image" Target="../media/image26.svg"/></Relationships>
</file>

<file path=ppt/slides/_rels/slide27.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26.png"/><Relationship Id="rId1" Type="http://schemas.openxmlformats.org/officeDocument/2006/relationships/slideLayout" Target="../slideLayouts/slideLayout7.xml"/><Relationship Id="rId5" Type="http://schemas.openxmlformats.org/officeDocument/2006/relationships/image" Target="../media/image27.jpeg"/><Relationship Id="rId4" Type="http://schemas.openxmlformats.org/officeDocument/2006/relationships/image" Target="../media/image8.png"/></Relationships>
</file>

<file path=ppt/slides/_rels/slide28.xml.rels><?xml version="1.0" encoding="UTF-8" standalone="yes"?>
<Relationships xmlns="http://schemas.openxmlformats.org/package/2006/relationships"><Relationship Id="rId3" Type="http://schemas.openxmlformats.org/officeDocument/2006/relationships/image" Target="../media/image35.svg"/><Relationship Id="rId7" Type="http://schemas.openxmlformats.org/officeDocument/2006/relationships/image" Target="../media/image39.svg"/><Relationship Id="rId2"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37.svg"/><Relationship Id="rId4" Type="http://schemas.openxmlformats.org/officeDocument/2006/relationships/image" Target="../media/image29.png"/></Relationships>
</file>

<file path=ppt/slides/_rels/slide29.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jpeg"/><Relationship Id="rId1" Type="http://schemas.openxmlformats.org/officeDocument/2006/relationships/slideLayout" Target="../slideLayouts/slideLayout7.xml"/><Relationship Id="rId4" Type="http://schemas.openxmlformats.org/officeDocument/2006/relationships/image" Target="../media/image43.sv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45.svg"/><Relationship Id="rId2" Type="http://schemas.openxmlformats.org/officeDocument/2006/relationships/image" Target="../media/image34.pn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35.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 Id="rId4" Type="http://schemas.openxmlformats.org/officeDocument/2006/relationships/image" Target="../media/image56.svg"/></Relationships>
</file>

<file path=ppt/slides/_rels/slide42.xml.rels><?xml version="1.0" encoding="UTF-8" standalone="yes"?>
<Relationships xmlns="http://schemas.openxmlformats.org/package/2006/relationships"><Relationship Id="rId3" Type="http://schemas.openxmlformats.org/officeDocument/2006/relationships/image" Target="../media/image58.svg"/><Relationship Id="rId2" Type="http://schemas.openxmlformats.org/officeDocument/2006/relationships/image" Target="../media/image45.png"/><Relationship Id="rId1" Type="http://schemas.openxmlformats.org/officeDocument/2006/relationships/slideLayout" Target="../slideLayouts/slideLayout7.xml"/><Relationship Id="rId5" Type="http://schemas.openxmlformats.org/officeDocument/2006/relationships/image" Target="../media/image46.jpeg"/><Relationship Id="rId4" Type="http://schemas.openxmlformats.org/officeDocument/2006/relationships/image" Target="../media/image8.png"/></Relationships>
</file>

<file path=ppt/slides/_rels/slide43.xml.rels><?xml version="1.0" encoding="UTF-8" standalone="yes"?>
<Relationships xmlns="http://schemas.openxmlformats.org/package/2006/relationships"><Relationship Id="rId3" Type="http://schemas.openxmlformats.org/officeDocument/2006/relationships/image" Target="../media/image61.svg"/><Relationship Id="rId2" Type="http://schemas.openxmlformats.org/officeDocument/2006/relationships/image" Target="../media/image47.png"/><Relationship Id="rId1" Type="http://schemas.openxmlformats.org/officeDocument/2006/relationships/slideLayout" Target="../slideLayouts/slideLayout7.xml"/><Relationship Id="rId4" Type="http://schemas.openxmlformats.org/officeDocument/2006/relationships/image" Target="../media/image48.png"/></Relationships>
</file>

<file path=ppt/slides/_rels/slide44.xml.rels><?xml version="1.0" encoding="UTF-8" standalone="yes"?>
<Relationships xmlns="http://schemas.openxmlformats.org/package/2006/relationships"><Relationship Id="rId3" Type="http://schemas.openxmlformats.org/officeDocument/2006/relationships/image" Target="../media/image64.svg"/><Relationship Id="rId2" Type="http://schemas.openxmlformats.org/officeDocument/2006/relationships/image" Target="../media/image49.png"/><Relationship Id="rId1" Type="http://schemas.openxmlformats.org/officeDocument/2006/relationships/slideLayout" Target="../slideLayouts/slideLayout7.xml"/><Relationship Id="rId6" Type="http://schemas.openxmlformats.org/officeDocument/2006/relationships/image" Target="../media/image51.jpeg"/><Relationship Id="rId5" Type="http://schemas.openxmlformats.org/officeDocument/2006/relationships/image" Target="../media/image66.svg"/><Relationship Id="rId4" Type="http://schemas.openxmlformats.org/officeDocument/2006/relationships/image" Target="../media/image50.png"/></Relationships>
</file>

<file path=ppt/slides/_rels/slide45.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72.svg"/><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62.jpe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image" Target="../media/image64.jpe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69.jpeg"/></Relationships>
</file>

<file path=ppt/slides/_rels/slide63.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7.xml"/><Relationship Id="rId4" Type="http://schemas.openxmlformats.org/officeDocument/2006/relationships/image" Target="../media/image96.sv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7.xml"/><Relationship Id="rId4" Type="http://schemas.openxmlformats.org/officeDocument/2006/relationships/image" Target="../media/image100.svg"/></Relationships>
</file>

<file path=ppt/slides/_rels/slide72.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7.xml"/><Relationship Id="rId4" Type="http://schemas.openxmlformats.org/officeDocument/2006/relationships/image" Target="../media/image104.svg"/></Relationships>
</file>

<file path=ppt/slides/_rels/slide74.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7.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23825" y="220342"/>
            <a:ext cx="540382" cy="170812"/>
          </a:xfrm>
          <a:custGeom>
            <a:avLst/>
            <a:gdLst/>
            <a:ahLst/>
            <a:cxnLst/>
            <a:rect l="l" t="t" r="r" b="b"/>
            <a:pathLst>
              <a:path w="540382" h="170812">
                <a:moveTo>
                  <a:pt x="0" y="0"/>
                </a:moveTo>
                <a:lnTo>
                  <a:pt x="540382" y="0"/>
                </a:lnTo>
                <a:lnTo>
                  <a:pt x="540382" y="170812"/>
                </a:lnTo>
                <a:lnTo>
                  <a:pt x="0" y="170812"/>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3" name="Freeform 3"/>
          <p:cNvSpPr/>
          <p:nvPr/>
        </p:nvSpPr>
        <p:spPr>
          <a:xfrm>
            <a:off x="66675" y="0"/>
            <a:ext cx="7639050" cy="10058400"/>
          </a:xfrm>
          <a:custGeom>
            <a:avLst/>
            <a:gdLst/>
            <a:ahLst/>
            <a:cxnLst/>
            <a:rect l="l" t="t" r="r" b="b"/>
            <a:pathLst>
              <a:path w="7639050" h="10058400">
                <a:moveTo>
                  <a:pt x="0" y="0"/>
                </a:moveTo>
                <a:lnTo>
                  <a:pt x="7639050" y="0"/>
                </a:lnTo>
                <a:lnTo>
                  <a:pt x="7639050" y="10058400"/>
                </a:lnTo>
                <a:lnTo>
                  <a:pt x="0" y="10058400"/>
                </a:lnTo>
                <a:lnTo>
                  <a:pt x="0" y="0"/>
                </a:lnTo>
                <a:close/>
              </a:path>
            </a:pathLst>
          </a:custGeom>
          <a:blipFill>
            <a:blip r:embed="rId5"/>
            <a:stretch>
              <a:fillRect t="-1136" b="-6262"/>
            </a:stretch>
          </a:blipFill>
        </p:spPr>
      </p:sp>
      <p:sp>
        <p:nvSpPr>
          <p:cNvPr id="4" name="TextBox 4"/>
          <p:cNvSpPr txBox="1"/>
          <p:nvPr/>
        </p:nvSpPr>
        <p:spPr>
          <a:xfrm>
            <a:off x="6435310" y="9864330"/>
            <a:ext cx="1180081" cy="153888"/>
          </a:xfrm>
          <a:prstGeom prst="rect">
            <a:avLst/>
          </a:prstGeom>
        </p:spPr>
        <p:txBody>
          <a:bodyPr lIns="0" tIns="0" rIns="0" bIns="0" rtlCol="0" anchor="t">
            <a:spAutoFit/>
          </a:bodyPr>
          <a:lstStyle/>
          <a:p>
            <a:pPr algn="r">
              <a:lnSpc>
                <a:spcPts val="1223"/>
              </a:lnSpc>
            </a:pPr>
            <a:r>
              <a:rPr lang="en-US" sz="1007" spc="-1" dirty="0" smtClean="0">
                <a:solidFill>
                  <a:srgbClr val="2F5496"/>
                </a:solidFill>
                <a:latin typeface="IBM Plex Sans Condensed"/>
                <a:ea typeface="IBM Plex Sans Condensed"/>
                <a:cs typeface="IBM Plex Sans Condensed"/>
                <a:sym typeface="IBM Plex Sans Condensed"/>
              </a:rPr>
              <a:t>Mr.  </a:t>
            </a:r>
            <a:r>
              <a:rPr lang="en-US" sz="1007" spc="-1" dirty="0" err="1" smtClean="0">
                <a:solidFill>
                  <a:srgbClr val="2F5496"/>
                </a:solidFill>
                <a:latin typeface="IBM Plex Sans Condensed"/>
                <a:ea typeface="IBM Plex Sans Condensed"/>
                <a:cs typeface="IBM Plex Sans Condensed"/>
                <a:sym typeface="IBM Plex Sans Condensed"/>
              </a:rPr>
              <a:t>Ranjit</a:t>
            </a:r>
            <a:r>
              <a:rPr lang="en-US" sz="1007" spc="-1" dirty="0" smtClean="0">
                <a:solidFill>
                  <a:srgbClr val="2F5496"/>
                </a:solidFill>
                <a:latin typeface="IBM Plex Sans Condensed"/>
                <a:ea typeface="IBM Plex Sans Condensed"/>
                <a:cs typeface="IBM Plex Sans Condensed"/>
                <a:sym typeface="IBM Plex Sans Condensed"/>
              </a:rPr>
              <a:t> </a:t>
            </a:r>
            <a:r>
              <a:rPr lang="en-US" sz="1007" spc="-1" dirty="0" err="1" smtClean="0">
                <a:solidFill>
                  <a:srgbClr val="2F5496"/>
                </a:solidFill>
                <a:latin typeface="IBM Plex Sans Condensed"/>
                <a:ea typeface="IBM Plex Sans Condensed"/>
                <a:cs typeface="IBM Plex Sans Condensed"/>
                <a:sym typeface="IBM Plex Sans Condensed"/>
              </a:rPr>
              <a:t>Kumbhar</a:t>
            </a:r>
            <a:endParaRPr lang="en-US" sz="1007" spc="-1" dirty="0">
              <a:solidFill>
                <a:srgbClr val="2F5496"/>
              </a:solidFill>
              <a:latin typeface="IBM Plex Sans Condensed"/>
              <a:ea typeface="IBM Plex Sans Condensed"/>
              <a:cs typeface="IBM Plex Sans Condensed"/>
              <a:sym typeface="IBM Plex Sans Condensed"/>
            </a:endParaRPr>
          </a:p>
        </p:txBody>
      </p:sp>
      <p:sp>
        <p:nvSpPr>
          <p:cNvPr id="5" name="TextBox 5"/>
          <p:cNvSpPr txBox="1"/>
          <p:nvPr/>
        </p:nvSpPr>
        <p:spPr>
          <a:xfrm>
            <a:off x="2420998" y="801881"/>
            <a:ext cx="3041704" cy="1465707"/>
          </a:xfrm>
          <a:prstGeom prst="rect">
            <a:avLst/>
          </a:prstGeom>
        </p:spPr>
        <p:txBody>
          <a:bodyPr lIns="0" tIns="0" rIns="0" bIns="0" rtlCol="0" anchor="t">
            <a:spAutoFit/>
          </a:bodyPr>
          <a:lstStyle/>
          <a:p>
            <a:pPr algn="ctr">
              <a:lnSpc>
                <a:spcPts val="6051"/>
              </a:lnSpc>
            </a:pPr>
            <a:r>
              <a:rPr lang="en-US" sz="3600" spc="-3">
                <a:solidFill>
                  <a:srgbClr val="8EAADB"/>
                </a:solidFill>
                <a:latin typeface="IBM Plex Sans Condensed Bold"/>
                <a:ea typeface="IBM Plex Sans Condensed Bold"/>
                <a:cs typeface="IBM Plex Sans Condensed Bold"/>
                <a:sym typeface="IBM Plex Sans Condensed Bold"/>
              </a:rPr>
              <a:t> </a:t>
            </a:r>
          </a:p>
          <a:p>
            <a:pPr algn="ctr">
              <a:lnSpc>
                <a:spcPts val="6051"/>
              </a:lnSpc>
            </a:pPr>
            <a:r>
              <a:rPr lang="en-US" sz="3600" spc="-3">
                <a:solidFill>
                  <a:srgbClr val="8496B0"/>
                </a:solidFill>
                <a:latin typeface="IBM Plex Sans Condensed Bold"/>
                <a:ea typeface="IBM Plex Sans Condensed Bold"/>
                <a:cs typeface="IBM Plex Sans Condensed Bold"/>
                <a:sym typeface="IBM Plex Sans Condensed Bold"/>
              </a:rPr>
              <a:t>Manual Testing </a:t>
            </a:r>
          </a:p>
        </p:txBody>
      </p:sp>
      <p:sp>
        <p:nvSpPr>
          <p:cNvPr id="7" name="Footer Placeholder 6"/>
          <p:cNvSpPr>
            <a:spLocks noGrp="1"/>
          </p:cNvSpPr>
          <p:nvPr>
            <p:ph type="ftr" sz="quarter" idx="11"/>
          </p:nvPr>
        </p:nvSpPr>
        <p:spPr/>
        <p:txBody>
          <a:bodyPr/>
          <a:lstStyle/>
          <a:p>
            <a:r>
              <a:rPr lang="en-US" smtClean="0"/>
              <a:t>Mr. RANJIT KUMBHAR  7757962804</a:t>
            </a:r>
            <a:endParaRPr lang="en-US"/>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1143305" y="3038437"/>
            <a:ext cx="148885" cy="202330"/>
          </a:xfrm>
          <a:prstGeom prst="rect">
            <a:avLst/>
          </a:prstGeom>
        </p:spPr>
        <p:txBody>
          <a:bodyPr lIns="0" tIns="0" rIns="0" bIns="0" rtlCol="0" anchor="t">
            <a:spAutoFit/>
          </a:bodyPr>
          <a:lstStyle/>
          <a:p>
            <a:pPr algn="l">
              <a:lnSpc>
                <a:spcPts val="1545"/>
              </a:lnSpc>
            </a:pPr>
            <a:r>
              <a:rPr lang="en-US" sz="1103" spc="-1">
                <a:solidFill>
                  <a:srgbClr val="5B9BD5"/>
                </a:solidFill>
                <a:latin typeface="IBM Plex Sans Condensed Bold"/>
                <a:ea typeface="IBM Plex Sans Condensed Bold"/>
                <a:cs typeface="IBM Plex Sans Condensed Bold"/>
                <a:sym typeface="IBM Plex Sans Condensed Bold"/>
              </a:rPr>
              <a:t>3. </a:t>
            </a:r>
          </a:p>
        </p:txBody>
      </p:sp>
      <p:sp>
        <p:nvSpPr>
          <p:cNvPr id="4" name="TextBox 4"/>
          <p:cNvSpPr txBox="1"/>
          <p:nvPr/>
        </p:nvSpPr>
        <p:spPr>
          <a:xfrm>
            <a:off x="1143305" y="5291538"/>
            <a:ext cx="148885" cy="202330"/>
          </a:xfrm>
          <a:prstGeom prst="rect">
            <a:avLst/>
          </a:prstGeom>
        </p:spPr>
        <p:txBody>
          <a:bodyPr lIns="0" tIns="0" rIns="0" bIns="0" rtlCol="0" anchor="t">
            <a:spAutoFit/>
          </a:bodyPr>
          <a:lstStyle/>
          <a:p>
            <a:pPr algn="l">
              <a:lnSpc>
                <a:spcPts val="1545"/>
              </a:lnSpc>
            </a:pPr>
            <a:r>
              <a:rPr lang="en-US" sz="1103" spc="-1">
                <a:solidFill>
                  <a:srgbClr val="5B9BD5"/>
                </a:solidFill>
                <a:latin typeface="IBM Plex Sans Condensed Bold"/>
                <a:ea typeface="IBM Plex Sans Condensed Bold"/>
                <a:cs typeface="IBM Plex Sans Condensed Bold"/>
                <a:sym typeface="IBM Plex Sans Condensed Bold"/>
              </a:rPr>
              <a:t>4. </a:t>
            </a:r>
          </a:p>
        </p:txBody>
      </p:sp>
      <p:sp>
        <p:nvSpPr>
          <p:cNvPr id="5" name="TextBox 5"/>
          <p:cNvSpPr txBox="1"/>
          <p:nvPr/>
        </p:nvSpPr>
        <p:spPr>
          <a:xfrm>
            <a:off x="1143305" y="7325192"/>
            <a:ext cx="148885" cy="202330"/>
          </a:xfrm>
          <a:prstGeom prst="rect">
            <a:avLst/>
          </a:prstGeom>
        </p:spPr>
        <p:txBody>
          <a:bodyPr lIns="0" tIns="0" rIns="0" bIns="0" rtlCol="0" anchor="t">
            <a:spAutoFit/>
          </a:bodyPr>
          <a:lstStyle/>
          <a:p>
            <a:pPr algn="l">
              <a:lnSpc>
                <a:spcPts val="1545"/>
              </a:lnSpc>
            </a:pPr>
            <a:r>
              <a:rPr lang="en-US" sz="1103" spc="-1">
                <a:solidFill>
                  <a:srgbClr val="5B9BD5"/>
                </a:solidFill>
                <a:latin typeface="IBM Plex Sans Condensed Bold"/>
                <a:ea typeface="IBM Plex Sans Condensed Bold"/>
                <a:cs typeface="IBM Plex Sans Condensed Bold"/>
                <a:sym typeface="IBM Plex Sans Condensed Bold"/>
              </a:rPr>
              <a:t>5. </a:t>
            </a:r>
          </a:p>
        </p:txBody>
      </p:sp>
      <p:sp>
        <p:nvSpPr>
          <p:cNvPr id="6" name="TextBox 6"/>
          <p:cNvSpPr txBox="1"/>
          <p:nvPr/>
        </p:nvSpPr>
        <p:spPr>
          <a:xfrm>
            <a:off x="1829438" y="1215095"/>
            <a:ext cx="154791" cy="202330"/>
          </a:xfrm>
          <a:prstGeom prst="rect">
            <a:avLst/>
          </a:prstGeom>
        </p:spPr>
        <p:txBody>
          <a:bodyPr lIns="0" tIns="0" rIns="0" bIns="0" rtlCol="0" anchor="t">
            <a:spAutoFit/>
          </a:bodyPr>
          <a:lstStyle/>
          <a:p>
            <a:pPr algn="l">
              <a:lnSpc>
                <a:spcPts val="1545"/>
              </a:lnSpc>
            </a:pPr>
            <a:r>
              <a:rPr lang="en-US" sz="1103" spc="-1">
                <a:solidFill>
                  <a:srgbClr val="5B9BD5"/>
                </a:solidFill>
                <a:latin typeface="IBM Plex Sans Condensed Bold"/>
                <a:ea typeface="IBM Plex Sans Condensed Bold"/>
                <a:cs typeface="IBM Plex Sans Condensed Bold"/>
                <a:sym typeface="IBM Plex Sans Condensed Bold"/>
              </a:rPr>
              <a:t>b. </a:t>
            </a:r>
          </a:p>
        </p:txBody>
      </p:sp>
      <p:sp>
        <p:nvSpPr>
          <p:cNvPr id="7" name="TextBox 7"/>
          <p:cNvSpPr txBox="1"/>
          <p:nvPr/>
        </p:nvSpPr>
        <p:spPr>
          <a:xfrm>
            <a:off x="1143305" y="8569033"/>
            <a:ext cx="1089965" cy="202330"/>
          </a:xfrm>
          <a:prstGeom prst="rect">
            <a:avLst/>
          </a:prstGeom>
        </p:spPr>
        <p:txBody>
          <a:bodyPr lIns="0" tIns="0" rIns="0" bIns="0" rtlCol="0" anchor="t">
            <a:spAutoFit/>
          </a:bodyPr>
          <a:lstStyle/>
          <a:p>
            <a:pPr algn="l">
              <a:lnSpc>
                <a:spcPts val="1545"/>
              </a:lnSpc>
            </a:pPr>
            <a:r>
              <a:rPr lang="en-US" sz="1103" spc="-1">
                <a:solidFill>
                  <a:srgbClr val="5B9BD5"/>
                </a:solidFill>
                <a:latin typeface="IBM Plex Sans Condensed Bold"/>
                <a:ea typeface="IBM Plex Sans Condensed Bold"/>
                <a:cs typeface="IBM Plex Sans Condensed Bold"/>
                <a:sym typeface="IBM Plex Sans Condensed Bold"/>
              </a:rPr>
              <a:t>6. Maintenance: </a:t>
            </a:r>
          </a:p>
        </p:txBody>
      </p:sp>
      <p:sp>
        <p:nvSpPr>
          <p:cNvPr id="8" name="TextBox 8"/>
          <p:cNvSpPr txBox="1"/>
          <p:nvPr/>
        </p:nvSpPr>
        <p:spPr>
          <a:xfrm>
            <a:off x="2058286" y="1237136"/>
            <a:ext cx="1425521" cy="180289"/>
          </a:xfrm>
          <a:prstGeom prst="rect">
            <a:avLst/>
          </a:prstGeom>
        </p:spPr>
        <p:txBody>
          <a:bodyPr lIns="0" tIns="0" rIns="0" bIns="0" rtlCol="0" anchor="t">
            <a:spAutoFit/>
          </a:bodyPr>
          <a:lstStyle/>
          <a:p>
            <a:pPr algn="l">
              <a:lnSpc>
                <a:spcPts val="1538"/>
              </a:lnSpc>
            </a:pPr>
            <a:r>
              <a:rPr lang="en-US" sz="1103" spc="-1">
                <a:solidFill>
                  <a:srgbClr val="5B9BD5"/>
                </a:solidFill>
                <a:latin typeface="IBM Plex Sans Condensed Bold"/>
                <a:ea typeface="IBM Plex Sans Condensed Bold"/>
                <a:cs typeface="IBM Plex Sans Condensed Bold"/>
                <a:sym typeface="IBM Plex Sans Condensed Bold"/>
              </a:rPr>
              <a:t>Low-Level Design (LLD): </a:t>
            </a:r>
          </a:p>
        </p:txBody>
      </p:sp>
      <p:sp>
        <p:nvSpPr>
          <p:cNvPr id="9" name="TextBox 9"/>
          <p:cNvSpPr txBox="1"/>
          <p:nvPr/>
        </p:nvSpPr>
        <p:spPr>
          <a:xfrm>
            <a:off x="2286886" y="1340110"/>
            <a:ext cx="112405" cy="203187"/>
          </a:xfrm>
          <a:prstGeom prst="rect">
            <a:avLst/>
          </a:prstGeom>
        </p:spPr>
        <p:txBody>
          <a:bodyPr lIns="0" tIns="0" rIns="0" bIns="0" rtlCol="0" anchor="t">
            <a:spAutoFit/>
          </a:bodyPr>
          <a:lstStyle/>
          <a:p>
            <a:pPr algn="l">
              <a:lnSpc>
                <a:spcPts val="1538"/>
              </a:lnSpc>
            </a:pPr>
            <a:r>
              <a:rPr lang="en-US" sz="1103">
                <a:solidFill>
                  <a:srgbClr val="000000"/>
                </a:solidFill>
                <a:latin typeface="Arimo"/>
                <a:ea typeface="Arimo"/>
                <a:cs typeface="Arimo"/>
                <a:sym typeface="Arimo"/>
              </a:rPr>
              <a:t></a:t>
            </a:r>
          </a:p>
        </p:txBody>
      </p:sp>
      <p:sp>
        <p:nvSpPr>
          <p:cNvPr id="10" name="TextBox 10"/>
          <p:cNvSpPr txBox="1"/>
          <p:nvPr/>
        </p:nvSpPr>
        <p:spPr>
          <a:xfrm>
            <a:off x="2396614" y="1511960"/>
            <a:ext cx="2433342" cy="94755"/>
          </a:xfrm>
          <a:prstGeom prst="rect">
            <a:avLst/>
          </a:prstGeom>
        </p:spPr>
        <p:txBody>
          <a:bodyPr lIns="0" tIns="0" rIns="0" bIns="0" rtlCol="0" anchor="t">
            <a:spAutoFit/>
          </a:bodyPr>
          <a:lstStyle/>
          <a:p>
            <a:pPr algn="l">
              <a:lnSpc>
                <a:spcPts val="551"/>
              </a:lnSpc>
            </a:pPr>
            <a:r>
              <a:rPr lang="en-US" sz="1103" spc="-1">
                <a:solidFill>
                  <a:srgbClr val="000000"/>
                </a:solidFill>
                <a:latin typeface="IBM Plex Sans Condensed"/>
                <a:ea typeface="IBM Plex Sans Condensed"/>
                <a:cs typeface="IBM Plex Sans Condensed"/>
                <a:sym typeface="IBM Plex Sans Condensed"/>
              </a:rPr>
              <a:t> </a:t>
            </a:r>
            <a:r>
              <a:rPr lang="en-US" sz="1103" spc="-1">
                <a:solidFill>
                  <a:srgbClr val="FF0000"/>
                </a:solidFill>
                <a:latin typeface="IBM Plex Sans Condensed Bold"/>
                <a:ea typeface="IBM Plex Sans Condensed Bold"/>
                <a:cs typeface="IBM Plex Sans Condensed Bold"/>
                <a:sym typeface="IBM Plex Sans Condensed Bold"/>
              </a:rPr>
              <a:t>Actual Functional logic</a:t>
            </a:r>
            <a:r>
              <a:rPr lang="en-US" sz="1103" spc="-1">
                <a:solidFill>
                  <a:srgbClr val="FF0000"/>
                </a:solidFill>
                <a:latin typeface="IBM Plex Sans Condensed"/>
                <a:ea typeface="IBM Plex Sans Condensed"/>
                <a:cs typeface="IBM Plex Sans Condensed"/>
                <a:sym typeface="IBM Plex Sans Condensed"/>
              </a:rPr>
              <a:t> </a:t>
            </a:r>
            <a:r>
              <a:rPr lang="en-US" sz="1103" spc="-1">
                <a:solidFill>
                  <a:srgbClr val="000000"/>
                </a:solidFill>
                <a:latin typeface="IBM Plex Sans Condensed"/>
                <a:ea typeface="IBM Plex Sans Condensed"/>
                <a:cs typeface="IBM Plex Sans Condensed"/>
                <a:sym typeface="IBM Plex Sans Condensed"/>
              </a:rPr>
              <a:t>of the modules. </a:t>
            </a:r>
          </a:p>
        </p:txBody>
      </p:sp>
      <p:sp>
        <p:nvSpPr>
          <p:cNvPr id="11" name="TextBox 11"/>
          <p:cNvSpPr txBox="1"/>
          <p:nvPr/>
        </p:nvSpPr>
        <p:spPr>
          <a:xfrm>
            <a:off x="2286886" y="1442980"/>
            <a:ext cx="112405" cy="298437"/>
          </a:xfrm>
          <a:prstGeom prst="rect">
            <a:avLst/>
          </a:prstGeom>
        </p:spPr>
        <p:txBody>
          <a:bodyPr lIns="0" tIns="0" rIns="0" bIns="0" rtlCol="0" anchor="t">
            <a:spAutoFit/>
          </a:bodyPr>
          <a:lstStyle/>
          <a:p>
            <a:pPr algn="l">
              <a:lnSpc>
                <a:spcPts val="2567"/>
              </a:lnSpc>
            </a:pPr>
            <a:r>
              <a:rPr lang="en-US" sz="1103">
                <a:solidFill>
                  <a:srgbClr val="000000"/>
                </a:solidFill>
                <a:latin typeface="Arimo"/>
                <a:ea typeface="Arimo"/>
                <a:cs typeface="Arimo"/>
                <a:sym typeface="Arimo"/>
              </a:rPr>
              <a:t></a:t>
            </a:r>
          </a:p>
        </p:txBody>
      </p:sp>
      <p:sp>
        <p:nvSpPr>
          <p:cNvPr id="12" name="TextBox 12"/>
          <p:cNvSpPr txBox="1"/>
          <p:nvPr/>
        </p:nvSpPr>
        <p:spPr>
          <a:xfrm>
            <a:off x="2396614" y="1710080"/>
            <a:ext cx="2884141" cy="94755"/>
          </a:xfrm>
          <a:prstGeom prst="rect">
            <a:avLst/>
          </a:prstGeom>
        </p:spPr>
        <p:txBody>
          <a:bodyPr lIns="0" tIns="0" rIns="0" bIns="0" rtlCol="0" anchor="t">
            <a:spAutoFit/>
          </a:bodyPr>
          <a:lstStyle/>
          <a:p>
            <a:pPr algn="l">
              <a:lnSpc>
                <a:spcPts val="551"/>
              </a:lnSpc>
            </a:pPr>
            <a:r>
              <a:rPr lang="en-US" sz="1103" spc="-1">
                <a:solidFill>
                  <a:srgbClr val="000000"/>
                </a:solidFill>
                <a:latin typeface="IBM Plex Sans Condensed"/>
                <a:ea typeface="IBM Plex Sans Condensed"/>
                <a:cs typeface="IBM Plex Sans Condensed"/>
                <a:sym typeface="IBM Plex Sans Condensed"/>
              </a:rPr>
              <a:t> </a:t>
            </a:r>
            <a:r>
              <a:rPr lang="en-US" sz="1103" spc="-1">
                <a:solidFill>
                  <a:srgbClr val="FF0000"/>
                </a:solidFill>
                <a:latin typeface="IBM Plex Sans Condensed Bold"/>
                <a:ea typeface="IBM Plex Sans Condensed Bold"/>
                <a:cs typeface="IBM Plex Sans Condensed Bold"/>
                <a:sym typeface="IBM Plex Sans Condensed Bold"/>
              </a:rPr>
              <a:t>Complete input and outputs</a:t>
            </a:r>
            <a:r>
              <a:rPr lang="en-US" sz="1103" spc="-1">
                <a:solidFill>
                  <a:srgbClr val="FF0000"/>
                </a:solidFill>
                <a:latin typeface="IBM Plex Sans Condensed"/>
                <a:ea typeface="IBM Plex Sans Condensed"/>
                <a:cs typeface="IBM Plex Sans Condensed"/>
                <a:sym typeface="IBM Plex Sans Condensed"/>
              </a:rPr>
              <a:t> </a:t>
            </a:r>
            <a:r>
              <a:rPr lang="en-US" sz="1103" spc="-1">
                <a:solidFill>
                  <a:srgbClr val="000000"/>
                </a:solidFill>
                <a:latin typeface="IBM Plex Sans Condensed"/>
                <a:ea typeface="IBM Plex Sans Condensed"/>
                <a:cs typeface="IBM Plex Sans Condensed"/>
                <a:sym typeface="IBM Plex Sans Condensed"/>
              </a:rPr>
              <a:t>for every module. </a:t>
            </a:r>
          </a:p>
        </p:txBody>
      </p:sp>
      <p:sp>
        <p:nvSpPr>
          <p:cNvPr id="13" name="TextBox 13"/>
          <p:cNvSpPr txBox="1"/>
          <p:nvPr/>
        </p:nvSpPr>
        <p:spPr>
          <a:xfrm>
            <a:off x="2286886" y="1638052"/>
            <a:ext cx="112405" cy="298437"/>
          </a:xfrm>
          <a:prstGeom prst="rect">
            <a:avLst/>
          </a:prstGeom>
        </p:spPr>
        <p:txBody>
          <a:bodyPr lIns="0" tIns="0" rIns="0" bIns="0" rtlCol="0" anchor="t">
            <a:spAutoFit/>
          </a:bodyPr>
          <a:lstStyle/>
          <a:p>
            <a:pPr algn="l">
              <a:lnSpc>
                <a:spcPts val="2520"/>
              </a:lnSpc>
            </a:pPr>
            <a:r>
              <a:rPr lang="en-US" sz="1103">
                <a:solidFill>
                  <a:srgbClr val="000000"/>
                </a:solidFill>
                <a:latin typeface="Arimo"/>
                <a:ea typeface="Arimo"/>
                <a:cs typeface="Arimo"/>
                <a:sym typeface="Arimo"/>
              </a:rPr>
              <a:t></a:t>
            </a:r>
          </a:p>
        </p:txBody>
      </p:sp>
      <p:sp>
        <p:nvSpPr>
          <p:cNvPr id="14" name="TextBox 14"/>
          <p:cNvSpPr txBox="1"/>
          <p:nvPr/>
        </p:nvSpPr>
        <p:spPr>
          <a:xfrm>
            <a:off x="2396614" y="1905152"/>
            <a:ext cx="2964980" cy="94755"/>
          </a:xfrm>
          <a:prstGeom prst="rect">
            <a:avLst/>
          </a:prstGeom>
        </p:spPr>
        <p:txBody>
          <a:bodyPr lIns="0" tIns="0" rIns="0" bIns="0" rtlCol="0" anchor="t">
            <a:spAutoFit/>
          </a:bodyPr>
          <a:lstStyle/>
          <a:p>
            <a:pPr algn="l">
              <a:lnSpc>
                <a:spcPts val="551"/>
              </a:lnSpc>
            </a:pPr>
            <a:r>
              <a:rPr lang="en-US" sz="1103" spc="-1">
                <a:solidFill>
                  <a:srgbClr val="000000"/>
                </a:solidFill>
                <a:latin typeface="IBM Plex Sans Condensed"/>
                <a:ea typeface="IBM Plex Sans Condensed"/>
                <a:cs typeface="IBM Plex Sans Condensed"/>
                <a:sym typeface="IBM Plex Sans Condensed"/>
              </a:rPr>
              <a:t> </a:t>
            </a:r>
            <a:r>
              <a:rPr lang="en-US" sz="1103" spc="-1">
                <a:solidFill>
                  <a:srgbClr val="FF0000"/>
                </a:solidFill>
                <a:latin typeface="IBM Plex Sans Condensed Bold"/>
                <a:ea typeface="IBM Plex Sans Condensed Bold"/>
                <a:cs typeface="IBM Plex Sans Condensed Bold"/>
                <a:sym typeface="IBM Plex Sans Condensed Bold"/>
              </a:rPr>
              <a:t>Complete details</a:t>
            </a:r>
            <a:r>
              <a:rPr lang="en-US" sz="1103" spc="-1">
                <a:solidFill>
                  <a:srgbClr val="FF0000"/>
                </a:solidFill>
                <a:latin typeface="IBM Plex Sans Condensed"/>
                <a:ea typeface="IBM Plex Sans Condensed"/>
                <a:cs typeface="IBM Plex Sans Condensed"/>
                <a:sym typeface="IBM Plex Sans Condensed"/>
              </a:rPr>
              <a:t> of the </a:t>
            </a:r>
            <a:r>
              <a:rPr lang="en-US" sz="1103" spc="-1">
                <a:solidFill>
                  <a:srgbClr val="FF0000"/>
                </a:solidFill>
                <a:latin typeface="IBM Plex Sans Condensed Bold"/>
                <a:ea typeface="IBM Plex Sans Condensed Bold"/>
                <a:cs typeface="IBM Plex Sans Condensed Bold"/>
                <a:sym typeface="IBM Plex Sans Condensed Bold"/>
              </a:rPr>
              <a:t>integrations/interfaces.</a:t>
            </a:r>
            <a:r>
              <a:rPr lang="en-US" sz="1103" spc="-1">
                <a:solidFill>
                  <a:srgbClr val="000000"/>
                </a:solidFill>
                <a:latin typeface="IBM Plex Sans Condensed"/>
                <a:ea typeface="IBM Plex Sans Condensed"/>
                <a:cs typeface="IBM Plex Sans Condensed"/>
                <a:sym typeface="IBM Plex Sans Condensed"/>
              </a:rPr>
              <a:t> </a:t>
            </a:r>
          </a:p>
        </p:txBody>
      </p:sp>
      <p:sp>
        <p:nvSpPr>
          <p:cNvPr id="15" name="TextBox 15"/>
          <p:cNvSpPr txBox="1"/>
          <p:nvPr/>
        </p:nvSpPr>
        <p:spPr>
          <a:xfrm>
            <a:off x="2286886" y="1833124"/>
            <a:ext cx="112405" cy="298437"/>
          </a:xfrm>
          <a:prstGeom prst="rect">
            <a:avLst/>
          </a:prstGeom>
        </p:spPr>
        <p:txBody>
          <a:bodyPr lIns="0" tIns="0" rIns="0" bIns="0" rtlCol="0" anchor="t">
            <a:spAutoFit/>
          </a:bodyPr>
          <a:lstStyle/>
          <a:p>
            <a:pPr algn="l">
              <a:lnSpc>
                <a:spcPts val="2520"/>
              </a:lnSpc>
            </a:pPr>
            <a:r>
              <a:rPr lang="en-US" sz="1103">
                <a:solidFill>
                  <a:srgbClr val="000000"/>
                </a:solidFill>
                <a:latin typeface="Arimo"/>
                <a:ea typeface="Arimo"/>
                <a:cs typeface="Arimo"/>
                <a:sym typeface="Arimo"/>
              </a:rPr>
              <a:t></a:t>
            </a:r>
          </a:p>
        </p:txBody>
      </p:sp>
      <p:sp>
        <p:nvSpPr>
          <p:cNvPr id="16" name="TextBox 16"/>
          <p:cNvSpPr txBox="1"/>
          <p:nvPr/>
        </p:nvSpPr>
        <p:spPr>
          <a:xfrm>
            <a:off x="2396614" y="2100224"/>
            <a:ext cx="2563920" cy="94755"/>
          </a:xfrm>
          <a:prstGeom prst="rect">
            <a:avLst/>
          </a:prstGeom>
        </p:spPr>
        <p:txBody>
          <a:bodyPr lIns="0" tIns="0" rIns="0" bIns="0" rtlCol="0" anchor="t">
            <a:spAutoFit/>
          </a:bodyPr>
          <a:lstStyle/>
          <a:p>
            <a:pPr algn="l">
              <a:lnSpc>
                <a:spcPts val="551"/>
              </a:lnSpc>
            </a:pPr>
            <a:r>
              <a:rPr lang="en-US" sz="1103" spc="-1">
                <a:solidFill>
                  <a:srgbClr val="000000"/>
                </a:solidFill>
                <a:latin typeface="IBM Plex Sans Condensed"/>
                <a:ea typeface="IBM Plex Sans Condensed"/>
                <a:cs typeface="IBM Plex Sans Condensed"/>
                <a:sym typeface="IBM Plex Sans Condensed"/>
              </a:rPr>
              <a:t> </a:t>
            </a:r>
            <a:r>
              <a:rPr lang="en-US" sz="1103" spc="-1">
                <a:solidFill>
                  <a:srgbClr val="FF0000"/>
                </a:solidFill>
                <a:latin typeface="IBM Plex Sans Condensed"/>
                <a:ea typeface="IBM Plex Sans Condensed"/>
                <a:cs typeface="IBM Plex Sans Condensed"/>
                <a:sym typeface="IBM Plex Sans Condensed"/>
              </a:rPr>
              <a:t>Addresses all types of dependency issues.</a:t>
            </a:r>
            <a:r>
              <a:rPr lang="en-US" sz="1103" spc="-1">
                <a:solidFill>
                  <a:srgbClr val="000000"/>
                </a:solidFill>
                <a:latin typeface="IBM Plex Sans Condensed"/>
                <a:ea typeface="IBM Plex Sans Condensed"/>
                <a:cs typeface="IBM Plex Sans Condensed"/>
                <a:sym typeface="IBM Plex Sans Condensed"/>
              </a:rPr>
              <a:t> </a:t>
            </a:r>
          </a:p>
        </p:txBody>
      </p:sp>
      <p:sp>
        <p:nvSpPr>
          <p:cNvPr id="17" name="TextBox 17"/>
          <p:cNvSpPr txBox="1"/>
          <p:nvPr/>
        </p:nvSpPr>
        <p:spPr>
          <a:xfrm>
            <a:off x="2286886" y="2031244"/>
            <a:ext cx="112405" cy="298437"/>
          </a:xfrm>
          <a:prstGeom prst="rect">
            <a:avLst/>
          </a:prstGeom>
        </p:spPr>
        <p:txBody>
          <a:bodyPr lIns="0" tIns="0" rIns="0" bIns="0" rtlCol="0" anchor="t">
            <a:spAutoFit/>
          </a:bodyPr>
          <a:lstStyle/>
          <a:p>
            <a:pPr algn="l">
              <a:lnSpc>
                <a:spcPts val="2567"/>
              </a:lnSpc>
            </a:pPr>
            <a:r>
              <a:rPr lang="en-US" sz="1103">
                <a:solidFill>
                  <a:srgbClr val="000000"/>
                </a:solidFill>
                <a:latin typeface="Arimo"/>
                <a:ea typeface="Arimo"/>
                <a:cs typeface="Arimo"/>
                <a:sym typeface="Arimo"/>
              </a:rPr>
              <a:t></a:t>
            </a:r>
          </a:p>
        </p:txBody>
      </p:sp>
      <p:sp>
        <p:nvSpPr>
          <p:cNvPr id="18" name="TextBox 18"/>
          <p:cNvSpPr txBox="1"/>
          <p:nvPr/>
        </p:nvSpPr>
        <p:spPr>
          <a:xfrm>
            <a:off x="2396614" y="2298344"/>
            <a:ext cx="1453763" cy="94755"/>
          </a:xfrm>
          <a:prstGeom prst="rect">
            <a:avLst/>
          </a:prstGeom>
        </p:spPr>
        <p:txBody>
          <a:bodyPr lIns="0" tIns="0" rIns="0" bIns="0" rtlCol="0" anchor="t">
            <a:spAutoFit/>
          </a:bodyPr>
          <a:lstStyle/>
          <a:p>
            <a:pPr algn="l">
              <a:lnSpc>
                <a:spcPts val="551"/>
              </a:lnSpc>
            </a:pPr>
            <a:r>
              <a:rPr lang="en-US" sz="1103" spc="-1">
                <a:solidFill>
                  <a:srgbClr val="000000"/>
                </a:solidFill>
                <a:latin typeface="IBM Plex Sans Condensed"/>
                <a:ea typeface="IBM Plex Sans Condensed"/>
                <a:cs typeface="IBM Plex Sans Condensed"/>
                <a:sym typeface="IBM Plex Sans Condensed"/>
              </a:rPr>
              <a:t> List of error messages. </a:t>
            </a:r>
          </a:p>
        </p:txBody>
      </p:sp>
      <p:sp>
        <p:nvSpPr>
          <p:cNvPr id="19" name="TextBox 19"/>
          <p:cNvSpPr txBox="1"/>
          <p:nvPr/>
        </p:nvSpPr>
        <p:spPr>
          <a:xfrm>
            <a:off x="2286886" y="2226316"/>
            <a:ext cx="112405" cy="298437"/>
          </a:xfrm>
          <a:prstGeom prst="rect">
            <a:avLst/>
          </a:prstGeom>
        </p:spPr>
        <p:txBody>
          <a:bodyPr lIns="0" tIns="0" rIns="0" bIns="0" rtlCol="0" anchor="t">
            <a:spAutoFit/>
          </a:bodyPr>
          <a:lstStyle/>
          <a:p>
            <a:pPr algn="l">
              <a:lnSpc>
                <a:spcPts val="2520"/>
              </a:lnSpc>
            </a:pPr>
            <a:r>
              <a:rPr lang="en-US" sz="1103">
                <a:solidFill>
                  <a:srgbClr val="000000"/>
                </a:solidFill>
                <a:latin typeface="Arimo"/>
                <a:ea typeface="Arimo"/>
                <a:cs typeface="Arimo"/>
                <a:sym typeface="Arimo"/>
              </a:rPr>
              <a:t></a:t>
            </a:r>
          </a:p>
        </p:txBody>
      </p:sp>
      <p:sp>
        <p:nvSpPr>
          <p:cNvPr id="20" name="TextBox 20"/>
          <p:cNvSpPr txBox="1"/>
          <p:nvPr/>
        </p:nvSpPr>
        <p:spPr>
          <a:xfrm>
            <a:off x="2396614" y="2493416"/>
            <a:ext cx="2769108" cy="94755"/>
          </a:xfrm>
          <a:prstGeom prst="rect">
            <a:avLst/>
          </a:prstGeom>
        </p:spPr>
        <p:txBody>
          <a:bodyPr lIns="0" tIns="0" rIns="0" bIns="0" rtlCol="0" anchor="t">
            <a:spAutoFit/>
          </a:bodyPr>
          <a:lstStyle/>
          <a:p>
            <a:pPr algn="l">
              <a:lnSpc>
                <a:spcPts val="551"/>
              </a:lnSpc>
            </a:pPr>
            <a:r>
              <a:rPr lang="en-US" sz="1103" spc="-1">
                <a:solidFill>
                  <a:srgbClr val="000000"/>
                </a:solidFill>
                <a:latin typeface="IBM Plex Sans Condensed"/>
                <a:ea typeface="IBM Plex Sans Condensed"/>
                <a:cs typeface="IBM Plex Sans Condensed"/>
                <a:sym typeface="IBM Plex Sans Condensed"/>
              </a:rPr>
              <a:t> Database tables, which include type and size. </a:t>
            </a:r>
          </a:p>
        </p:txBody>
      </p:sp>
      <p:sp>
        <p:nvSpPr>
          <p:cNvPr id="21" name="TextBox 21"/>
          <p:cNvSpPr txBox="1"/>
          <p:nvPr/>
        </p:nvSpPr>
        <p:spPr>
          <a:xfrm>
            <a:off x="1372238" y="7337708"/>
            <a:ext cx="1599886" cy="189814"/>
          </a:xfrm>
          <a:prstGeom prst="rect">
            <a:avLst/>
          </a:prstGeom>
        </p:spPr>
        <p:txBody>
          <a:bodyPr lIns="0" tIns="0" rIns="0" bIns="0" rtlCol="0" anchor="t">
            <a:spAutoFit/>
          </a:bodyPr>
          <a:lstStyle/>
          <a:p>
            <a:pPr algn="l">
              <a:lnSpc>
                <a:spcPts val="1631"/>
              </a:lnSpc>
            </a:pPr>
            <a:r>
              <a:rPr lang="en-US" sz="1103" spc="-1">
                <a:solidFill>
                  <a:srgbClr val="5B9BD5"/>
                </a:solidFill>
                <a:latin typeface="IBM Plex Sans Condensed Bold"/>
                <a:ea typeface="IBM Plex Sans Condensed Bold"/>
                <a:cs typeface="IBM Plex Sans Condensed Bold"/>
                <a:sym typeface="IBM Plex Sans Condensed Bold"/>
              </a:rPr>
              <a:t>Deployment / Installation: </a:t>
            </a:r>
          </a:p>
        </p:txBody>
      </p:sp>
      <p:sp>
        <p:nvSpPr>
          <p:cNvPr id="22" name="TextBox 22"/>
          <p:cNvSpPr txBox="1"/>
          <p:nvPr/>
        </p:nvSpPr>
        <p:spPr>
          <a:xfrm>
            <a:off x="1372238" y="7501423"/>
            <a:ext cx="105042" cy="216751"/>
          </a:xfrm>
          <a:prstGeom prst="rect">
            <a:avLst/>
          </a:prstGeom>
        </p:spPr>
        <p:txBody>
          <a:bodyPr lIns="0" tIns="0" rIns="0" bIns="0" rtlCol="0" anchor="t">
            <a:spAutoFit/>
          </a:bodyPr>
          <a:lstStyle/>
          <a:p>
            <a:pPr algn="l">
              <a:lnSpc>
                <a:spcPts val="1631"/>
              </a:lnSpc>
            </a:pPr>
            <a:r>
              <a:rPr lang="en-US" sz="1103">
                <a:solidFill>
                  <a:srgbClr val="000000"/>
                </a:solidFill>
                <a:latin typeface="Arimo"/>
                <a:ea typeface="Arimo"/>
                <a:cs typeface="Arimo"/>
                <a:sym typeface="Arimo"/>
              </a:rPr>
              <a:t> </a:t>
            </a:r>
          </a:p>
        </p:txBody>
      </p:sp>
      <p:sp>
        <p:nvSpPr>
          <p:cNvPr id="23" name="TextBox 23"/>
          <p:cNvSpPr txBox="1"/>
          <p:nvPr/>
        </p:nvSpPr>
        <p:spPr>
          <a:xfrm>
            <a:off x="1600838" y="7544972"/>
            <a:ext cx="5395379" cy="580215"/>
          </a:xfrm>
          <a:prstGeom prst="rect">
            <a:avLst/>
          </a:prstGeom>
        </p:spPr>
        <p:txBody>
          <a:bodyPr lIns="0" tIns="0" rIns="0" bIns="0" rtlCol="0" anchor="t">
            <a:spAutoFit/>
          </a:bodyPr>
          <a:lstStyle/>
          <a:p>
            <a:pPr algn="just">
              <a:lnSpc>
                <a:spcPts val="1631"/>
              </a:lnSpc>
            </a:pPr>
            <a:r>
              <a:rPr lang="en-US" sz="1103" spc="-1">
                <a:solidFill>
                  <a:srgbClr val="000000"/>
                </a:solidFill>
                <a:latin typeface="IBM Plex Sans Condensed"/>
                <a:ea typeface="IBM Plex Sans Condensed"/>
                <a:cs typeface="IBM Plex Sans Condensed"/>
                <a:sym typeface="IBM Plex Sans Condensed"/>
              </a:rPr>
              <a:t>Once the software testing phase is over and no bugs or errors are left in the system then the </a:t>
            </a:r>
          </a:p>
          <a:p>
            <a:pPr algn="just">
              <a:lnSpc>
                <a:spcPts val="1392"/>
              </a:lnSpc>
            </a:pPr>
            <a:r>
              <a:rPr lang="en-US" sz="1103" spc="12">
                <a:solidFill>
                  <a:srgbClr val="000000"/>
                </a:solidFill>
                <a:latin typeface="IBM Plex Sans Condensed"/>
                <a:ea typeface="IBM Plex Sans Condensed"/>
                <a:cs typeface="IBM Plex Sans Condensed"/>
                <a:sym typeface="IBM Plex Sans Condensed"/>
              </a:rPr>
              <a:t>final deployment process starts. </a:t>
            </a:r>
            <a:r>
              <a:rPr lang="en-US" sz="1103" spc="12">
                <a:solidFill>
                  <a:srgbClr val="FF0000"/>
                </a:solidFill>
                <a:latin typeface="IBM Plex Sans Condensed"/>
                <a:ea typeface="IBM Plex Sans Condensed"/>
                <a:cs typeface="IBM Plex Sans Condensed"/>
                <a:sym typeface="IBM Plex Sans Condensed"/>
              </a:rPr>
              <a:t>Based on the feedback given by the project manager, the </a:t>
            </a:r>
          </a:p>
          <a:p>
            <a:pPr algn="just">
              <a:lnSpc>
                <a:spcPts val="1732"/>
              </a:lnSpc>
            </a:pPr>
            <a:r>
              <a:rPr lang="en-US" sz="1103" spc="-1">
                <a:solidFill>
                  <a:srgbClr val="FF0000"/>
                </a:solidFill>
                <a:latin typeface="IBM Plex Sans Condensed"/>
                <a:ea typeface="IBM Plex Sans Condensed"/>
                <a:cs typeface="IBM Plex Sans Condensed"/>
                <a:sym typeface="IBM Plex Sans Condensed"/>
              </a:rPr>
              <a:t>final software is released and checked for deployment issues if any.</a:t>
            </a:r>
            <a:r>
              <a:rPr lang="en-US" sz="1103" spc="-1">
                <a:solidFill>
                  <a:srgbClr val="000000"/>
                </a:solidFill>
                <a:latin typeface="IBM Plex Sans Condensed"/>
                <a:ea typeface="IBM Plex Sans Condensed"/>
                <a:cs typeface="IBM Plex Sans Condensed"/>
                <a:sym typeface="IBM Plex Sans Condensed"/>
              </a:rPr>
              <a:t> </a:t>
            </a:r>
          </a:p>
        </p:txBody>
      </p:sp>
      <p:sp>
        <p:nvSpPr>
          <p:cNvPr id="24" name="TextBox 24"/>
          <p:cNvSpPr txBox="1"/>
          <p:nvPr/>
        </p:nvSpPr>
        <p:spPr>
          <a:xfrm>
            <a:off x="1372238" y="5313578"/>
            <a:ext cx="501777" cy="180289"/>
          </a:xfrm>
          <a:prstGeom prst="rect">
            <a:avLst/>
          </a:prstGeom>
        </p:spPr>
        <p:txBody>
          <a:bodyPr lIns="0" tIns="0" rIns="0" bIns="0" rtlCol="0" anchor="t">
            <a:spAutoFit/>
          </a:bodyPr>
          <a:lstStyle/>
          <a:p>
            <a:pPr algn="l">
              <a:lnSpc>
                <a:spcPts val="1589"/>
              </a:lnSpc>
            </a:pPr>
            <a:r>
              <a:rPr lang="en-US" sz="1103">
                <a:solidFill>
                  <a:srgbClr val="5B9BD5"/>
                </a:solidFill>
                <a:latin typeface="IBM Plex Sans Condensed Bold"/>
                <a:ea typeface="IBM Plex Sans Condensed Bold"/>
                <a:cs typeface="IBM Plex Sans Condensed Bold"/>
                <a:sym typeface="IBM Plex Sans Condensed Bold"/>
              </a:rPr>
              <a:t>Testing: </a:t>
            </a:r>
          </a:p>
        </p:txBody>
      </p:sp>
      <p:sp>
        <p:nvSpPr>
          <p:cNvPr id="25" name="TextBox 25"/>
          <p:cNvSpPr txBox="1"/>
          <p:nvPr/>
        </p:nvSpPr>
        <p:spPr>
          <a:xfrm>
            <a:off x="1372238" y="5474256"/>
            <a:ext cx="105042" cy="207226"/>
          </a:xfrm>
          <a:prstGeom prst="rect">
            <a:avLst/>
          </a:prstGeom>
        </p:spPr>
        <p:txBody>
          <a:bodyPr lIns="0" tIns="0" rIns="0" bIns="0" rtlCol="0" anchor="t">
            <a:spAutoFit/>
          </a:bodyPr>
          <a:lstStyle/>
          <a:p>
            <a:pPr algn="l">
              <a:lnSpc>
                <a:spcPts val="1589"/>
              </a:lnSpc>
            </a:pPr>
            <a:r>
              <a:rPr lang="en-US" sz="1103">
                <a:solidFill>
                  <a:srgbClr val="000000"/>
                </a:solidFill>
                <a:latin typeface="Arimo"/>
                <a:ea typeface="Arimo"/>
                <a:cs typeface="Arimo"/>
                <a:sym typeface="Arimo"/>
              </a:rPr>
              <a:t> </a:t>
            </a:r>
          </a:p>
        </p:txBody>
      </p:sp>
      <p:sp>
        <p:nvSpPr>
          <p:cNvPr id="26" name="TextBox 26"/>
          <p:cNvSpPr txBox="1"/>
          <p:nvPr/>
        </p:nvSpPr>
        <p:spPr>
          <a:xfrm>
            <a:off x="1600838" y="5517794"/>
            <a:ext cx="5396817" cy="1363170"/>
          </a:xfrm>
          <a:prstGeom prst="rect">
            <a:avLst/>
          </a:prstGeom>
        </p:spPr>
        <p:txBody>
          <a:bodyPr lIns="0" tIns="0" rIns="0" bIns="0" rtlCol="0" anchor="t">
            <a:spAutoFit/>
          </a:bodyPr>
          <a:lstStyle/>
          <a:p>
            <a:pPr algn="just">
              <a:lnSpc>
                <a:spcPts val="1589"/>
              </a:lnSpc>
            </a:pPr>
            <a:r>
              <a:rPr lang="en-US" sz="1103" spc="-1">
                <a:solidFill>
                  <a:srgbClr val="000000"/>
                </a:solidFill>
                <a:latin typeface="IBM Plex Sans Condensed"/>
                <a:ea typeface="IBM Plex Sans Condensed"/>
                <a:cs typeface="IBM Plex Sans Condensed"/>
                <a:sym typeface="IBM Plex Sans Condensed"/>
              </a:rPr>
              <a:t>Once the software is complete, it is deployed in the testing environment. The </a:t>
            </a:r>
            <a:r>
              <a:rPr lang="en-US" sz="1103" spc="-1">
                <a:solidFill>
                  <a:srgbClr val="FF0000"/>
                </a:solidFill>
                <a:latin typeface="IBM Plex Sans Condensed"/>
                <a:ea typeface="IBM Plex Sans Condensed"/>
                <a:cs typeface="IBM Plex Sans Condensed"/>
                <a:sym typeface="IBM Plex Sans Condensed"/>
              </a:rPr>
              <a:t>testing team starts testing the functionality of the entire system. </a:t>
            </a:r>
            <a:r>
              <a:rPr lang="en-US" sz="1103" spc="-1">
                <a:solidFill>
                  <a:srgbClr val="000000"/>
                </a:solidFill>
                <a:latin typeface="IBM Plex Sans Condensed"/>
                <a:ea typeface="IBM Plex Sans Condensed"/>
                <a:cs typeface="IBM Plex Sans Condensed"/>
                <a:sym typeface="IBM Plex Sans Condensed"/>
              </a:rPr>
              <a:t>This is done </a:t>
            </a:r>
            <a:r>
              <a:rPr lang="en-US" sz="1103" spc="-1">
                <a:solidFill>
                  <a:srgbClr val="FF0000"/>
                </a:solidFill>
                <a:latin typeface="IBM Plex Sans Condensed Bold"/>
                <a:ea typeface="IBM Plex Sans Condensed Bold"/>
                <a:cs typeface="IBM Plex Sans Condensed Bold"/>
                <a:sym typeface="IBM Plex Sans Condensed Bold"/>
              </a:rPr>
              <a:t>to verify</a:t>
            </a:r>
            <a:r>
              <a:rPr lang="en-US" sz="1103" spc="-1">
                <a:solidFill>
                  <a:srgbClr val="FF0000"/>
                </a:solidFill>
                <a:latin typeface="IBM Plex Sans Condensed"/>
                <a:ea typeface="IBM Plex Sans Condensed"/>
                <a:cs typeface="IBM Plex Sans Condensed"/>
                <a:sym typeface="IBM Plex Sans Condensed"/>
              </a:rPr>
              <a:t> that the entire application works according to the customer’s requirements.</a:t>
            </a:r>
            <a:r>
              <a:rPr lang="en-US" sz="1103" spc="-1">
                <a:solidFill>
                  <a:srgbClr val="000000"/>
                </a:solidFill>
                <a:latin typeface="IBM Plex Sans Condensed"/>
                <a:ea typeface="IBM Plex Sans Condensed"/>
                <a:cs typeface="IBM Plex Sans Condensed"/>
                <a:sym typeface="IBM Plex Sans Condensed"/>
              </a:rPr>
              <a:t> During this phase, </a:t>
            </a:r>
            <a:r>
              <a:rPr lang="en-US" sz="1103" spc="-1">
                <a:solidFill>
                  <a:srgbClr val="FF0000"/>
                </a:solidFill>
                <a:latin typeface="IBM Plex Sans Condensed"/>
                <a:ea typeface="IBM Plex Sans Condensed"/>
                <a:cs typeface="IBM Plex Sans Condensed"/>
                <a:sym typeface="IBM Plex Sans Condensed"/>
              </a:rPr>
              <a:t>QA and testing team may find some bugs/defects which they communicate </a:t>
            </a:r>
          </a:p>
          <a:p>
            <a:pPr algn="just">
              <a:lnSpc>
                <a:spcPts val="1412"/>
              </a:lnSpc>
            </a:pPr>
            <a:r>
              <a:rPr lang="en-US" sz="1103" spc="-1">
                <a:solidFill>
                  <a:srgbClr val="FF0000"/>
                </a:solidFill>
                <a:latin typeface="IBM Plex Sans Condensed"/>
                <a:ea typeface="IBM Plex Sans Condensed"/>
                <a:cs typeface="IBM Plex Sans Condensed"/>
                <a:sym typeface="IBM Plex Sans Condensed"/>
              </a:rPr>
              <a:t>to developers.</a:t>
            </a:r>
            <a:r>
              <a:rPr lang="en-US" sz="1103" spc="-1">
                <a:solidFill>
                  <a:srgbClr val="000000"/>
                </a:solidFill>
                <a:latin typeface="IBM Plex Sans Condensed"/>
                <a:ea typeface="IBM Plex Sans Condensed"/>
                <a:cs typeface="IBM Plex Sans Condensed"/>
                <a:sym typeface="IBM Plex Sans Condensed"/>
              </a:rPr>
              <a:t> Then development team </a:t>
            </a:r>
            <a:r>
              <a:rPr lang="en-US" sz="1103" spc="-1">
                <a:solidFill>
                  <a:srgbClr val="FF0000"/>
                </a:solidFill>
                <a:latin typeface="IBM Plex Sans Condensed"/>
                <a:ea typeface="IBM Plex Sans Condensed"/>
                <a:cs typeface="IBM Plex Sans Condensed"/>
                <a:sym typeface="IBM Plex Sans Condensed"/>
              </a:rPr>
              <a:t>fixes the bug and sends it back to QA for a retest</a:t>
            </a:r>
            <a:r>
              <a:rPr lang="en-US" sz="1103" spc="-1">
                <a:solidFill>
                  <a:srgbClr val="000000"/>
                </a:solidFill>
                <a:latin typeface="IBM Plex Sans Condensed"/>
                <a:ea typeface="IBM Plex Sans Condensed"/>
                <a:cs typeface="IBM Plex Sans Condensed"/>
                <a:sym typeface="IBM Plex Sans Condensed"/>
              </a:rPr>
              <a:t>. This </a:t>
            </a:r>
          </a:p>
          <a:p>
            <a:pPr algn="just">
              <a:lnSpc>
                <a:spcPts val="1660"/>
              </a:lnSpc>
            </a:pPr>
            <a:r>
              <a:rPr lang="en-US" sz="1103" spc="-1">
                <a:solidFill>
                  <a:srgbClr val="000000"/>
                </a:solidFill>
                <a:latin typeface="IBM Plex Sans Condensed"/>
                <a:ea typeface="IBM Plex Sans Condensed"/>
                <a:cs typeface="IBM Plex Sans Condensed"/>
                <a:sym typeface="IBM Plex Sans Condensed"/>
              </a:rPr>
              <a:t>process continues until the software is bug-free, stable, and working according to the business </a:t>
            </a:r>
          </a:p>
          <a:p>
            <a:pPr algn="just">
              <a:lnSpc>
                <a:spcPts val="1412"/>
              </a:lnSpc>
            </a:pPr>
            <a:r>
              <a:rPr lang="en-US" sz="1103" spc="-1">
                <a:solidFill>
                  <a:srgbClr val="000000"/>
                </a:solidFill>
                <a:latin typeface="IBM Plex Sans Condensed"/>
                <a:ea typeface="IBM Plex Sans Condensed"/>
                <a:cs typeface="IBM Plex Sans Condensed"/>
                <a:sym typeface="IBM Plex Sans Condensed"/>
              </a:rPr>
              <a:t>needs of that system. </a:t>
            </a:r>
          </a:p>
        </p:txBody>
      </p:sp>
      <p:sp>
        <p:nvSpPr>
          <p:cNvPr id="27" name="TextBox 27"/>
          <p:cNvSpPr txBox="1"/>
          <p:nvPr/>
        </p:nvSpPr>
        <p:spPr>
          <a:xfrm>
            <a:off x="1372238" y="6071911"/>
            <a:ext cx="105042" cy="207226"/>
          </a:xfrm>
          <a:prstGeom prst="rect">
            <a:avLst/>
          </a:prstGeom>
        </p:spPr>
        <p:txBody>
          <a:bodyPr lIns="0" tIns="0" rIns="0" bIns="0" rtlCol="0" anchor="t">
            <a:spAutoFit/>
          </a:bodyPr>
          <a:lstStyle/>
          <a:p>
            <a:pPr algn="l">
              <a:lnSpc>
                <a:spcPts val="1589"/>
              </a:lnSpc>
            </a:pPr>
            <a:r>
              <a:rPr lang="en-US" sz="1103">
                <a:solidFill>
                  <a:srgbClr val="000000"/>
                </a:solidFill>
                <a:latin typeface="Arimo"/>
                <a:ea typeface="Arimo"/>
                <a:cs typeface="Arimo"/>
                <a:sym typeface="Arimo"/>
              </a:rPr>
              <a:t> </a:t>
            </a:r>
          </a:p>
        </p:txBody>
      </p:sp>
      <p:sp>
        <p:nvSpPr>
          <p:cNvPr id="28" name="TextBox 28"/>
          <p:cNvSpPr txBox="1"/>
          <p:nvPr/>
        </p:nvSpPr>
        <p:spPr>
          <a:xfrm>
            <a:off x="1372238" y="3060468"/>
            <a:ext cx="483118" cy="180289"/>
          </a:xfrm>
          <a:prstGeom prst="rect">
            <a:avLst/>
          </a:prstGeom>
        </p:spPr>
        <p:txBody>
          <a:bodyPr lIns="0" tIns="0" rIns="0" bIns="0" rtlCol="0" anchor="t">
            <a:spAutoFit/>
          </a:bodyPr>
          <a:lstStyle/>
          <a:p>
            <a:pPr algn="l">
              <a:lnSpc>
                <a:spcPts val="1559"/>
              </a:lnSpc>
            </a:pPr>
            <a:r>
              <a:rPr lang="en-US" sz="1103" spc="1">
                <a:solidFill>
                  <a:srgbClr val="5B9BD5"/>
                </a:solidFill>
                <a:latin typeface="IBM Plex Sans Condensed Bold"/>
                <a:ea typeface="IBM Plex Sans Condensed Bold"/>
                <a:cs typeface="IBM Plex Sans Condensed Bold"/>
                <a:sym typeface="IBM Plex Sans Condensed Bold"/>
              </a:rPr>
              <a:t>Coding: </a:t>
            </a:r>
          </a:p>
        </p:txBody>
      </p:sp>
      <p:sp>
        <p:nvSpPr>
          <p:cNvPr id="29" name="TextBox 29"/>
          <p:cNvSpPr txBox="1"/>
          <p:nvPr/>
        </p:nvSpPr>
        <p:spPr>
          <a:xfrm>
            <a:off x="1372238" y="3221145"/>
            <a:ext cx="105042" cy="207226"/>
          </a:xfrm>
          <a:prstGeom prst="rect">
            <a:avLst/>
          </a:prstGeom>
        </p:spPr>
        <p:txBody>
          <a:bodyPr lIns="0" tIns="0" rIns="0" bIns="0" rtlCol="0" anchor="t">
            <a:spAutoFit/>
          </a:bodyPr>
          <a:lstStyle/>
          <a:p>
            <a:pPr algn="l">
              <a:lnSpc>
                <a:spcPts val="1559"/>
              </a:lnSpc>
            </a:pPr>
            <a:r>
              <a:rPr lang="en-US" sz="1103">
                <a:solidFill>
                  <a:srgbClr val="000000"/>
                </a:solidFill>
                <a:latin typeface="Arimo"/>
                <a:ea typeface="Arimo"/>
                <a:cs typeface="Arimo"/>
                <a:sym typeface="Arimo"/>
              </a:rPr>
              <a:t> </a:t>
            </a:r>
          </a:p>
        </p:txBody>
      </p:sp>
      <p:sp>
        <p:nvSpPr>
          <p:cNvPr id="30" name="TextBox 30"/>
          <p:cNvSpPr txBox="1"/>
          <p:nvPr/>
        </p:nvSpPr>
        <p:spPr>
          <a:xfrm>
            <a:off x="1600838" y="3264684"/>
            <a:ext cx="5397113" cy="1583007"/>
          </a:xfrm>
          <a:prstGeom prst="rect">
            <a:avLst/>
          </a:prstGeom>
        </p:spPr>
        <p:txBody>
          <a:bodyPr lIns="0" tIns="0" rIns="0" bIns="0" rtlCol="0" anchor="t">
            <a:spAutoFit/>
          </a:bodyPr>
          <a:lstStyle/>
          <a:p>
            <a:pPr algn="l">
              <a:lnSpc>
                <a:spcPts val="1559"/>
              </a:lnSpc>
            </a:pPr>
            <a:r>
              <a:rPr lang="en-US" sz="1103" spc="-1">
                <a:solidFill>
                  <a:srgbClr val="000000"/>
                </a:solidFill>
                <a:latin typeface="IBM Plex Sans Condensed"/>
                <a:ea typeface="IBM Plex Sans Condensed"/>
                <a:cs typeface="IBM Plex Sans Condensed"/>
                <a:sym typeface="IBM Plex Sans Condensed"/>
              </a:rPr>
              <a:t>Once the system design phase is over, the next phase is coding. In this phase, </a:t>
            </a:r>
            <a:r>
              <a:rPr lang="en-US" sz="1103" spc="-1">
                <a:solidFill>
                  <a:srgbClr val="FF0000"/>
                </a:solidFill>
                <a:latin typeface="IBM Plex Sans Condensed"/>
                <a:ea typeface="IBM Plex Sans Condensed"/>
                <a:cs typeface="IBM Plex Sans Condensed"/>
                <a:sym typeface="IBM Plex Sans Condensed"/>
              </a:rPr>
              <a:t>developers start to build the entire system by writing code using the chosen programming language</a:t>
            </a:r>
            <a:r>
              <a:rPr lang="en-US" sz="1103" spc="-1">
                <a:solidFill>
                  <a:srgbClr val="000000"/>
                </a:solidFill>
                <a:latin typeface="IBM Plex Sans Condensed"/>
                <a:ea typeface="IBM Plex Sans Condensed"/>
                <a:cs typeface="IBM Plex Sans Condensed"/>
                <a:sym typeface="IBM Plex Sans Condensed"/>
              </a:rPr>
              <a:t>. </a:t>
            </a:r>
          </a:p>
          <a:p>
            <a:pPr algn="l">
              <a:lnSpc>
                <a:spcPts val="1806"/>
              </a:lnSpc>
            </a:pPr>
            <a:r>
              <a:rPr lang="en-US" sz="1103" spc="-1">
                <a:solidFill>
                  <a:srgbClr val="000000"/>
                </a:solidFill>
                <a:latin typeface="IBM Plex Sans Condensed"/>
                <a:ea typeface="IBM Plex Sans Condensed"/>
                <a:cs typeface="IBM Plex Sans Condensed"/>
                <a:sym typeface="IBM Plex Sans Condensed"/>
              </a:rPr>
              <a:t>In the coding phase, </a:t>
            </a:r>
            <a:r>
              <a:rPr lang="en-US" sz="1103" spc="-1">
                <a:solidFill>
                  <a:srgbClr val="FF0000"/>
                </a:solidFill>
                <a:latin typeface="IBM Plex Sans Condensed"/>
                <a:ea typeface="IBM Plex Sans Condensed"/>
                <a:cs typeface="IBM Plex Sans Condensed"/>
                <a:sym typeface="IBM Plex Sans Condensed"/>
              </a:rPr>
              <a:t>tasks are divided into units or modules and assigned to the various </a:t>
            </a:r>
          </a:p>
          <a:p>
            <a:pPr algn="l">
              <a:lnSpc>
                <a:spcPts val="1217"/>
              </a:lnSpc>
            </a:pPr>
            <a:r>
              <a:rPr lang="en-US" sz="1103" spc="-1">
                <a:solidFill>
                  <a:srgbClr val="FF0000"/>
                </a:solidFill>
                <a:latin typeface="IBM Plex Sans Condensed"/>
                <a:ea typeface="IBM Plex Sans Condensed"/>
                <a:cs typeface="IBM Plex Sans Condensed"/>
                <a:sym typeface="IBM Plex Sans Condensed"/>
              </a:rPr>
              <a:t>developers</a:t>
            </a:r>
            <a:r>
              <a:rPr lang="en-US" sz="1103" spc="-1">
                <a:solidFill>
                  <a:srgbClr val="000000"/>
                </a:solidFill>
                <a:latin typeface="IBM Plex Sans Condensed"/>
                <a:ea typeface="IBM Plex Sans Condensed"/>
                <a:cs typeface="IBM Plex Sans Condensed"/>
                <a:sym typeface="IBM Plex Sans Condensed"/>
              </a:rPr>
              <a:t>. </a:t>
            </a:r>
          </a:p>
          <a:p>
            <a:pPr algn="l">
              <a:lnSpc>
                <a:spcPts val="2045"/>
              </a:lnSpc>
            </a:pPr>
            <a:r>
              <a:rPr lang="en-US" sz="1103" spc="-1">
                <a:solidFill>
                  <a:srgbClr val="000000"/>
                </a:solidFill>
                <a:latin typeface="IBM Plex Sans Condensed"/>
                <a:ea typeface="IBM Plex Sans Condensed"/>
                <a:cs typeface="IBM Plex Sans Condensed"/>
                <a:sym typeface="IBM Plex Sans Condensed"/>
              </a:rPr>
              <a:t>It is the </a:t>
            </a:r>
            <a:r>
              <a:rPr lang="en-US" sz="1103" spc="-1">
                <a:solidFill>
                  <a:srgbClr val="FF0000"/>
                </a:solidFill>
                <a:latin typeface="IBM Plex Sans Condensed"/>
                <a:ea typeface="IBM Plex Sans Condensed"/>
                <a:cs typeface="IBM Plex Sans Condensed"/>
                <a:sym typeface="IBM Plex Sans Condensed"/>
              </a:rPr>
              <a:t>longest phase of the Software Development Life Cycle process.</a:t>
            </a:r>
            <a:r>
              <a:rPr lang="en-US" sz="1103" spc="-1">
                <a:solidFill>
                  <a:srgbClr val="000000"/>
                </a:solidFill>
                <a:latin typeface="IBM Plex Sans Condensed"/>
                <a:ea typeface="IBM Plex Sans Condensed"/>
                <a:cs typeface="IBM Plex Sans Condensed"/>
                <a:sym typeface="IBM Plex Sans Condensed"/>
              </a:rPr>
              <a:t> </a:t>
            </a:r>
          </a:p>
          <a:p>
            <a:pPr algn="l">
              <a:lnSpc>
                <a:spcPts val="1121"/>
              </a:lnSpc>
            </a:pPr>
            <a:r>
              <a:rPr lang="en-US" sz="1103" spc="-1">
                <a:solidFill>
                  <a:srgbClr val="000000"/>
                </a:solidFill>
                <a:latin typeface="IBM Plex Sans Condensed"/>
                <a:ea typeface="IBM Plex Sans Condensed"/>
                <a:cs typeface="IBM Plex Sans Condensed"/>
                <a:sym typeface="IBM Plex Sans Condensed"/>
              </a:rPr>
              <a:t>In this phase, the developer needs to </a:t>
            </a:r>
            <a:r>
              <a:rPr lang="en-US" sz="1103" spc="-1">
                <a:solidFill>
                  <a:srgbClr val="FF0000"/>
                </a:solidFill>
                <a:latin typeface="IBM Plex Sans Condensed"/>
                <a:ea typeface="IBM Plex Sans Condensed"/>
                <a:cs typeface="IBM Plex Sans Condensed"/>
                <a:sym typeface="IBM Plex Sans Condensed"/>
              </a:rPr>
              <a:t>follow </a:t>
            </a:r>
            <a:r>
              <a:rPr lang="en-US" sz="1103" spc="-1">
                <a:solidFill>
                  <a:srgbClr val="000000"/>
                </a:solidFill>
                <a:latin typeface="IBM Plex Sans Condensed"/>
                <a:ea typeface="IBM Plex Sans Condensed"/>
                <a:cs typeface="IBM Plex Sans Condensed"/>
                <a:sym typeface="IBM Plex Sans Condensed"/>
              </a:rPr>
              <a:t>certain </a:t>
            </a:r>
            <a:r>
              <a:rPr lang="en-US" sz="1103" spc="-1">
                <a:solidFill>
                  <a:srgbClr val="FF0000"/>
                </a:solidFill>
                <a:latin typeface="IBM Plex Sans Condensed Bold"/>
                <a:ea typeface="IBM Plex Sans Condensed Bold"/>
                <a:cs typeface="IBM Plex Sans Condensed Bold"/>
                <a:sym typeface="IBM Plex Sans Condensed Bold"/>
              </a:rPr>
              <a:t>predefined coding guidelines.</a:t>
            </a:r>
            <a:r>
              <a:rPr lang="en-US" sz="1103" spc="-1">
                <a:solidFill>
                  <a:srgbClr val="000000"/>
                </a:solidFill>
                <a:latin typeface="IBM Plex Sans Condensed"/>
                <a:ea typeface="IBM Plex Sans Condensed"/>
                <a:cs typeface="IBM Plex Sans Condensed"/>
                <a:sym typeface="IBM Plex Sans Condensed"/>
              </a:rPr>
              <a:t> </a:t>
            </a:r>
          </a:p>
          <a:p>
            <a:pPr algn="l">
              <a:lnSpc>
                <a:spcPts val="2094"/>
              </a:lnSpc>
            </a:pPr>
            <a:r>
              <a:rPr lang="en-US" sz="1103" spc="-1">
                <a:solidFill>
                  <a:srgbClr val="000000"/>
                </a:solidFill>
                <a:latin typeface="IBM Plex Sans Condensed"/>
                <a:ea typeface="IBM Plex Sans Condensed"/>
                <a:cs typeface="IBM Plex Sans Condensed"/>
                <a:sym typeface="IBM Plex Sans Condensed"/>
              </a:rPr>
              <a:t>They also need to use </a:t>
            </a:r>
            <a:r>
              <a:rPr lang="en-US" sz="1103" spc="-1">
                <a:solidFill>
                  <a:srgbClr val="FF0000"/>
                </a:solidFill>
                <a:latin typeface="IBM Plex Sans Condensed"/>
                <a:ea typeface="IBM Plex Sans Condensed"/>
                <a:cs typeface="IBM Plex Sans Condensed"/>
                <a:sym typeface="IBM Plex Sans Condensed"/>
              </a:rPr>
              <a:t>programming tools </a:t>
            </a:r>
            <a:r>
              <a:rPr lang="en-US" sz="1103" spc="-1">
                <a:solidFill>
                  <a:srgbClr val="000000"/>
                </a:solidFill>
                <a:latin typeface="IBM Plex Sans Condensed"/>
                <a:ea typeface="IBM Plex Sans Condensed"/>
                <a:cs typeface="IBM Plex Sans Condensed"/>
                <a:sym typeface="IBM Plex Sans Condensed"/>
              </a:rPr>
              <a:t>like </a:t>
            </a:r>
            <a:r>
              <a:rPr lang="en-US" sz="1103" spc="-1">
                <a:solidFill>
                  <a:srgbClr val="FF0000"/>
                </a:solidFill>
                <a:latin typeface="IBM Plex Sans Condensed"/>
                <a:ea typeface="IBM Plex Sans Condensed"/>
                <a:cs typeface="IBM Plex Sans Condensed"/>
                <a:sym typeface="IBM Plex Sans Condensed"/>
              </a:rPr>
              <a:t>compilers, interpreters, and debuggers </a:t>
            </a:r>
            <a:r>
              <a:rPr lang="en-US" sz="1103" spc="-1">
                <a:solidFill>
                  <a:srgbClr val="000000"/>
                </a:solidFill>
                <a:latin typeface="IBM Plex Sans Condensed"/>
                <a:ea typeface="IBM Plex Sans Condensed"/>
                <a:cs typeface="IBM Plex Sans Condensed"/>
                <a:sym typeface="IBM Plex Sans Condensed"/>
              </a:rPr>
              <a:t>to </a:t>
            </a:r>
          </a:p>
          <a:p>
            <a:pPr algn="l">
              <a:lnSpc>
                <a:spcPts val="981"/>
              </a:lnSpc>
            </a:pPr>
            <a:r>
              <a:rPr lang="en-US" sz="1103" spc="-1">
                <a:solidFill>
                  <a:srgbClr val="000000"/>
                </a:solidFill>
                <a:latin typeface="IBM Plex Sans Condensed"/>
                <a:ea typeface="IBM Plex Sans Condensed"/>
                <a:cs typeface="IBM Plex Sans Condensed"/>
                <a:sym typeface="IBM Plex Sans Condensed"/>
              </a:rPr>
              <a:t>generate and implement the code. </a:t>
            </a:r>
          </a:p>
        </p:txBody>
      </p:sp>
      <p:sp>
        <p:nvSpPr>
          <p:cNvPr id="31" name="TextBox 31"/>
          <p:cNvSpPr txBox="1"/>
          <p:nvPr/>
        </p:nvSpPr>
        <p:spPr>
          <a:xfrm>
            <a:off x="1372238" y="3595287"/>
            <a:ext cx="105042" cy="235801"/>
          </a:xfrm>
          <a:prstGeom prst="rect">
            <a:avLst/>
          </a:prstGeom>
        </p:spPr>
        <p:txBody>
          <a:bodyPr lIns="0" tIns="0" rIns="0" bIns="0" rtlCol="0" anchor="t">
            <a:spAutoFit/>
          </a:bodyPr>
          <a:lstStyle/>
          <a:p>
            <a:pPr algn="l">
              <a:lnSpc>
                <a:spcPts val="1806"/>
              </a:lnSpc>
            </a:pPr>
            <a:r>
              <a:rPr lang="en-US" sz="1103">
                <a:solidFill>
                  <a:srgbClr val="000000"/>
                </a:solidFill>
                <a:latin typeface="Arimo"/>
                <a:ea typeface="Arimo"/>
                <a:cs typeface="Arimo"/>
                <a:sym typeface="Arimo"/>
              </a:rPr>
              <a:t> </a:t>
            </a:r>
          </a:p>
        </p:txBody>
      </p:sp>
      <p:sp>
        <p:nvSpPr>
          <p:cNvPr id="32" name="TextBox 32"/>
          <p:cNvSpPr txBox="1"/>
          <p:nvPr/>
        </p:nvSpPr>
        <p:spPr>
          <a:xfrm>
            <a:off x="1372238" y="3975525"/>
            <a:ext cx="105042" cy="660235"/>
          </a:xfrm>
          <a:prstGeom prst="rect">
            <a:avLst/>
          </a:prstGeom>
        </p:spPr>
        <p:txBody>
          <a:bodyPr lIns="0" tIns="0" rIns="0" bIns="0" rtlCol="0" anchor="t">
            <a:spAutoFit/>
          </a:bodyPr>
          <a:lstStyle/>
          <a:p>
            <a:pPr algn="just">
              <a:lnSpc>
                <a:spcPts val="2045"/>
              </a:lnSpc>
            </a:pPr>
            <a:r>
              <a:rPr lang="en-US" sz="1103">
                <a:solidFill>
                  <a:srgbClr val="000000"/>
                </a:solidFill>
                <a:latin typeface="Arimo"/>
                <a:ea typeface="Arimo"/>
                <a:cs typeface="Arimo"/>
                <a:sym typeface="Arimo"/>
              </a:rPr>
              <a:t> </a:t>
            </a:r>
          </a:p>
          <a:p>
            <a:pPr algn="just">
              <a:lnSpc>
                <a:spcPts val="1121"/>
              </a:lnSpc>
            </a:pPr>
            <a:r>
              <a:rPr lang="en-US" sz="1103">
                <a:solidFill>
                  <a:srgbClr val="000000"/>
                </a:solidFill>
                <a:latin typeface="Arimo"/>
                <a:ea typeface="Arimo"/>
                <a:cs typeface="Arimo"/>
                <a:sym typeface="Arimo"/>
              </a:rPr>
              <a:t> </a:t>
            </a:r>
          </a:p>
          <a:p>
            <a:pPr algn="just">
              <a:lnSpc>
                <a:spcPts val="2094"/>
              </a:lnSpc>
            </a:pPr>
            <a:r>
              <a:rPr lang="en-US" sz="1103">
                <a:solidFill>
                  <a:srgbClr val="000000"/>
                </a:solidFill>
                <a:latin typeface="Arimo"/>
                <a:ea typeface="Arimo"/>
                <a:cs typeface="Arimo"/>
                <a:sym typeface="Arimo"/>
              </a:rPr>
              <a:t> </a:t>
            </a:r>
          </a:p>
        </p:txBody>
      </p:sp>
      <p:sp>
        <p:nvSpPr>
          <p:cNvPr id="34" name="Footer Placeholder 33"/>
          <p:cNvSpPr>
            <a:spLocks noGrp="1"/>
          </p:cNvSpPr>
          <p:nvPr>
            <p:ph type="ftr" sz="quarter" idx="11"/>
          </p:nvPr>
        </p:nvSpPr>
        <p:spPr/>
        <p:txBody>
          <a:bodyPr/>
          <a:lstStyle/>
          <a:p>
            <a:r>
              <a:rPr lang="en-US" smtClean="0"/>
              <a:t>Mr. RANJIT KUMBHAR  7757962804</a:t>
            </a:r>
            <a:endParaRPr lang="en-US"/>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1207313" y="5048402"/>
            <a:ext cx="5496916" cy="180289"/>
          </a:xfrm>
          <a:prstGeom prst="rect">
            <a:avLst/>
          </a:prstGeom>
        </p:spPr>
        <p:txBody>
          <a:bodyPr lIns="0" tIns="0" rIns="0" bIns="0" rtlCol="0" anchor="t">
            <a:spAutoFit/>
          </a:bodyPr>
          <a:lstStyle/>
          <a:p>
            <a:pPr algn="l">
              <a:lnSpc>
                <a:spcPts val="1545"/>
              </a:lnSpc>
            </a:pPr>
            <a:r>
              <a:rPr lang="en-US" sz="1103" spc="-1">
                <a:solidFill>
                  <a:srgbClr val="000000"/>
                </a:solidFill>
                <a:latin typeface="IBM Plex Sans Condensed"/>
                <a:ea typeface="IBM Plex Sans Condensed"/>
                <a:cs typeface="IBM Plex Sans Condensed"/>
                <a:sym typeface="IBM Plex Sans Condensed"/>
              </a:rPr>
              <a:t>============================================================================= </a:t>
            </a:r>
          </a:p>
        </p:txBody>
      </p:sp>
      <p:sp>
        <p:nvSpPr>
          <p:cNvPr id="4" name="TextBox 4"/>
          <p:cNvSpPr txBox="1"/>
          <p:nvPr/>
        </p:nvSpPr>
        <p:spPr>
          <a:xfrm>
            <a:off x="1372238" y="879643"/>
            <a:ext cx="105042" cy="207226"/>
          </a:xfrm>
          <a:prstGeom prst="rect">
            <a:avLst/>
          </a:prstGeom>
        </p:spPr>
        <p:txBody>
          <a:bodyPr lIns="0" tIns="0" rIns="0" bIns="0" rtlCol="0" anchor="t">
            <a:spAutoFit/>
          </a:bodyPr>
          <a:lstStyle/>
          <a:p>
            <a:pPr algn="l">
              <a:lnSpc>
                <a:spcPts val="1535"/>
              </a:lnSpc>
            </a:pPr>
            <a:r>
              <a:rPr lang="en-US" sz="1103">
                <a:solidFill>
                  <a:srgbClr val="000000"/>
                </a:solidFill>
                <a:latin typeface="Arimo"/>
                <a:ea typeface="Arimo"/>
                <a:cs typeface="Arimo"/>
                <a:sym typeface="Arimo"/>
              </a:rPr>
              <a:t> </a:t>
            </a:r>
          </a:p>
        </p:txBody>
      </p:sp>
      <p:sp>
        <p:nvSpPr>
          <p:cNvPr id="5" name="TextBox 5"/>
          <p:cNvSpPr txBox="1"/>
          <p:nvPr/>
        </p:nvSpPr>
        <p:spPr>
          <a:xfrm>
            <a:off x="1600838" y="923192"/>
            <a:ext cx="5396713" cy="375361"/>
          </a:xfrm>
          <a:prstGeom prst="rect">
            <a:avLst/>
          </a:prstGeom>
        </p:spPr>
        <p:txBody>
          <a:bodyPr lIns="0" tIns="0" rIns="0" bIns="0" rtlCol="0" anchor="t">
            <a:spAutoFit/>
          </a:bodyPr>
          <a:lstStyle/>
          <a:p>
            <a:pPr algn="l">
              <a:lnSpc>
                <a:spcPts val="1535"/>
              </a:lnSpc>
            </a:pPr>
            <a:r>
              <a:rPr lang="en-US" sz="1103" spc="-1">
                <a:solidFill>
                  <a:srgbClr val="000000"/>
                </a:solidFill>
                <a:latin typeface="IBM Plex Sans Condensed"/>
                <a:ea typeface="IBM Plex Sans Condensed"/>
                <a:cs typeface="IBM Plex Sans Condensed"/>
                <a:sym typeface="IBM Plex Sans Condensed"/>
              </a:rPr>
              <a:t>Once the system is deployed, and customers start using the developed system, the following three activities may occur: </a:t>
            </a:r>
          </a:p>
        </p:txBody>
      </p:sp>
      <p:sp>
        <p:nvSpPr>
          <p:cNvPr id="6" name="TextBox 6"/>
          <p:cNvSpPr txBox="1"/>
          <p:nvPr/>
        </p:nvSpPr>
        <p:spPr>
          <a:xfrm>
            <a:off x="2286886" y="1220857"/>
            <a:ext cx="112405" cy="203187"/>
          </a:xfrm>
          <a:prstGeom prst="rect">
            <a:avLst/>
          </a:prstGeom>
        </p:spPr>
        <p:txBody>
          <a:bodyPr lIns="0" tIns="0" rIns="0" bIns="0" rtlCol="0" anchor="t">
            <a:spAutoFit/>
          </a:bodyPr>
          <a:lstStyle/>
          <a:p>
            <a:pPr algn="l">
              <a:lnSpc>
                <a:spcPts val="1535"/>
              </a:lnSpc>
            </a:pPr>
            <a:r>
              <a:rPr lang="en-US" sz="1103">
                <a:solidFill>
                  <a:srgbClr val="000000"/>
                </a:solidFill>
                <a:latin typeface="Arimo"/>
                <a:ea typeface="Arimo"/>
                <a:cs typeface="Arimo"/>
                <a:sym typeface="Arimo"/>
              </a:rPr>
              <a:t></a:t>
            </a:r>
          </a:p>
        </p:txBody>
      </p:sp>
      <p:sp>
        <p:nvSpPr>
          <p:cNvPr id="7" name="TextBox 7"/>
          <p:cNvSpPr txBox="1"/>
          <p:nvPr/>
        </p:nvSpPr>
        <p:spPr>
          <a:xfrm>
            <a:off x="2396614" y="1392707"/>
            <a:ext cx="4583744" cy="94755"/>
          </a:xfrm>
          <a:prstGeom prst="rect">
            <a:avLst/>
          </a:prstGeom>
        </p:spPr>
        <p:txBody>
          <a:bodyPr lIns="0" tIns="0" rIns="0" bIns="0" rtlCol="0" anchor="t">
            <a:spAutoFit/>
          </a:bodyPr>
          <a:lstStyle/>
          <a:p>
            <a:pPr algn="l">
              <a:lnSpc>
                <a:spcPts val="551"/>
              </a:lnSpc>
            </a:pPr>
            <a:r>
              <a:rPr lang="en-US" sz="1103" spc="-1">
                <a:solidFill>
                  <a:srgbClr val="000000"/>
                </a:solidFill>
                <a:latin typeface="IBM Plex Sans Condensed"/>
                <a:ea typeface="IBM Plex Sans Condensed"/>
                <a:cs typeface="IBM Plex Sans Condensed"/>
                <a:sym typeface="IBM Plex Sans Condensed"/>
              </a:rPr>
              <a:t> </a:t>
            </a:r>
            <a:r>
              <a:rPr lang="en-US" sz="1103" spc="-1">
                <a:solidFill>
                  <a:srgbClr val="5B9BD5"/>
                </a:solidFill>
                <a:latin typeface="IBM Plex Sans Condensed"/>
                <a:ea typeface="IBM Plex Sans Condensed"/>
                <a:cs typeface="IBM Plex Sans Condensed"/>
                <a:sym typeface="IBM Plex Sans Condensed"/>
              </a:rPr>
              <a:t>Bug fixing -</a:t>
            </a:r>
            <a:r>
              <a:rPr lang="en-US" sz="1103" spc="-1">
                <a:solidFill>
                  <a:srgbClr val="5B9BD5"/>
                </a:solidFill>
                <a:latin typeface="IBM Plex Sans Condensed Bold"/>
                <a:ea typeface="IBM Plex Sans Condensed Bold"/>
                <a:cs typeface="IBM Plex Sans Condensed Bold"/>
                <a:sym typeface="IBM Plex Sans Condensed Bold"/>
              </a:rPr>
              <a:t> </a:t>
            </a:r>
            <a:r>
              <a:rPr lang="en-US" sz="1103" spc="-1">
                <a:solidFill>
                  <a:srgbClr val="000000"/>
                </a:solidFill>
                <a:latin typeface="IBM Plex Sans Condensed"/>
                <a:ea typeface="IBM Plex Sans Condensed"/>
                <a:cs typeface="IBM Plex Sans Condensed"/>
                <a:sym typeface="IBM Plex Sans Condensed"/>
              </a:rPr>
              <a:t>Bugs are reported </a:t>
            </a:r>
            <a:r>
              <a:rPr lang="en-US" sz="1103" spc="-1">
                <a:solidFill>
                  <a:srgbClr val="FF0000"/>
                </a:solidFill>
                <a:latin typeface="IBM Plex Sans Condensed"/>
                <a:ea typeface="IBM Plex Sans Condensed"/>
                <a:cs typeface="IBM Plex Sans Condensed"/>
                <a:sym typeface="IBM Plex Sans Condensed"/>
              </a:rPr>
              <a:t>because of some scenarios which are not tested </a:t>
            </a:r>
          </a:p>
        </p:txBody>
      </p:sp>
      <p:sp>
        <p:nvSpPr>
          <p:cNvPr id="8" name="TextBox 8"/>
          <p:cNvSpPr txBox="1"/>
          <p:nvPr/>
        </p:nvSpPr>
        <p:spPr>
          <a:xfrm>
            <a:off x="2515486" y="1413539"/>
            <a:ext cx="349434" cy="275539"/>
          </a:xfrm>
          <a:prstGeom prst="rect">
            <a:avLst/>
          </a:prstGeom>
        </p:spPr>
        <p:txBody>
          <a:bodyPr lIns="0" tIns="0" rIns="0" bIns="0" rtlCol="0" anchor="t">
            <a:spAutoFit/>
          </a:bodyPr>
          <a:lstStyle/>
          <a:p>
            <a:pPr algn="l">
              <a:lnSpc>
                <a:spcPts val="2525"/>
              </a:lnSpc>
            </a:pPr>
            <a:r>
              <a:rPr lang="en-US" sz="1103" spc="-1">
                <a:solidFill>
                  <a:srgbClr val="FF0000"/>
                </a:solidFill>
                <a:latin typeface="IBM Plex Sans Condensed"/>
                <a:ea typeface="IBM Plex Sans Condensed"/>
                <a:cs typeface="IBM Plex Sans Condensed"/>
                <a:sym typeface="IBM Plex Sans Condensed"/>
              </a:rPr>
              <a:t>at all.</a:t>
            </a:r>
            <a:r>
              <a:rPr lang="en-US" sz="1103" spc="-1">
                <a:solidFill>
                  <a:srgbClr val="000000"/>
                </a:solidFill>
                <a:latin typeface="IBM Plex Sans Condensed"/>
                <a:ea typeface="IBM Plex Sans Condensed"/>
                <a:cs typeface="IBM Plex Sans Condensed"/>
                <a:sym typeface="IBM Plex Sans Condensed"/>
              </a:rPr>
              <a:t> </a:t>
            </a:r>
          </a:p>
        </p:txBody>
      </p:sp>
      <p:sp>
        <p:nvSpPr>
          <p:cNvPr id="9" name="TextBox 9"/>
          <p:cNvSpPr txBox="1"/>
          <p:nvPr/>
        </p:nvSpPr>
        <p:spPr>
          <a:xfrm>
            <a:off x="2286886" y="1709680"/>
            <a:ext cx="112405" cy="107937"/>
          </a:xfrm>
          <a:prstGeom prst="rect">
            <a:avLst/>
          </a:prstGeom>
        </p:spPr>
        <p:txBody>
          <a:bodyPr lIns="0" tIns="0" rIns="0" bIns="0" rtlCol="0" anchor="t">
            <a:spAutoFit/>
          </a:bodyPr>
          <a:lstStyle/>
          <a:p>
            <a:pPr algn="l">
              <a:lnSpc>
                <a:spcPts val="572"/>
              </a:lnSpc>
            </a:pPr>
            <a:r>
              <a:rPr lang="en-US" sz="1103">
                <a:solidFill>
                  <a:srgbClr val="000000"/>
                </a:solidFill>
                <a:latin typeface="Arimo"/>
                <a:ea typeface="Arimo"/>
                <a:cs typeface="Arimo"/>
                <a:sym typeface="Arimo"/>
              </a:rPr>
              <a:t></a:t>
            </a:r>
          </a:p>
        </p:txBody>
      </p:sp>
      <p:sp>
        <p:nvSpPr>
          <p:cNvPr id="10" name="TextBox 10"/>
          <p:cNvSpPr txBox="1"/>
          <p:nvPr/>
        </p:nvSpPr>
        <p:spPr>
          <a:xfrm>
            <a:off x="2396614" y="1786280"/>
            <a:ext cx="4520108" cy="94755"/>
          </a:xfrm>
          <a:prstGeom prst="rect">
            <a:avLst/>
          </a:prstGeom>
        </p:spPr>
        <p:txBody>
          <a:bodyPr lIns="0" tIns="0" rIns="0" bIns="0" rtlCol="0" anchor="t">
            <a:spAutoFit/>
          </a:bodyPr>
          <a:lstStyle/>
          <a:p>
            <a:pPr algn="l">
              <a:lnSpc>
                <a:spcPts val="572"/>
              </a:lnSpc>
            </a:pPr>
            <a:r>
              <a:rPr lang="en-US" sz="1103" spc="-1">
                <a:solidFill>
                  <a:srgbClr val="000000"/>
                </a:solidFill>
                <a:latin typeface="IBM Plex Sans Condensed"/>
                <a:ea typeface="IBM Plex Sans Condensed"/>
                <a:cs typeface="IBM Plex Sans Condensed"/>
                <a:sym typeface="IBM Plex Sans Condensed"/>
              </a:rPr>
              <a:t> </a:t>
            </a:r>
            <a:r>
              <a:rPr lang="en-US" sz="1103" spc="-1">
                <a:solidFill>
                  <a:srgbClr val="5B9BD5"/>
                </a:solidFill>
                <a:latin typeface="IBM Plex Sans Condensed"/>
                <a:ea typeface="IBM Plex Sans Condensed"/>
                <a:cs typeface="IBM Plex Sans Condensed"/>
                <a:sym typeface="IBM Plex Sans Condensed"/>
              </a:rPr>
              <a:t>Upgrade - </a:t>
            </a:r>
            <a:r>
              <a:rPr lang="en-US" sz="1103" spc="-1">
                <a:solidFill>
                  <a:srgbClr val="FF0000"/>
                </a:solidFill>
                <a:latin typeface="IBM Plex Sans Condensed"/>
                <a:ea typeface="IBM Plex Sans Condensed"/>
                <a:cs typeface="IBM Plex Sans Condensed"/>
                <a:sym typeface="IBM Plex Sans Condensed"/>
              </a:rPr>
              <a:t>Upgrading the application to the newer versions </a:t>
            </a:r>
            <a:r>
              <a:rPr lang="en-US" sz="1103" spc="-1">
                <a:solidFill>
                  <a:srgbClr val="000000"/>
                </a:solidFill>
                <a:latin typeface="IBM Plex Sans Condensed"/>
                <a:ea typeface="IBM Plex Sans Condensed"/>
                <a:cs typeface="IBM Plex Sans Condensed"/>
                <a:sym typeface="IBM Plex Sans Condensed"/>
              </a:rPr>
              <a:t>of the Software. </a:t>
            </a:r>
          </a:p>
        </p:txBody>
      </p:sp>
      <p:sp>
        <p:nvSpPr>
          <p:cNvPr id="11" name="TextBox 11"/>
          <p:cNvSpPr txBox="1"/>
          <p:nvPr/>
        </p:nvSpPr>
        <p:spPr>
          <a:xfrm>
            <a:off x="2286886" y="1714252"/>
            <a:ext cx="112405" cy="298437"/>
          </a:xfrm>
          <a:prstGeom prst="rect">
            <a:avLst/>
          </a:prstGeom>
        </p:spPr>
        <p:txBody>
          <a:bodyPr lIns="0" tIns="0" rIns="0" bIns="0" rtlCol="0" anchor="t">
            <a:spAutoFit/>
          </a:bodyPr>
          <a:lstStyle/>
          <a:p>
            <a:pPr algn="l">
              <a:lnSpc>
                <a:spcPts val="2520"/>
              </a:lnSpc>
            </a:pPr>
            <a:r>
              <a:rPr lang="en-US" sz="1103">
                <a:solidFill>
                  <a:srgbClr val="000000"/>
                </a:solidFill>
                <a:latin typeface="Arimo"/>
                <a:ea typeface="Arimo"/>
                <a:cs typeface="Arimo"/>
                <a:sym typeface="Arimo"/>
              </a:rPr>
              <a:t></a:t>
            </a:r>
          </a:p>
        </p:txBody>
      </p:sp>
      <p:sp>
        <p:nvSpPr>
          <p:cNvPr id="12" name="TextBox 12"/>
          <p:cNvSpPr txBox="1"/>
          <p:nvPr/>
        </p:nvSpPr>
        <p:spPr>
          <a:xfrm>
            <a:off x="2396614" y="1981352"/>
            <a:ext cx="4047544" cy="94755"/>
          </a:xfrm>
          <a:prstGeom prst="rect">
            <a:avLst/>
          </a:prstGeom>
        </p:spPr>
        <p:txBody>
          <a:bodyPr lIns="0" tIns="0" rIns="0" bIns="0" rtlCol="0" anchor="t">
            <a:spAutoFit/>
          </a:bodyPr>
          <a:lstStyle/>
          <a:p>
            <a:pPr algn="l">
              <a:lnSpc>
                <a:spcPts val="551"/>
              </a:lnSpc>
            </a:pPr>
            <a:r>
              <a:rPr lang="en-US" sz="1103" spc="-1">
                <a:solidFill>
                  <a:srgbClr val="000000"/>
                </a:solidFill>
                <a:latin typeface="IBM Plex Sans Condensed"/>
                <a:ea typeface="IBM Plex Sans Condensed"/>
                <a:cs typeface="IBM Plex Sans Condensed"/>
                <a:sym typeface="IBM Plex Sans Condensed"/>
              </a:rPr>
              <a:t> </a:t>
            </a:r>
            <a:r>
              <a:rPr lang="en-US" sz="1103" spc="-1">
                <a:solidFill>
                  <a:srgbClr val="5B9BD5"/>
                </a:solidFill>
                <a:latin typeface="IBM Plex Sans Condensed"/>
                <a:ea typeface="IBM Plex Sans Condensed"/>
                <a:cs typeface="IBM Plex Sans Condensed"/>
                <a:sym typeface="IBM Plex Sans Condensed"/>
              </a:rPr>
              <a:t>Enhancement - </a:t>
            </a:r>
            <a:r>
              <a:rPr lang="en-US" sz="1103" spc="-1">
                <a:solidFill>
                  <a:srgbClr val="000000"/>
                </a:solidFill>
                <a:latin typeface="IBM Plex Sans Condensed"/>
                <a:ea typeface="IBM Plex Sans Condensed"/>
                <a:cs typeface="IBM Plex Sans Condensed"/>
                <a:sym typeface="IBM Plex Sans Condensed"/>
              </a:rPr>
              <a:t>Adding some </a:t>
            </a:r>
            <a:r>
              <a:rPr lang="en-US" sz="1103" spc="-1">
                <a:solidFill>
                  <a:srgbClr val="FF0000"/>
                </a:solidFill>
                <a:latin typeface="IBM Plex Sans Condensed"/>
                <a:ea typeface="IBM Plex Sans Condensed"/>
                <a:cs typeface="IBM Plex Sans Condensed"/>
                <a:sym typeface="IBM Plex Sans Condensed"/>
              </a:rPr>
              <a:t>new features to the existing software.</a:t>
            </a:r>
            <a:r>
              <a:rPr lang="en-US" sz="1103" spc="-1">
                <a:solidFill>
                  <a:srgbClr val="000000"/>
                </a:solidFill>
                <a:latin typeface="IBM Plex Sans Condensed"/>
                <a:ea typeface="IBM Plex Sans Condensed"/>
                <a:cs typeface="IBM Plex Sans Condensed"/>
                <a:sym typeface="IBM Plex Sans Condensed"/>
              </a:rPr>
              <a:t> </a:t>
            </a:r>
          </a:p>
        </p:txBody>
      </p:sp>
      <p:sp>
        <p:nvSpPr>
          <p:cNvPr id="13" name="TextBox 13"/>
          <p:cNvSpPr txBox="1"/>
          <p:nvPr/>
        </p:nvSpPr>
        <p:spPr>
          <a:xfrm>
            <a:off x="1207313" y="2110769"/>
            <a:ext cx="5496916" cy="294589"/>
          </a:xfrm>
          <a:prstGeom prst="rect">
            <a:avLst/>
          </a:prstGeom>
        </p:spPr>
        <p:txBody>
          <a:bodyPr lIns="0" tIns="0" rIns="0" bIns="0" rtlCol="0" anchor="t">
            <a:spAutoFit/>
          </a:bodyPr>
          <a:lstStyle/>
          <a:p>
            <a:pPr algn="l">
              <a:lnSpc>
                <a:spcPts val="2759"/>
              </a:lnSpc>
            </a:pPr>
            <a:r>
              <a:rPr lang="en-US" sz="1103" spc="-1">
                <a:solidFill>
                  <a:srgbClr val="000000"/>
                </a:solidFill>
                <a:latin typeface="IBM Plex Sans Condensed"/>
                <a:ea typeface="IBM Plex Sans Condensed"/>
                <a:cs typeface="IBM Plex Sans Condensed"/>
                <a:sym typeface="IBM Plex Sans Condensed"/>
              </a:rPr>
              <a:t>============================================================================= </a:t>
            </a:r>
          </a:p>
        </p:txBody>
      </p:sp>
      <p:sp>
        <p:nvSpPr>
          <p:cNvPr id="14" name="TextBox 14"/>
          <p:cNvSpPr txBox="1"/>
          <p:nvPr/>
        </p:nvSpPr>
        <p:spPr>
          <a:xfrm>
            <a:off x="914705" y="2757192"/>
            <a:ext cx="1618488" cy="294589"/>
          </a:xfrm>
          <a:prstGeom prst="rect">
            <a:avLst/>
          </a:prstGeom>
        </p:spPr>
        <p:txBody>
          <a:bodyPr lIns="0" tIns="0" rIns="0" bIns="0" rtlCol="0" anchor="t">
            <a:spAutoFit/>
          </a:bodyPr>
          <a:lstStyle/>
          <a:p>
            <a:pPr algn="l">
              <a:lnSpc>
                <a:spcPts val="2759"/>
              </a:lnSpc>
            </a:pPr>
            <a:r>
              <a:rPr lang="en-US" sz="1103" spc="-1">
                <a:solidFill>
                  <a:srgbClr val="000000"/>
                </a:solidFill>
                <a:latin typeface="IBM Plex Sans Condensed Bold"/>
                <a:ea typeface="IBM Plex Sans Condensed Bold"/>
                <a:cs typeface="IBM Plex Sans Condensed Bold"/>
                <a:sym typeface="IBM Plex Sans Condensed Bold"/>
              </a:rPr>
              <a:t>Which SDLC model is best? </a:t>
            </a:r>
          </a:p>
        </p:txBody>
      </p:sp>
      <p:sp>
        <p:nvSpPr>
          <p:cNvPr id="15" name="TextBox 15"/>
          <p:cNvSpPr txBox="1"/>
          <p:nvPr/>
        </p:nvSpPr>
        <p:spPr>
          <a:xfrm>
            <a:off x="1372238" y="3074460"/>
            <a:ext cx="105042" cy="292951"/>
          </a:xfrm>
          <a:prstGeom prst="rect">
            <a:avLst/>
          </a:prstGeom>
        </p:spPr>
        <p:txBody>
          <a:bodyPr lIns="0" tIns="0" rIns="0" bIns="0" rtlCol="0" anchor="t">
            <a:spAutoFit/>
          </a:bodyPr>
          <a:lstStyle/>
          <a:p>
            <a:pPr algn="l">
              <a:lnSpc>
                <a:spcPts val="2471"/>
              </a:lnSpc>
            </a:pPr>
            <a:r>
              <a:rPr lang="en-US" sz="1103">
                <a:solidFill>
                  <a:srgbClr val="000000"/>
                </a:solidFill>
                <a:latin typeface="Arimo"/>
                <a:ea typeface="Arimo"/>
                <a:cs typeface="Arimo"/>
                <a:sym typeface="Arimo"/>
              </a:rPr>
              <a:t> </a:t>
            </a:r>
          </a:p>
        </p:txBody>
      </p:sp>
      <p:sp>
        <p:nvSpPr>
          <p:cNvPr id="16" name="TextBox 16"/>
          <p:cNvSpPr txBox="1"/>
          <p:nvPr/>
        </p:nvSpPr>
        <p:spPr>
          <a:xfrm>
            <a:off x="1600838" y="3117999"/>
            <a:ext cx="5396932" cy="1464259"/>
          </a:xfrm>
          <a:prstGeom prst="rect">
            <a:avLst/>
          </a:prstGeom>
        </p:spPr>
        <p:txBody>
          <a:bodyPr lIns="0" tIns="0" rIns="0" bIns="0" rtlCol="0" anchor="t">
            <a:spAutoFit/>
          </a:bodyPr>
          <a:lstStyle/>
          <a:p>
            <a:pPr algn="l">
              <a:lnSpc>
                <a:spcPts val="2471"/>
              </a:lnSpc>
            </a:pPr>
            <a:r>
              <a:rPr lang="en-US" sz="1103" spc="-1">
                <a:solidFill>
                  <a:srgbClr val="000000"/>
                </a:solidFill>
                <a:latin typeface="IBM Plex Sans Condensed"/>
                <a:ea typeface="IBM Plex Sans Condensed"/>
                <a:cs typeface="IBM Plex Sans Condensed"/>
                <a:sym typeface="IBM Plex Sans Condensed"/>
              </a:rPr>
              <a:t>There is no model that we can consider as the best for software development process. But </a:t>
            </a:r>
          </a:p>
          <a:p>
            <a:pPr algn="l">
              <a:lnSpc>
                <a:spcPts val="599"/>
              </a:lnSpc>
            </a:pPr>
            <a:r>
              <a:rPr lang="en-US" sz="1103" spc="-1">
                <a:solidFill>
                  <a:srgbClr val="000000"/>
                </a:solidFill>
                <a:latin typeface="IBM Plex Sans Condensed"/>
                <a:ea typeface="IBM Plex Sans Condensed"/>
                <a:cs typeface="IBM Plex Sans Condensed"/>
                <a:sym typeface="IBM Plex Sans Condensed"/>
              </a:rPr>
              <a:t>nowadays the </a:t>
            </a:r>
          </a:p>
          <a:p>
            <a:pPr algn="l">
              <a:lnSpc>
                <a:spcPts val="2621"/>
              </a:lnSpc>
            </a:pPr>
            <a:r>
              <a:rPr lang="en-US" sz="1103" spc="-1">
                <a:solidFill>
                  <a:srgbClr val="000000"/>
                </a:solidFill>
                <a:latin typeface="IBM Plex Sans Condensed"/>
                <a:ea typeface="IBM Plex Sans Condensed"/>
                <a:cs typeface="IBM Plex Sans Condensed"/>
                <a:sym typeface="IBM Plex Sans Condensed"/>
              </a:rPr>
              <a:t>Agile model is currently the most popular and widely used by all the software organization. In </a:t>
            </a:r>
          </a:p>
          <a:p>
            <a:pPr algn="l">
              <a:lnSpc>
                <a:spcPts val="551"/>
              </a:lnSpc>
            </a:pPr>
            <a:r>
              <a:rPr lang="en-US" sz="1103" spc="-1">
                <a:solidFill>
                  <a:srgbClr val="000000"/>
                </a:solidFill>
                <a:latin typeface="IBM Plex Sans Condensed"/>
                <a:ea typeface="IBM Plex Sans Condensed"/>
                <a:cs typeface="IBM Plex Sans Condensed"/>
                <a:sym typeface="IBM Plex Sans Condensed"/>
              </a:rPr>
              <a:t>this model after </a:t>
            </a:r>
          </a:p>
          <a:p>
            <a:pPr algn="l">
              <a:lnSpc>
                <a:spcPts val="2663"/>
              </a:lnSpc>
            </a:pPr>
            <a:r>
              <a:rPr lang="en-US" sz="1103" spc="-1">
                <a:solidFill>
                  <a:srgbClr val="000000"/>
                </a:solidFill>
                <a:latin typeface="IBM Plex Sans Condensed"/>
                <a:ea typeface="IBM Plex Sans Condensed"/>
                <a:cs typeface="IBM Plex Sans Condensed"/>
                <a:sym typeface="IBM Plex Sans Condensed"/>
              </a:rPr>
              <a:t>every development stage (Sprint), the user is able to see whether the product meets his </a:t>
            </a:r>
          </a:p>
          <a:p>
            <a:pPr algn="l">
              <a:lnSpc>
                <a:spcPts val="551"/>
              </a:lnSpc>
            </a:pPr>
            <a:r>
              <a:rPr lang="en-US" sz="1103" spc="-1">
                <a:solidFill>
                  <a:srgbClr val="000000"/>
                </a:solidFill>
                <a:latin typeface="IBM Plex Sans Condensed"/>
                <a:ea typeface="IBM Plex Sans Condensed"/>
                <a:cs typeface="IBM Plex Sans Condensed"/>
                <a:sym typeface="IBM Plex Sans Condensed"/>
              </a:rPr>
              <a:t>requirements. By this </a:t>
            </a:r>
          </a:p>
          <a:p>
            <a:pPr algn="l">
              <a:lnSpc>
                <a:spcPts val="2663"/>
              </a:lnSpc>
            </a:pPr>
            <a:r>
              <a:rPr lang="en-US" sz="1103" spc="-1">
                <a:solidFill>
                  <a:srgbClr val="000000"/>
                </a:solidFill>
                <a:latin typeface="IBM Plex Sans Condensed"/>
                <a:ea typeface="IBM Plex Sans Condensed"/>
                <a:cs typeface="IBM Plex Sans Condensed"/>
                <a:sym typeface="IBM Plex Sans Condensed"/>
              </a:rPr>
              <a:t>way the risks are reduced as continuous changes are done depending on client’s feedback. </a:t>
            </a:r>
          </a:p>
        </p:txBody>
      </p:sp>
      <p:sp>
        <p:nvSpPr>
          <p:cNvPr id="17" name="TextBox 17"/>
          <p:cNvSpPr txBox="1"/>
          <p:nvPr/>
        </p:nvSpPr>
        <p:spPr>
          <a:xfrm>
            <a:off x="1372238" y="3455079"/>
            <a:ext cx="105042" cy="312001"/>
          </a:xfrm>
          <a:prstGeom prst="rect">
            <a:avLst/>
          </a:prstGeom>
        </p:spPr>
        <p:txBody>
          <a:bodyPr lIns="0" tIns="0" rIns="0" bIns="0" rtlCol="0" anchor="t">
            <a:spAutoFit/>
          </a:bodyPr>
          <a:lstStyle/>
          <a:p>
            <a:pPr algn="l">
              <a:lnSpc>
                <a:spcPts val="2621"/>
              </a:lnSpc>
            </a:pPr>
            <a:r>
              <a:rPr lang="en-US" sz="1103">
                <a:solidFill>
                  <a:srgbClr val="000000"/>
                </a:solidFill>
                <a:latin typeface="Arimo"/>
                <a:ea typeface="Arimo"/>
                <a:cs typeface="Arimo"/>
                <a:sym typeface="Arimo"/>
              </a:rPr>
              <a:t> </a:t>
            </a:r>
          </a:p>
        </p:txBody>
      </p:sp>
      <p:sp>
        <p:nvSpPr>
          <p:cNvPr id="18" name="TextBox 18"/>
          <p:cNvSpPr txBox="1"/>
          <p:nvPr/>
        </p:nvSpPr>
        <p:spPr>
          <a:xfrm>
            <a:off x="1372238" y="3854367"/>
            <a:ext cx="105042" cy="312001"/>
          </a:xfrm>
          <a:prstGeom prst="rect">
            <a:avLst/>
          </a:prstGeom>
        </p:spPr>
        <p:txBody>
          <a:bodyPr lIns="0" tIns="0" rIns="0" bIns="0" rtlCol="0" anchor="t">
            <a:spAutoFit/>
          </a:bodyPr>
          <a:lstStyle/>
          <a:p>
            <a:pPr algn="l">
              <a:lnSpc>
                <a:spcPts val="2663"/>
              </a:lnSpc>
            </a:pPr>
            <a:r>
              <a:rPr lang="en-US" sz="1103">
                <a:solidFill>
                  <a:srgbClr val="000000"/>
                </a:solidFill>
                <a:latin typeface="Arimo"/>
                <a:ea typeface="Arimo"/>
                <a:cs typeface="Arimo"/>
                <a:sym typeface="Arimo"/>
              </a:rPr>
              <a:t> </a:t>
            </a:r>
          </a:p>
        </p:txBody>
      </p:sp>
      <p:sp>
        <p:nvSpPr>
          <p:cNvPr id="19" name="TextBox 19"/>
          <p:cNvSpPr txBox="1"/>
          <p:nvPr/>
        </p:nvSpPr>
        <p:spPr>
          <a:xfrm>
            <a:off x="1372238" y="4253655"/>
            <a:ext cx="105042" cy="312001"/>
          </a:xfrm>
          <a:prstGeom prst="rect">
            <a:avLst/>
          </a:prstGeom>
        </p:spPr>
        <p:txBody>
          <a:bodyPr lIns="0" tIns="0" rIns="0" bIns="0" rtlCol="0" anchor="t">
            <a:spAutoFit/>
          </a:bodyPr>
          <a:lstStyle/>
          <a:p>
            <a:pPr algn="l">
              <a:lnSpc>
                <a:spcPts val="2663"/>
              </a:lnSpc>
            </a:pPr>
            <a:r>
              <a:rPr lang="en-US" sz="1103">
                <a:solidFill>
                  <a:srgbClr val="000000"/>
                </a:solidFill>
                <a:latin typeface="Arimo"/>
                <a:ea typeface="Arimo"/>
                <a:cs typeface="Arimo"/>
                <a:sym typeface="Arimo"/>
              </a:rPr>
              <a:t> </a:t>
            </a:r>
          </a:p>
        </p:txBody>
      </p:sp>
      <p:sp>
        <p:nvSpPr>
          <p:cNvPr id="21" name="Footer Placeholder 20"/>
          <p:cNvSpPr>
            <a:spLocks noGrp="1"/>
          </p:cNvSpPr>
          <p:nvPr>
            <p:ph type="ftr" sz="quarter" idx="11"/>
          </p:nvPr>
        </p:nvSpPr>
        <p:spPr/>
        <p:txBody>
          <a:bodyPr/>
          <a:lstStyle/>
          <a:p>
            <a:r>
              <a:rPr lang="en-US" smtClean="0"/>
              <a:t>Mr. RANJIT KUMBHAR  7757962804</a:t>
            </a:r>
            <a:endParaRPr lang="en-US"/>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600200" y="8275320"/>
            <a:ext cx="115567" cy="115567"/>
          </a:xfrm>
          <a:custGeom>
            <a:avLst/>
            <a:gdLst/>
            <a:ahLst/>
            <a:cxnLst/>
            <a:rect l="l" t="t" r="r" b="b"/>
            <a:pathLst>
              <a:path w="115567" h="115567">
                <a:moveTo>
                  <a:pt x="0" y="0"/>
                </a:moveTo>
                <a:lnTo>
                  <a:pt x="115567" y="0"/>
                </a:lnTo>
                <a:lnTo>
                  <a:pt x="115567" y="115567"/>
                </a:lnTo>
                <a:lnTo>
                  <a:pt x="0" y="115567"/>
                </a:lnTo>
                <a:lnTo>
                  <a:pt x="0" y="0"/>
                </a:lnTo>
                <a:close/>
              </a:path>
            </a:pathLst>
          </a:custGeom>
          <a:blipFill>
            <a:blip r:embed="rId3"/>
            <a:stretch>
              <a:fillRect/>
            </a:stretch>
          </a:blipFill>
        </p:spPr>
      </p:sp>
      <p:sp>
        <p:nvSpPr>
          <p:cNvPr id="3" name="Freeform 3"/>
          <p:cNvSpPr/>
          <p:nvPr/>
        </p:nvSpPr>
        <p:spPr>
          <a:xfrm>
            <a:off x="1247775" y="5094227"/>
            <a:ext cx="5276850" cy="2686050"/>
          </a:xfrm>
          <a:custGeom>
            <a:avLst/>
            <a:gdLst/>
            <a:ahLst/>
            <a:cxnLst/>
            <a:rect l="l" t="t" r="r" b="b"/>
            <a:pathLst>
              <a:path w="5276850" h="2686050">
                <a:moveTo>
                  <a:pt x="0" y="0"/>
                </a:moveTo>
                <a:lnTo>
                  <a:pt x="5276850" y="0"/>
                </a:lnTo>
                <a:lnTo>
                  <a:pt x="5276850" y="2686050"/>
                </a:lnTo>
                <a:lnTo>
                  <a:pt x="0" y="2686050"/>
                </a:lnTo>
                <a:lnTo>
                  <a:pt x="0" y="0"/>
                </a:lnTo>
                <a:close/>
              </a:path>
            </a:pathLst>
          </a:custGeom>
          <a:blipFill>
            <a:blip r:embed="rId4"/>
            <a:stretch>
              <a:fillRect/>
            </a:stretch>
          </a:blipFill>
        </p:spPr>
      </p:sp>
      <p:sp>
        <p:nvSpPr>
          <p:cNvPr id="5" name="TextBox 5"/>
          <p:cNvSpPr txBox="1"/>
          <p:nvPr/>
        </p:nvSpPr>
        <p:spPr>
          <a:xfrm>
            <a:off x="1716662" y="8242954"/>
            <a:ext cx="2038502" cy="190005"/>
          </a:xfrm>
          <a:prstGeom prst="rect">
            <a:avLst/>
          </a:prstGeom>
        </p:spPr>
        <p:txBody>
          <a:bodyPr lIns="0" tIns="0" rIns="0" bIns="0" rtlCol="0" anchor="t">
            <a:spAutoFit/>
          </a:bodyPr>
          <a:lstStyle/>
          <a:p>
            <a:pPr algn="l">
              <a:lnSpc>
                <a:spcPts val="1547"/>
              </a:lnSpc>
            </a:pPr>
            <a:r>
              <a:rPr lang="en-US" sz="1103" spc="-1">
                <a:solidFill>
                  <a:srgbClr val="000000"/>
                </a:solidFill>
                <a:latin typeface="IBM Plex Sans Condensed"/>
                <a:ea typeface="IBM Plex Sans Condensed"/>
                <a:cs typeface="IBM Plex Sans Condensed"/>
                <a:sym typeface="IBM Plex Sans Condensed"/>
              </a:rPr>
              <a:t> </a:t>
            </a:r>
            <a:r>
              <a:rPr lang="en-US" sz="1103" spc="-1">
                <a:solidFill>
                  <a:srgbClr val="000000"/>
                </a:solidFill>
                <a:latin typeface="IBM Plex Sans Condensed Bold"/>
                <a:ea typeface="IBM Plex Sans Condensed Bold"/>
                <a:cs typeface="IBM Plex Sans Condensed Bold"/>
                <a:sym typeface="IBM Plex Sans Condensed Bold"/>
              </a:rPr>
              <a:t>Advantages of Waterfall Model: </a:t>
            </a:r>
          </a:p>
        </p:txBody>
      </p:sp>
      <p:sp>
        <p:nvSpPr>
          <p:cNvPr id="6" name="TextBox 6"/>
          <p:cNvSpPr txBox="1"/>
          <p:nvPr/>
        </p:nvSpPr>
        <p:spPr>
          <a:xfrm>
            <a:off x="1829438" y="8431873"/>
            <a:ext cx="5117287" cy="595541"/>
          </a:xfrm>
          <a:prstGeom prst="rect">
            <a:avLst/>
          </a:prstGeom>
        </p:spPr>
        <p:txBody>
          <a:bodyPr lIns="0" tIns="0" rIns="0" bIns="0" rtlCol="0" anchor="t">
            <a:spAutoFit/>
          </a:bodyPr>
          <a:lstStyle/>
          <a:p>
            <a:pPr algn="l">
              <a:lnSpc>
                <a:spcPts val="1547"/>
              </a:lnSpc>
            </a:pPr>
            <a:r>
              <a:rPr lang="en-US" sz="1103" spc="-1">
                <a:solidFill>
                  <a:srgbClr val="000000"/>
                </a:solidFill>
                <a:latin typeface="IBM Plex Sans Condensed"/>
                <a:ea typeface="IBM Plex Sans Condensed"/>
                <a:cs typeface="IBM Plex Sans Condensed"/>
                <a:sym typeface="IBM Plex Sans Condensed"/>
              </a:rPr>
              <a:t>1. Simple, easy to understand, and use. 2. </a:t>
            </a:r>
            <a:r>
              <a:rPr lang="en-US" sz="1103" spc="-1">
                <a:solidFill>
                  <a:srgbClr val="FF0000"/>
                </a:solidFill>
                <a:latin typeface="IBM Plex Sans Condensed"/>
                <a:ea typeface="IBM Plex Sans Condensed"/>
                <a:cs typeface="IBM Plex Sans Condensed"/>
                <a:sym typeface="IBM Plex Sans Condensed"/>
              </a:rPr>
              <a:t>Easy to implement </a:t>
            </a:r>
            <a:r>
              <a:rPr lang="en-US" sz="1103" spc="-1">
                <a:solidFill>
                  <a:srgbClr val="000000"/>
                </a:solidFill>
                <a:latin typeface="IBM Plex Sans Condensed"/>
                <a:ea typeface="IBM Plex Sans Condensed"/>
                <a:cs typeface="IBM Plex Sans Condensed"/>
                <a:sym typeface="IBM Plex Sans Condensed"/>
              </a:rPr>
              <a:t>because of its linear process. 3. Since requirement </a:t>
            </a:r>
            <a:r>
              <a:rPr lang="en-US" sz="1103" spc="-1">
                <a:solidFill>
                  <a:srgbClr val="FF0000"/>
                </a:solidFill>
                <a:latin typeface="IBM Plex Sans Condensed"/>
                <a:ea typeface="IBM Plex Sans Condensed"/>
                <a:cs typeface="IBM Plex Sans Condensed"/>
                <a:sym typeface="IBM Plex Sans Condensed"/>
              </a:rPr>
              <a:t>changes are not allowed, the chances of finding bugs will be less</a:t>
            </a:r>
            <a:r>
              <a:rPr lang="en-US" sz="1103" spc="-1">
                <a:solidFill>
                  <a:srgbClr val="000000"/>
                </a:solidFill>
                <a:latin typeface="IBM Plex Sans Condensed"/>
                <a:ea typeface="IBM Plex Sans Condensed"/>
                <a:cs typeface="IBM Plex Sans Condensed"/>
                <a:sym typeface="IBM Plex Sans Condensed"/>
              </a:rPr>
              <a:t>. </a:t>
            </a:r>
          </a:p>
        </p:txBody>
      </p:sp>
      <p:sp>
        <p:nvSpPr>
          <p:cNvPr id="7" name="TextBox 7"/>
          <p:cNvSpPr txBox="1"/>
          <p:nvPr/>
        </p:nvSpPr>
        <p:spPr>
          <a:xfrm>
            <a:off x="914705" y="818798"/>
            <a:ext cx="3105217" cy="1775536"/>
          </a:xfrm>
          <a:prstGeom prst="rect">
            <a:avLst/>
          </a:prstGeom>
        </p:spPr>
        <p:txBody>
          <a:bodyPr lIns="0" tIns="0" rIns="0" bIns="0" rtlCol="0" anchor="t">
            <a:spAutoFit/>
          </a:bodyPr>
          <a:lstStyle/>
          <a:p>
            <a:pPr algn="l">
              <a:lnSpc>
                <a:spcPts val="2543"/>
              </a:lnSpc>
            </a:pPr>
            <a:r>
              <a:rPr lang="en-US" sz="1103" spc="-1">
                <a:solidFill>
                  <a:srgbClr val="000000"/>
                </a:solidFill>
                <a:latin typeface="IBM Plex Sans Condensed Bold"/>
                <a:ea typeface="IBM Plex Sans Condensed Bold"/>
                <a:cs typeface="IBM Plex Sans Condensed Bold"/>
                <a:sym typeface="IBM Plex Sans Condensed Bold"/>
              </a:rPr>
              <a:t>Types (Models) of SDLC: </a:t>
            </a:r>
            <a:r>
              <a:rPr lang="en-US" sz="1103" spc="-1">
                <a:solidFill>
                  <a:srgbClr val="000000"/>
                </a:solidFill>
                <a:latin typeface="IBM Plex Sans Condensed"/>
                <a:ea typeface="IBM Plex Sans Condensed"/>
                <a:cs typeface="IBM Plex Sans Condensed"/>
                <a:sym typeface="IBM Plex Sans Condensed"/>
              </a:rPr>
              <a:t>1. Waterfall Model </a:t>
            </a:r>
          </a:p>
          <a:p>
            <a:pPr algn="l">
              <a:lnSpc>
                <a:spcPts val="551"/>
              </a:lnSpc>
            </a:pPr>
            <a:r>
              <a:rPr lang="en-US" sz="1103" spc="-1">
                <a:solidFill>
                  <a:srgbClr val="000000"/>
                </a:solidFill>
                <a:latin typeface="IBM Plex Sans Condensed"/>
                <a:ea typeface="IBM Plex Sans Condensed"/>
                <a:cs typeface="IBM Plex Sans Condensed"/>
                <a:sym typeface="IBM Plex Sans Condensed"/>
              </a:rPr>
              <a:t>2. Spiral Model </a:t>
            </a:r>
          </a:p>
          <a:p>
            <a:pPr algn="l">
              <a:lnSpc>
                <a:spcPts val="2567"/>
              </a:lnSpc>
            </a:pPr>
            <a:r>
              <a:rPr lang="en-US" sz="1103" spc="-1">
                <a:solidFill>
                  <a:srgbClr val="000000"/>
                </a:solidFill>
                <a:latin typeface="IBM Plex Sans Condensed"/>
                <a:ea typeface="IBM Plex Sans Condensed"/>
                <a:cs typeface="IBM Plex Sans Condensed"/>
                <a:sym typeface="IBM Plex Sans Condensed"/>
              </a:rPr>
              <a:t>3. Rapid Application Development (RAD) Model </a:t>
            </a:r>
          </a:p>
          <a:p>
            <a:pPr algn="l">
              <a:lnSpc>
                <a:spcPts val="551"/>
              </a:lnSpc>
            </a:pPr>
            <a:r>
              <a:rPr lang="en-US" sz="1103" spc="-1">
                <a:solidFill>
                  <a:srgbClr val="000000"/>
                </a:solidFill>
                <a:latin typeface="IBM Plex Sans Condensed"/>
                <a:ea typeface="IBM Plex Sans Condensed"/>
                <a:cs typeface="IBM Plex Sans Condensed"/>
                <a:sym typeface="IBM Plex Sans Condensed"/>
              </a:rPr>
              <a:t>4. Iterative or Incremental Model </a:t>
            </a:r>
          </a:p>
          <a:p>
            <a:pPr algn="l">
              <a:lnSpc>
                <a:spcPts val="2520"/>
              </a:lnSpc>
            </a:pPr>
            <a:r>
              <a:rPr lang="en-US" sz="1103" spc="-1">
                <a:solidFill>
                  <a:srgbClr val="000000"/>
                </a:solidFill>
                <a:latin typeface="IBM Plex Sans Condensed"/>
                <a:ea typeface="IBM Plex Sans Condensed"/>
                <a:cs typeface="IBM Plex Sans Condensed"/>
                <a:sym typeface="IBM Plex Sans Condensed"/>
              </a:rPr>
              <a:t>5. Prototype Model </a:t>
            </a:r>
          </a:p>
          <a:p>
            <a:pPr algn="l">
              <a:lnSpc>
                <a:spcPts val="599"/>
              </a:lnSpc>
            </a:pPr>
            <a:r>
              <a:rPr lang="en-US" sz="1103" spc="-1">
                <a:solidFill>
                  <a:srgbClr val="000000"/>
                </a:solidFill>
                <a:latin typeface="IBM Plex Sans Condensed"/>
                <a:ea typeface="IBM Plex Sans Condensed"/>
                <a:cs typeface="IBM Plex Sans Condensed"/>
                <a:sym typeface="IBM Plex Sans Condensed"/>
              </a:rPr>
              <a:t>6. V Model </a:t>
            </a:r>
          </a:p>
          <a:p>
            <a:pPr algn="l">
              <a:lnSpc>
                <a:spcPts val="2471"/>
              </a:lnSpc>
            </a:pPr>
            <a:r>
              <a:rPr lang="en-US" sz="1103" spc="-1">
                <a:solidFill>
                  <a:srgbClr val="000000"/>
                </a:solidFill>
                <a:latin typeface="IBM Plex Sans Condensed"/>
                <a:ea typeface="IBM Plex Sans Condensed"/>
                <a:cs typeface="IBM Plex Sans Condensed"/>
                <a:sym typeface="IBM Plex Sans Condensed"/>
              </a:rPr>
              <a:t>7. Agile Model </a:t>
            </a:r>
          </a:p>
        </p:txBody>
      </p:sp>
      <p:sp>
        <p:nvSpPr>
          <p:cNvPr id="8" name="TextBox 8"/>
          <p:cNvSpPr txBox="1"/>
          <p:nvPr/>
        </p:nvSpPr>
        <p:spPr>
          <a:xfrm>
            <a:off x="1143305" y="2924137"/>
            <a:ext cx="1279608" cy="316630"/>
          </a:xfrm>
          <a:prstGeom prst="rect">
            <a:avLst/>
          </a:prstGeom>
        </p:spPr>
        <p:txBody>
          <a:bodyPr lIns="0" tIns="0" rIns="0" bIns="0" rtlCol="0" anchor="t">
            <a:spAutoFit/>
          </a:bodyPr>
          <a:lstStyle/>
          <a:p>
            <a:pPr algn="l">
              <a:lnSpc>
                <a:spcPts val="2759"/>
              </a:lnSpc>
            </a:pPr>
            <a:r>
              <a:rPr lang="en-US" sz="1103" spc="-1">
                <a:solidFill>
                  <a:srgbClr val="000000"/>
                </a:solidFill>
                <a:latin typeface="IBM Plex Sans Condensed Bold"/>
                <a:ea typeface="IBM Plex Sans Condensed Bold"/>
                <a:cs typeface="IBM Plex Sans Condensed Bold"/>
                <a:sym typeface="IBM Plex Sans Condensed Bold"/>
              </a:rPr>
              <a:t>1. Waterfall Model: </a:t>
            </a:r>
          </a:p>
        </p:txBody>
      </p:sp>
      <p:sp>
        <p:nvSpPr>
          <p:cNvPr id="9" name="TextBox 9"/>
          <p:cNvSpPr txBox="1"/>
          <p:nvPr/>
        </p:nvSpPr>
        <p:spPr>
          <a:xfrm>
            <a:off x="1600838" y="3316395"/>
            <a:ext cx="105042" cy="111976"/>
          </a:xfrm>
          <a:prstGeom prst="rect">
            <a:avLst/>
          </a:prstGeom>
        </p:spPr>
        <p:txBody>
          <a:bodyPr lIns="0" tIns="0" rIns="0" bIns="0" rtlCol="0" anchor="t">
            <a:spAutoFit/>
          </a:bodyPr>
          <a:lstStyle/>
          <a:p>
            <a:pPr algn="l">
              <a:lnSpc>
                <a:spcPts val="551"/>
              </a:lnSpc>
            </a:pPr>
            <a:r>
              <a:rPr lang="en-US" sz="1103">
                <a:solidFill>
                  <a:srgbClr val="000000"/>
                </a:solidFill>
                <a:latin typeface="Arimo"/>
                <a:ea typeface="Arimo"/>
                <a:cs typeface="Arimo"/>
                <a:sym typeface="Arimo"/>
              </a:rPr>
              <a:t> </a:t>
            </a:r>
          </a:p>
        </p:txBody>
      </p:sp>
      <p:sp>
        <p:nvSpPr>
          <p:cNvPr id="10" name="TextBox 10"/>
          <p:cNvSpPr txBox="1"/>
          <p:nvPr/>
        </p:nvSpPr>
        <p:spPr>
          <a:xfrm>
            <a:off x="1829438" y="3359934"/>
            <a:ext cx="5163922" cy="1268044"/>
          </a:xfrm>
          <a:prstGeom prst="rect">
            <a:avLst/>
          </a:prstGeom>
        </p:spPr>
        <p:txBody>
          <a:bodyPr lIns="0" tIns="0" rIns="0" bIns="0" rtlCol="0" anchor="t">
            <a:spAutoFit/>
          </a:bodyPr>
          <a:lstStyle/>
          <a:p>
            <a:pPr algn="just">
              <a:lnSpc>
                <a:spcPts val="551"/>
              </a:lnSpc>
            </a:pPr>
            <a:r>
              <a:rPr lang="en-US" sz="1103" spc="-1">
                <a:solidFill>
                  <a:srgbClr val="000000"/>
                </a:solidFill>
                <a:latin typeface="IBM Plex Sans Condensed"/>
                <a:ea typeface="IBM Plex Sans Condensed"/>
                <a:cs typeface="IBM Plex Sans Condensed"/>
                <a:sym typeface="IBM Plex Sans Condensed"/>
              </a:rPr>
              <a:t>Waterfall is one of the </a:t>
            </a:r>
            <a:r>
              <a:rPr lang="en-US" sz="1103" spc="-1">
                <a:solidFill>
                  <a:srgbClr val="FF0000"/>
                </a:solidFill>
                <a:latin typeface="IBM Plex Sans Condensed"/>
                <a:ea typeface="IBM Plex Sans Condensed"/>
                <a:cs typeface="IBM Plex Sans Condensed"/>
                <a:sym typeface="IBM Plex Sans Condensed"/>
              </a:rPr>
              <a:t>earliest </a:t>
            </a:r>
            <a:r>
              <a:rPr lang="en-US" sz="1103" spc="-1">
                <a:solidFill>
                  <a:srgbClr val="000000"/>
                </a:solidFill>
                <a:latin typeface="IBM Plex Sans Condensed"/>
                <a:ea typeface="IBM Plex Sans Condensed"/>
                <a:cs typeface="IBM Plex Sans Condensed"/>
                <a:sym typeface="IBM Plex Sans Condensed"/>
              </a:rPr>
              <a:t>and most commonly used software development models </a:t>
            </a:r>
          </a:p>
          <a:p>
            <a:pPr algn="just">
              <a:lnSpc>
                <a:spcPts val="2520"/>
              </a:lnSpc>
            </a:pPr>
            <a:r>
              <a:rPr lang="en-US" sz="1103" spc="3">
                <a:solidFill>
                  <a:srgbClr val="000000"/>
                </a:solidFill>
                <a:latin typeface="IBM Plex Sans Condensed"/>
                <a:ea typeface="IBM Plex Sans Condensed"/>
                <a:cs typeface="IBM Plex Sans Condensed"/>
                <a:sym typeface="IBM Plex Sans Condensed"/>
              </a:rPr>
              <a:t>(processes), in which the development </a:t>
            </a:r>
            <a:r>
              <a:rPr lang="en-US" sz="1103" spc="3">
                <a:solidFill>
                  <a:srgbClr val="FF0000"/>
                </a:solidFill>
                <a:latin typeface="IBM Plex Sans Condensed"/>
                <a:ea typeface="IBM Plex Sans Condensed"/>
                <a:cs typeface="IBM Plex Sans Condensed"/>
                <a:sym typeface="IBM Plex Sans Condensed"/>
              </a:rPr>
              <a:t>process </a:t>
            </a:r>
            <a:r>
              <a:rPr lang="en-US" sz="1103" spc="3">
                <a:solidFill>
                  <a:srgbClr val="FF0000"/>
                </a:solidFill>
                <a:latin typeface="IBM Plex Sans Condensed Bold"/>
                <a:ea typeface="IBM Plex Sans Condensed Bold"/>
                <a:cs typeface="IBM Plex Sans Condensed Bold"/>
                <a:sym typeface="IBM Plex Sans Condensed Bold"/>
              </a:rPr>
              <a:t>looks like the flow</a:t>
            </a:r>
            <a:r>
              <a:rPr lang="en-US" sz="1103" spc="3">
                <a:solidFill>
                  <a:srgbClr val="FF0000"/>
                </a:solidFill>
                <a:latin typeface="IBM Plex Sans Condensed"/>
                <a:ea typeface="IBM Plex Sans Condensed"/>
                <a:cs typeface="IBM Plex Sans Condensed"/>
                <a:sym typeface="IBM Plex Sans Condensed"/>
              </a:rPr>
              <a:t>, moving </a:t>
            </a:r>
            <a:r>
              <a:rPr lang="en-US" sz="1103" spc="3">
                <a:solidFill>
                  <a:srgbClr val="FF0000"/>
                </a:solidFill>
                <a:latin typeface="IBM Plex Sans Condensed Bold"/>
                <a:ea typeface="IBM Plex Sans Condensed Bold"/>
                <a:cs typeface="IBM Plex Sans Condensed Bold"/>
                <a:sym typeface="IBM Plex Sans Condensed Bold"/>
              </a:rPr>
              <a:t>step by step</a:t>
            </a:r>
            <a:r>
              <a:rPr lang="en-US" sz="1103" spc="3">
                <a:solidFill>
                  <a:srgbClr val="FF0000"/>
                </a:solidFill>
                <a:latin typeface="IBM Plex Sans Condensed"/>
                <a:ea typeface="IBM Plex Sans Condensed"/>
                <a:cs typeface="IBM Plex Sans Condensed"/>
                <a:sym typeface="IBM Plex Sans Condensed"/>
              </a:rPr>
              <a:t> </a:t>
            </a:r>
          </a:p>
          <a:p>
            <a:pPr algn="just">
              <a:lnSpc>
                <a:spcPts val="606"/>
              </a:lnSpc>
            </a:pPr>
            <a:r>
              <a:rPr lang="en-US" sz="1103" spc="13">
                <a:solidFill>
                  <a:srgbClr val="FF0000"/>
                </a:solidFill>
                <a:latin typeface="IBM Plex Sans Condensed"/>
                <a:ea typeface="IBM Plex Sans Condensed"/>
                <a:cs typeface="IBM Plex Sans Condensed"/>
                <a:sym typeface="IBM Plex Sans Condensed"/>
              </a:rPr>
              <a:t>through the phases like analysis, design, coding, testing, deployment/installation, and </a:t>
            </a:r>
          </a:p>
          <a:p>
            <a:pPr algn="just">
              <a:lnSpc>
                <a:spcPts val="2466"/>
              </a:lnSpc>
            </a:pPr>
            <a:r>
              <a:rPr lang="en-US" sz="1103" spc="-1">
                <a:solidFill>
                  <a:srgbClr val="FF0000"/>
                </a:solidFill>
                <a:latin typeface="IBM Plex Sans Condensed"/>
                <a:ea typeface="IBM Plex Sans Condensed"/>
                <a:cs typeface="IBM Plex Sans Condensed"/>
                <a:sym typeface="IBM Plex Sans Condensed"/>
              </a:rPr>
              <a:t>support.</a:t>
            </a:r>
            <a:r>
              <a:rPr lang="en-US" sz="1103" spc="-1">
                <a:solidFill>
                  <a:srgbClr val="000000"/>
                </a:solidFill>
                <a:latin typeface="IBM Plex Sans Condensed"/>
                <a:ea typeface="IBM Plex Sans Condensed"/>
                <a:cs typeface="IBM Plex Sans Condensed"/>
                <a:sym typeface="IBM Plex Sans Condensed"/>
              </a:rPr>
              <a:t> So, it is also known as the “</a:t>
            </a:r>
            <a:r>
              <a:rPr lang="en-US" sz="1103" spc="-1">
                <a:solidFill>
                  <a:srgbClr val="FF0000"/>
                </a:solidFill>
                <a:latin typeface="IBM Plex Sans Condensed"/>
                <a:ea typeface="IBM Plex Sans Condensed"/>
                <a:cs typeface="IBM Plex Sans Condensed"/>
                <a:sym typeface="IBM Plex Sans Condensed"/>
              </a:rPr>
              <a:t>Linear Sequential Model</a:t>
            </a:r>
            <a:r>
              <a:rPr lang="en-US" sz="1103" spc="-1">
                <a:solidFill>
                  <a:srgbClr val="000000"/>
                </a:solidFill>
                <a:latin typeface="IBM Plex Sans Condensed"/>
                <a:ea typeface="IBM Plex Sans Condensed"/>
                <a:cs typeface="IBM Plex Sans Condensed"/>
                <a:sym typeface="IBM Plex Sans Condensed"/>
              </a:rPr>
              <a:t>”. </a:t>
            </a:r>
          </a:p>
          <a:p>
            <a:pPr algn="just">
              <a:lnSpc>
                <a:spcPts val="749"/>
              </a:lnSpc>
            </a:pPr>
            <a:r>
              <a:rPr lang="en-US" sz="1103" spc="-1">
                <a:solidFill>
                  <a:srgbClr val="000000"/>
                </a:solidFill>
                <a:latin typeface="IBM Plex Sans Condensed"/>
                <a:ea typeface="IBM Plex Sans Condensed"/>
                <a:cs typeface="IBM Plex Sans Condensed"/>
                <a:sym typeface="IBM Plex Sans Condensed"/>
              </a:rPr>
              <a:t>This SDLC model includes </a:t>
            </a:r>
            <a:r>
              <a:rPr lang="en-US" sz="1103" spc="-1">
                <a:solidFill>
                  <a:srgbClr val="FF0000"/>
                </a:solidFill>
                <a:latin typeface="IBM Plex Sans Condensed"/>
                <a:ea typeface="IBM Plex Sans Condensed"/>
                <a:cs typeface="IBM Plex Sans Condensed"/>
                <a:sym typeface="IBM Plex Sans Condensed"/>
              </a:rPr>
              <a:t>gradual execution of every stage completely</a:t>
            </a:r>
            <a:r>
              <a:rPr lang="en-US" sz="1103" spc="-1">
                <a:solidFill>
                  <a:srgbClr val="000000"/>
                </a:solidFill>
                <a:latin typeface="IBM Plex Sans Condensed"/>
                <a:ea typeface="IBM Plex Sans Condensed"/>
                <a:cs typeface="IBM Plex Sans Condensed"/>
                <a:sym typeface="IBM Plex Sans Condensed"/>
              </a:rPr>
              <a:t>. This process is </a:t>
            </a:r>
          </a:p>
          <a:p>
            <a:pPr algn="just">
              <a:lnSpc>
                <a:spcPts val="2321"/>
              </a:lnSpc>
            </a:pPr>
            <a:r>
              <a:rPr lang="en-US" sz="1103" spc="1">
                <a:solidFill>
                  <a:srgbClr val="FF0000"/>
                </a:solidFill>
                <a:latin typeface="IBM Plex Sans Condensed Bold"/>
                <a:ea typeface="IBM Plex Sans Condensed Bold"/>
                <a:cs typeface="IBM Plex Sans Condensed Bold"/>
                <a:sym typeface="IBM Plex Sans Condensed Bold"/>
              </a:rPr>
              <a:t>strictly documented and predefined</a:t>
            </a:r>
            <a:r>
              <a:rPr lang="en-US" sz="1103" spc="1">
                <a:solidFill>
                  <a:srgbClr val="FF0000"/>
                </a:solidFill>
                <a:latin typeface="IBM Plex Sans Condensed"/>
                <a:ea typeface="IBM Plex Sans Condensed"/>
                <a:cs typeface="IBM Plex Sans Condensed"/>
                <a:sym typeface="IBM Plex Sans Condensed"/>
              </a:rPr>
              <a:t> with </a:t>
            </a:r>
            <a:r>
              <a:rPr lang="en-US" sz="1103" spc="1">
                <a:solidFill>
                  <a:srgbClr val="000000"/>
                </a:solidFill>
                <a:latin typeface="IBM Plex Sans Condensed"/>
                <a:ea typeface="IBM Plex Sans Condensed"/>
                <a:cs typeface="IBM Plex Sans Condensed"/>
                <a:sym typeface="IBM Plex Sans Condensed"/>
              </a:rPr>
              <a:t>features expected for every phase of this </a:t>
            </a:r>
          </a:p>
          <a:p>
            <a:pPr algn="just">
              <a:lnSpc>
                <a:spcPts val="749"/>
              </a:lnSpc>
            </a:pPr>
            <a:r>
              <a:rPr lang="en-US" sz="1103" spc="-1">
                <a:solidFill>
                  <a:srgbClr val="000000"/>
                </a:solidFill>
                <a:latin typeface="IBM Plex Sans Condensed"/>
                <a:ea typeface="IBM Plex Sans Condensed"/>
                <a:cs typeface="IBM Plex Sans Condensed"/>
                <a:sym typeface="IBM Plex Sans Condensed"/>
              </a:rPr>
              <a:t>software development life cycle model. </a:t>
            </a:r>
          </a:p>
        </p:txBody>
      </p:sp>
      <p:sp>
        <p:nvSpPr>
          <p:cNvPr id="11" name="TextBox 11"/>
          <p:cNvSpPr txBox="1"/>
          <p:nvPr/>
        </p:nvSpPr>
        <p:spPr>
          <a:xfrm>
            <a:off x="1600838" y="4090206"/>
            <a:ext cx="105042" cy="131026"/>
          </a:xfrm>
          <a:prstGeom prst="rect">
            <a:avLst/>
          </a:prstGeom>
        </p:spPr>
        <p:txBody>
          <a:bodyPr lIns="0" tIns="0" rIns="0" bIns="0" rtlCol="0" anchor="t">
            <a:spAutoFit/>
          </a:bodyPr>
          <a:lstStyle/>
          <a:p>
            <a:pPr algn="l">
              <a:lnSpc>
                <a:spcPts val="749"/>
              </a:lnSpc>
            </a:pPr>
            <a:r>
              <a:rPr lang="en-US" sz="1103">
                <a:solidFill>
                  <a:srgbClr val="000000"/>
                </a:solidFill>
                <a:latin typeface="Arimo"/>
                <a:ea typeface="Arimo"/>
                <a:cs typeface="Arimo"/>
                <a:sym typeface="Arimo"/>
              </a:rPr>
              <a:t> </a:t>
            </a:r>
          </a:p>
        </p:txBody>
      </p:sp>
      <p:sp>
        <p:nvSpPr>
          <p:cNvPr id="13" name="Footer Placeholder 12"/>
          <p:cNvSpPr>
            <a:spLocks noGrp="1"/>
          </p:cNvSpPr>
          <p:nvPr>
            <p:ph type="ftr" sz="quarter" idx="11"/>
          </p:nvPr>
        </p:nvSpPr>
        <p:spPr>
          <a:xfrm>
            <a:off x="4648200" y="9525000"/>
            <a:ext cx="2895600" cy="365125"/>
          </a:xfrm>
        </p:spPr>
        <p:txBody>
          <a:bodyPr/>
          <a:lstStyle/>
          <a:p>
            <a:r>
              <a:rPr lang="en-US" dirty="0" smtClean="0"/>
              <a:t>Mr. RANJIT KUMBHAR  7757962804</a:t>
            </a:r>
            <a:endParaRPr lang="en-US" dirty="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600200" y="1972313"/>
            <a:ext cx="115567" cy="1938023"/>
          </a:xfrm>
          <a:custGeom>
            <a:avLst/>
            <a:gdLst/>
            <a:ahLst/>
            <a:cxnLst/>
            <a:rect l="l" t="t" r="r" b="b"/>
            <a:pathLst>
              <a:path w="115567" h="1938023">
                <a:moveTo>
                  <a:pt x="0" y="0"/>
                </a:moveTo>
                <a:lnTo>
                  <a:pt x="115567" y="0"/>
                </a:lnTo>
                <a:lnTo>
                  <a:pt x="115567" y="1938023"/>
                </a:lnTo>
                <a:lnTo>
                  <a:pt x="0" y="1938023"/>
                </a:lnTo>
                <a:lnTo>
                  <a:pt x="0" y="0"/>
                </a:lnTo>
                <a:close/>
              </a:path>
            </a:pathLst>
          </a:custGeom>
          <a:blipFill>
            <a:blip r:embed="rId2"/>
            <a:stretch>
              <a:fillRect/>
            </a:stretch>
          </a:blipFill>
        </p:spPr>
      </p:sp>
      <p:sp>
        <p:nvSpPr>
          <p:cNvPr id="4" name="TextBox 4"/>
          <p:cNvSpPr txBox="1"/>
          <p:nvPr/>
        </p:nvSpPr>
        <p:spPr>
          <a:xfrm>
            <a:off x="1829438" y="914048"/>
            <a:ext cx="107547" cy="375361"/>
          </a:xfrm>
          <a:prstGeom prst="rect">
            <a:avLst/>
          </a:prstGeom>
        </p:spPr>
        <p:txBody>
          <a:bodyPr lIns="0" tIns="0" rIns="0" bIns="0" rtlCol="0" anchor="t">
            <a:spAutoFit/>
          </a:bodyPr>
          <a:lstStyle/>
          <a:p>
            <a:pPr algn="just">
              <a:lnSpc>
                <a:spcPts val="1535"/>
              </a:lnSpc>
            </a:pPr>
            <a:r>
              <a:rPr lang="en-US" sz="1103" spc="-1">
                <a:solidFill>
                  <a:srgbClr val="000000"/>
                </a:solidFill>
                <a:latin typeface="IBM Plex Sans Condensed"/>
                <a:ea typeface="IBM Plex Sans Condensed"/>
                <a:cs typeface="IBM Plex Sans Condensed"/>
                <a:sym typeface="IBM Plex Sans Condensed"/>
              </a:rPr>
              <a:t>4. 5.</a:t>
            </a:r>
          </a:p>
        </p:txBody>
      </p:sp>
      <p:sp>
        <p:nvSpPr>
          <p:cNvPr id="5" name="TextBox 5"/>
          <p:cNvSpPr txBox="1"/>
          <p:nvPr/>
        </p:nvSpPr>
        <p:spPr>
          <a:xfrm>
            <a:off x="1716662" y="3761251"/>
            <a:ext cx="3291678" cy="190005"/>
          </a:xfrm>
          <a:prstGeom prst="rect">
            <a:avLst/>
          </a:prstGeom>
        </p:spPr>
        <p:txBody>
          <a:bodyPr lIns="0" tIns="0" rIns="0" bIns="0" rtlCol="0" anchor="t">
            <a:spAutoFit/>
          </a:bodyPr>
          <a:lstStyle/>
          <a:p>
            <a:pPr algn="l">
              <a:lnSpc>
                <a:spcPts val="1544"/>
              </a:lnSpc>
            </a:pPr>
            <a:r>
              <a:rPr lang="en-US" sz="1103" spc="-1">
                <a:solidFill>
                  <a:srgbClr val="000000"/>
                </a:solidFill>
                <a:latin typeface="IBM Plex Sans Condensed"/>
                <a:ea typeface="IBM Plex Sans Condensed"/>
                <a:cs typeface="IBM Plex Sans Condensed"/>
                <a:sym typeface="IBM Plex Sans Condensed"/>
              </a:rPr>
              <a:t> </a:t>
            </a:r>
            <a:r>
              <a:rPr lang="en-US" sz="1103" spc="-1">
                <a:solidFill>
                  <a:srgbClr val="000000"/>
                </a:solidFill>
                <a:latin typeface="IBM Plex Sans Condensed Bold"/>
                <a:ea typeface="IBM Plex Sans Condensed Bold"/>
                <a:cs typeface="IBM Plex Sans Condensed Bold"/>
                <a:sym typeface="IBM Plex Sans Condensed Bold"/>
              </a:rPr>
              <a:t>Where we Use (Use Cases for) Waterfall SDLC Model: </a:t>
            </a:r>
          </a:p>
        </p:txBody>
      </p:sp>
      <p:sp>
        <p:nvSpPr>
          <p:cNvPr id="6" name="TextBox 6"/>
          <p:cNvSpPr txBox="1"/>
          <p:nvPr/>
        </p:nvSpPr>
        <p:spPr>
          <a:xfrm>
            <a:off x="1829438" y="3950170"/>
            <a:ext cx="2871968" cy="202330"/>
          </a:xfrm>
          <a:prstGeom prst="rect">
            <a:avLst/>
          </a:prstGeom>
        </p:spPr>
        <p:txBody>
          <a:bodyPr lIns="0" tIns="0" rIns="0" bIns="0" rtlCol="0" anchor="t">
            <a:spAutoFit/>
          </a:bodyPr>
          <a:lstStyle/>
          <a:p>
            <a:pPr algn="l">
              <a:lnSpc>
                <a:spcPts val="1544"/>
              </a:lnSpc>
            </a:pPr>
            <a:r>
              <a:rPr lang="en-US" sz="1103" spc="-1">
                <a:solidFill>
                  <a:srgbClr val="000000"/>
                </a:solidFill>
                <a:latin typeface="IBM Plex Sans Condensed"/>
                <a:ea typeface="IBM Plex Sans Condensed"/>
                <a:cs typeface="IBM Plex Sans Condensed"/>
                <a:sym typeface="IBM Plex Sans Condensed"/>
              </a:rPr>
              <a:t>1. The </a:t>
            </a:r>
            <a:r>
              <a:rPr lang="en-US" sz="1103" spc="-1">
                <a:solidFill>
                  <a:srgbClr val="FF0000"/>
                </a:solidFill>
                <a:latin typeface="IBM Plex Sans Condensed"/>
                <a:ea typeface="IBM Plex Sans Condensed"/>
                <a:cs typeface="IBM Plex Sans Condensed"/>
                <a:sym typeface="IBM Plex Sans Condensed"/>
              </a:rPr>
              <a:t>requirements are precisely documented.</a:t>
            </a:r>
            <a:r>
              <a:rPr lang="en-US" sz="1103" spc="-1">
                <a:solidFill>
                  <a:srgbClr val="000000"/>
                </a:solidFill>
                <a:latin typeface="IBM Plex Sans Condensed"/>
                <a:ea typeface="IBM Plex Sans Condensed"/>
                <a:cs typeface="IBM Plex Sans Condensed"/>
                <a:sym typeface="IBM Plex Sans Condensed"/>
              </a:rPr>
              <a:t> </a:t>
            </a:r>
          </a:p>
        </p:txBody>
      </p:sp>
      <p:sp>
        <p:nvSpPr>
          <p:cNvPr id="7" name="TextBox 7"/>
          <p:cNvSpPr txBox="1"/>
          <p:nvPr/>
        </p:nvSpPr>
        <p:spPr>
          <a:xfrm>
            <a:off x="1829438" y="4145242"/>
            <a:ext cx="148571" cy="202330"/>
          </a:xfrm>
          <a:prstGeom prst="rect">
            <a:avLst/>
          </a:prstGeom>
        </p:spPr>
        <p:txBody>
          <a:bodyPr lIns="0" tIns="0" rIns="0" bIns="0" rtlCol="0" anchor="t">
            <a:spAutoFit/>
          </a:bodyPr>
          <a:lstStyle/>
          <a:p>
            <a:pPr algn="l">
              <a:lnSpc>
                <a:spcPts val="1544"/>
              </a:lnSpc>
            </a:pPr>
            <a:r>
              <a:rPr lang="en-US" sz="1103" spc="-1">
                <a:solidFill>
                  <a:srgbClr val="000000"/>
                </a:solidFill>
                <a:latin typeface="IBM Plex Sans Condensed"/>
                <a:ea typeface="IBM Plex Sans Condensed"/>
                <a:cs typeface="IBM Plex Sans Condensed"/>
                <a:sym typeface="IBM Plex Sans Condensed"/>
              </a:rPr>
              <a:t>2. </a:t>
            </a:r>
          </a:p>
        </p:txBody>
      </p:sp>
      <p:sp>
        <p:nvSpPr>
          <p:cNvPr id="8" name="TextBox 8"/>
          <p:cNvSpPr txBox="1"/>
          <p:nvPr/>
        </p:nvSpPr>
        <p:spPr>
          <a:xfrm>
            <a:off x="2058286" y="4167273"/>
            <a:ext cx="1618278" cy="180289"/>
          </a:xfrm>
          <a:prstGeom prst="rect">
            <a:avLst/>
          </a:prstGeom>
        </p:spPr>
        <p:txBody>
          <a:bodyPr lIns="0" tIns="0" rIns="0" bIns="0" rtlCol="0" anchor="t">
            <a:spAutoFit/>
          </a:bodyPr>
          <a:lstStyle/>
          <a:p>
            <a:pPr algn="l">
              <a:lnSpc>
                <a:spcPts val="1544"/>
              </a:lnSpc>
            </a:pPr>
            <a:r>
              <a:rPr lang="en-US" sz="1103" spc="-1">
                <a:solidFill>
                  <a:srgbClr val="FF0000"/>
                </a:solidFill>
                <a:latin typeface="IBM Plex Sans Condensed"/>
                <a:ea typeface="IBM Plex Sans Condensed"/>
                <a:cs typeface="IBM Plex Sans Condensed"/>
                <a:sym typeface="IBM Plex Sans Condensed"/>
              </a:rPr>
              <a:t>Product definition is stable.</a:t>
            </a:r>
            <a:r>
              <a:rPr lang="en-US" sz="1103" spc="-1">
                <a:solidFill>
                  <a:srgbClr val="000000"/>
                </a:solidFill>
                <a:latin typeface="IBM Plex Sans Condensed"/>
                <a:ea typeface="IBM Plex Sans Condensed"/>
                <a:cs typeface="IBM Plex Sans Condensed"/>
                <a:sym typeface="IBM Plex Sans Condensed"/>
              </a:rPr>
              <a:t> </a:t>
            </a:r>
          </a:p>
        </p:txBody>
      </p:sp>
      <p:sp>
        <p:nvSpPr>
          <p:cNvPr id="9" name="TextBox 9"/>
          <p:cNvSpPr txBox="1"/>
          <p:nvPr/>
        </p:nvSpPr>
        <p:spPr>
          <a:xfrm>
            <a:off x="1829438" y="4343362"/>
            <a:ext cx="4053764" cy="397402"/>
          </a:xfrm>
          <a:prstGeom prst="rect">
            <a:avLst/>
          </a:prstGeom>
        </p:spPr>
        <p:txBody>
          <a:bodyPr lIns="0" tIns="0" rIns="0" bIns="0" rtlCol="0" anchor="t">
            <a:spAutoFit/>
          </a:bodyPr>
          <a:lstStyle/>
          <a:p>
            <a:pPr algn="l">
              <a:lnSpc>
                <a:spcPts val="1544"/>
              </a:lnSpc>
            </a:pPr>
            <a:r>
              <a:rPr lang="en-US" sz="1103" spc="-1">
                <a:solidFill>
                  <a:srgbClr val="000000"/>
                </a:solidFill>
                <a:latin typeface="IBM Plex Sans Condensed"/>
                <a:ea typeface="IBM Plex Sans Condensed"/>
                <a:cs typeface="IBM Plex Sans Condensed"/>
                <a:sym typeface="IBM Plex Sans Condensed"/>
              </a:rPr>
              <a:t>3. The </a:t>
            </a:r>
            <a:r>
              <a:rPr lang="en-US" sz="1103" spc="-1">
                <a:solidFill>
                  <a:srgbClr val="FF0000"/>
                </a:solidFill>
                <a:latin typeface="IBM Plex Sans Condensed"/>
                <a:ea typeface="IBM Plex Sans Condensed"/>
                <a:cs typeface="IBM Plex Sans Condensed"/>
                <a:sym typeface="IBM Plex Sans Condensed"/>
              </a:rPr>
              <a:t>technologies stack is predefined </a:t>
            </a:r>
            <a:r>
              <a:rPr lang="en-US" sz="1103" spc="-1">
                <a:solidFill>
                  <a:srgbClr val="000000"/>
                </a:solidFill>
                <a:latin typeface="IBM Plex Sans Condensed"/>
                <a:ea typeface="IBM Plex Sans Condensed"/>
                <a:cs typeface="IBM Plex Sans Condensed"/>
                <a:sym typeface="IBM Plex Sans Condensed"/>
              </a:rPr>
              <a:t>which makes it </a:t>
            </a:r>
            <a:r>
              <a:rPr lang="en-US" sz="1103" spc="-1">
                <a:solidFill>
                  <a:srgbClr val="FF0000"/>
                </a:solidFill>
                <a:latin typeface="IBM Plex Sans Condensed"/>
                <a:ea typeface="IBM Plex Sans Condensed"/>
                <a:cs typeface="IBM Plex Sans Condensed"/>
                <a:sym typeface="IBM Plex Sans Condensed"/>
              </a:rPr>
              <a:t>not dynamic.</a:t>
            </a:r>
            <a:r>
              <a:rPr lang="en-US" sz="1103" spc="-1">
                <a:solidFill>
                  <a:srgbClr val="000000"/>
                </a:solidFill>
                <a:latin typeface="IBM Plex Sans Condensed"/>
                <a:ea typeface="IBM Plex Sans Condensed"/>
                <a:cs typeface="IBM Plex Sans Condensed"/>
                <a:sym typeface="IBM Plex Sans Condensed"/>
              </a:rPr>
              <a:t> 4. </a:t>
            </a:r>
            <a:r>
              <a:rPr lang="en-US" sz="1103" spc="-1">
                <a:solidFill>
                  <a:srgbClr val="FF0000"/>
                </a:solidFill>
                <a:latin typeface="IBM Plex Sans Condensed"/>
                <a:ea typeface="IBM Plex Sans Condensed"/>
                <a:cs typeface="IBM Plex Sans Condensed"/>
                <a:sym typeface="IBM Plex Sans Condensed"/>
              </a:rPr>
              <a:t>No ambiguous (doubtful) requirements.</a:t>
            </a:r>
            <a:r>
              <a:rPr lang="en-US" sz="1103" spc="-1">
                <a:solidFill>
                  <a:srgbClr val="000000"/>
                </a:solidFill>
                <a:latin typeface="IBM Plex Sans Condensed"/>
                <a:ea typeface="IBM Plex Sans Condensed"/>
                <a:cs typeface="IBM Plex Sans Condensed"/>
                <a:sym typeface="IBM Plex Sans Condensed"/>
              </a:rPr>
              <a:t> </a:t>
            </a:r>
          </a:p>
        </p:txBody>
      </p:sp>
      <p:sp>
        <p:nvSpPr>
          <p:cNvPr id="10" name="TextBox 10"/>
          <p:cNvSpPr txBox="1"/>
          <p:nvPr/>
        </p:nvSpPr>
        <p:spPr>
          <a:xfrm>
            <a:off x="1829438" y="4733754"/>
            <a:ext cx="148571" cy="202330"/>
          </a:xfrm>
          <a:prstGeom prst="rect">
            <a:avLst/>
          </a:prstGeom>
        </p:spPr>
        <p:txBody>
          <a:bodyPr lIns="0" tIns="0" rIns="0" bIns="0" rtlCol="0" anchor="t">
            <a:spAutoFit/>
          </a:bodyPr>
          <a:lstStyle/>
          <a:p>
            <a:pPr algn="l">
              <a:lnSpc>
                <a:spcPts val="1544"/>
              </a:lnSpc>
            </a:pPr>
            <a:r>
              <a:rPr lang="en-US" sz="1103" spc="-1">
                <a:solidFill>
                  <a:srgbClr val="000000"/>
                </a:solidFill>
                <a:latin typeface="IBM Plex Sans Condensed"/>
                <a:ea typeface="IBM Plex Sans Condensed"/>
                <a:cs typeface="IBM Plex Sans Condensed"/>
                <a:sym typeface="IBM Plex Sans Condensed"/>
              </a:rPr>
              <a:t>5. </a:t>
            </a:r>
          </a:p>
        </p:txBody>
      </p:sp>
      <p:sp>
        <p:nvSpPr>
          <p:cNvPr id="11" name="TextBox 11"/>
          <p:cNvSpPr txBox="1"/>
          <p:nvPr/>
        </p:nvSpPr>
        <p:spPr>
          <a:xfrm>
            <a:off x="2058286" y="4755794"/>
            <a:ext cx="1186129" cy="180289"/>
          </a:xfrm>
          <a:prstGeom prst="rect">
            <a:avLst/>
          </a:prstGeom>
        </p:spPr>
        <p:txBody>
          <a:bodyPr lIns="0" tIns="0" rIns="0" bIns="0" rtlCol="0" anchor="t">
            <a:spAutoFit/>
          </a:bodyPr>
          <a:lstStyle/>
          <a:p>
            <a:pPr algn="l">
              <a:lnSpc>
                <a:spcPts val="1544"/>
              </a:lnSpc>
            </a:pPr>
            <a:r>
              <a:rPr lang="en-US" sz="1103" spc="-1">
                <a:solidFill>
                  <a:srgbClr val="000000"/>
                </a:solidFill>
                <a:latin typeface="IBM Plex Sans Condensed"/>
                <a:ea typeface="IBM Plex Sans Condensed"/>
                <a:cs typeface="IBM Plex Sans Condensed"/>
                <a:sym typeface="IBM Plex Sans Condensed"/>
              </a:rPr>
              <a:t>The </a:t>
            </a:r>
            <a:r>
              <a:rPr lang="en-US" sz="1103" spc="-1">
                <a:solidFill>
                  <a:srgbClr val="FF0000"/>
                </a:solidFill>
                <a:latin typeface="IBM Plex Sans Condensed"/>
                <a:ea typeface="IBM Plex Sans Condensed"/>
                <a:cs typeface="IBM Plex Sans Condensed"/>
                <a:sym typeface="IBM Plex Sans Condensed"/>
              </a:rPr>
              <a:t>project is short.</a:t>
            </a:r>
            <a:r>
              <a:rPr lang="en-US" sz="1103" spc="-1">
                <a:solidFill>
                  <a:srgbClr val="000000"/>
                </a:solidFill>
                <a:latin typeface="IBM Plex Sans Condensed"/>
                <a:ea typeface="IBM Plex Sans Condensed"/>
                <a:cs typeface="IBM Plex Sans Condensed"/>
                <a:sym typeface="IBM Plex Sans Condensed"/>
              </a:rPr>
              <a:t> </a:t>
            </a:r>
          </a:p>
        </p:txBody>
      </p:sp>
      <p:sp>
        <p:nvSpPr>
          <p:cNvPr id="12" name="TextBox 12"/>
          <p:cNvSpPr txBox="1"/>
          <p:nvPr/>
        </p:nvSpPr>
        <p:spPr>
          <a:xfrm>
            <a:off x="1207313" y="4964582"/>
            <a:ext cx="5496916" cy="294589"/>
          </a:xfrm>
          <a:prstGeom prst="rect">
            <a:avLst/>
          </a:prstGeom>
        </p:spPr>
        <p:txBody>
          <a:bodyPr lIns="0" tIns="0" rIns="0" bIns="0" rtlCol="0" anchor="t">
            <a:spAutoFit/>
          </a:bodyPr>
          <a:lstStyle/>
          <a:p>
            <a:pPr algn="l">
              <a:lnSpc>
                <a:spcPts val="2759"/>
              </a:lnSpc>
            </a:pPr>
            <a:r>
              <a:rPr lang="en-US" sz="1103" spc="-1">
                <a:solidFill>
                  <a:srgbClr val="000000"/>
                </a:solidFill>
                <a:latin typeface="IBM Plex Sans Condensed"/>
                <a:ea typeface="IBM Plex Sans Condensed"/>
                <a:cs typeface="IBM Plex Sans Condensed"/>
                <a:sym typeface="IBM Plex Sans Condensed"/>
              </a:rPr>
              <a:t>============================================================================= </a:t>
            </a:r>
          </a:p>
        </p:txBody>
      </p:sp>
      <p:sp>
        <p:nvSpPr>
          <p:cNvPr id="13" name="TextBox 13"/>
          <p:cNvSpPr txBox="1"/>
          <p:nvPr/>
        </p:nvSpPr>
        <p:spPr>
          <a:xfrm>
            <a:off x="1143305" y="5303730"/>
            <a:ext cx="1385316" cy="278530"/>
          </a:xfrm>
          <a:prstGeom prst="rect">
            <a:avLst/>
          </a:prstGeom>
        </p:spPr>
        <p:txBody>
          <a:bodyPr lIns="0" tIns="0" rIns="0" bIns="0" rtlCol="0" anchor="t">
            <a:spAutoFit/>
          </a:bodyPr>
          <a:lstStyle/>
          <a:p>
            <a:pPr algn="l">
              <a:lnSpc>
                <a:spcPts val="2328"/>
              </a:lnSpc>
            </a:pPr>
            <a:r>
              <a:rPr lang="en-US" sz="1103" spc="-1">
                <a:solidFill>
                  <a:srgbClr val="000000"/>
                </a:solidFill>
                <a:latin typeface="IBM Plex Sans Condensed Bold"/>
                <a:ea typeface="IBM Plex Sans Condensed Bold"/>
                <a:cs typeface="IBM Plex Sans Condensed Bold"/>
                <a:sym typeface="IBM Plex Sans Condensed Bold"/>
              </a:rPr>
              <a:t>2. Spiral Model: </a:t>
            </a:r>
            <a:r>
              <a:rPr lang="en-US" sz="1103" spc="-1">
                <a:solidFill>
                  <a:srgbClr val="FF0000"/>
                </a:solidFill>
                <a:latin typeface="IBM Plex Sans Condensed Bold"/>
                <a:ea typeface="IBM Plex Sans Condensed Bold"/>
                <a:cs typeface="IBM Plex Sans Condensed Bold"/>
                <a:sym typeface="IBM Plex Sans Condensed Bold"/>
              </a:rPr>
              <a:t>PREE</a:t>
            </a:r>
            <a:r>
              <a:rPr lang="en-US" sz="1103" spc="-1">
                <a:solidFill>
                  <a:srgbClr val="000000"/>
                </a:solidFill>
                <a:latin typeface="IBM Plex Sans Condensed Bold"/>
                <a:ea typeface="IBM Plex Sans Condensed Bold"/>
                <a:cs typeface="IBM Plex Sans Condensed Bold"/>
                <a:sym typeface="IBM Plex Sans Condensed Bold"/>
              </a:rPr>
              <a:t> </a:t>
            </a:r>
          </a:p>
        </p:txBody>
      </p:sp>
      <p:sp>
        <p:nvSpPr>
          <p:cNvPr id="14" name="TextBox 14"/>
          <p:cNvSpPr txBox="1"/>
          <p:nvPr/>
        </p:nvSpPr>
        <p:spPr>
          <a:xfrm>
            <a:off x="1829438" y="5654250"/>
            <a:ext cx="5163245" cy="1498359"/>
          </a:xfrm>
          <a:prstGeom prst="rect">
            <a:avLst/>
          </a:prstGeom>
        </p:spPr>
        <p:txBody>
          <a:bodyPr lIns="0" tIns="0" rIns="0" bIns="0" rtlCol="0" anchor="t">
            <a:spAutoFit/>
          </a:bodyPr>
          <a:lstStyle/>
          <a:p>
            <a:pPr algn="l">
              <a:lnSpc>
                <a:spcPts val="791"/>
              </a:lnSpc>
            </a:pPr>
            <a:r>
              <a:rPr lang="en-US" sz="1103" spc="-1">
                <a:solidFill>
                  <a:srgbClr val="000000"/>
                </a:solidFill>
                <a:latin typeface="IBM Plex Sans Condensed"/>
                <a:ea typeface="IBM Plex Sans Condensed"/>
                <a:cs typeface="IBM Plex Sans Condensed"/>
                <a:sym typeface="IBM Plex Sans Condensed"/>
              </a:rPr>
              <a:t>1. Spiral Model is also known as an </a:t>
            </a:r>
            <a:r>
              <a:rPr lang="en-US" sz="1103" spc="-1">
                <a:solidFill>
                  <a:srgbClr val="FF0000"/>
                </a:solidFill>
                <a:latin typeface="IBM Plex Sans Condensed"/>
                <a:ea typeface="IBM Plex Sans Condensed"/>
                <a:cs typeface="IBM Plex Sans Condensed"/>
                <a:sym typeface="IBM Plex Sans Condensed"/>
              </a:rPr>
              <a:t>iterative model.</a:t>
            </a:r>
            <a:r>
              <a:rPr lang="en-US" sz="1103" spc="-1">
                <a:solidFill>
                  <a:srgbClr val="000000"/>
                </a:solidFill>
                <a:latin typeface="IBM Plex Sans Condensed"/>
                <a:ea typeface="IBM Plex Sans Condensed"/>
                <a:cs typeface="IBM Plex Sans Condensed"/>
                <a:sym typeface="IBM Plex Sans Condensed"/>
              </a:rPr>
              <a:t> </a:t>
            </a:r>
          </a:p>
          <a:p>
            <a:pPr algn="l">
              <a:lnSpc>
                <a:spcPts val="2284"/>
              </a:lnSpc>
            </a:pPr>
            <a:r>
              <a:rPr lang="en-US" sz="1103" spc="-1">
                <a:solidFill>
                  <a:srgbClr val="000000"/>
                </a:solidFill>
                <a:latin typeface="IBM Plex Sans Condensed"/>
                <a:ea typeface="IBM Plex Sans Condensed"/>
                <a:cs typeface="IBM Plex Sans Condensed"/>
                <a:sym typeface="IBM Plex Sans Condensed"/>
              </a:rPr>
              <a:t>2. It is a </a:t>
            </a:r>
            <a:r>
              <a:rPr lang="en-US" sz="1103" spc="-1">
                <a:solidFill>
                  <a:srgbClr val="FF0000"/>
                </a:solidFill>
                <a:latin typeface="IBM Plex Sans Condensed"/>
                <a:ea typeface="IBM Plex Sans Condensed"/>
                <a:cs typeface="IBM Plex Sans Condensed"/>
                <a:sym typeface="IBM Plex Sans Condensed"/>
              </a:rPr>
              <a:t>combination of the </a:t>
            </a:r>
            <a:r>
              <a:rPr lang="en-US" sz="1103" spc="-1">
                <a:solidFill>
                  <a:srgbClr val="FF0000"/>
                </a:solidFill>
                <a:latin typeface="IBM Plex Sans Condensed Bold"/>
                <a:ea typeface="IBM Plex Sans Condensed Bold"/>
                <a:cs typeface="IBM Plex Sans Condensed Bold"/>
                <a:sym typeface="IBM Plex Sans Condensed Bold"/>
              </a:rPr>
              <a:t>Prototype</a:t>
            </a:r>
            <a:r>
              <a:rPr lang="en-US" sz="1103" spc="-1">
                <a:solidFill>
                  <a:srgbClr val="FF0000"/>
                </a:solidFill>
                <a:latin typeface="IBM Plex Sans Condensed"/>
                <a:ea typeface="IBM Plex Sans Condensed"/>
                <a:cs typeface="IBM Plex Sans Condensed"/>
                <a:sym typeface="IBM Plex Sans Condensed"/>
              </a:rPr>
              <a:t> and </a:t>
            </a:r>
            <a:r>
              <a:rPr lang="en-US" sz="1103" spc="-1">
                <a:solidFill>
                  <a:srgbClr val="FF0000"/>
                </a:solidFill>
                <a:latin typeface="IBM Plex Sans Condensed Bold"/>
                <a:ea typeface="IBM Plex Sans Condensed Bold"/>
                <a:cs typeface="IBM Plex Sans Condensed Bold"/>
                <a:sym typeface="IBM Plex Sans Condensed Bold"/>
              </a:rPr>
              <a:t>Waterfall</a:t>
            </a:r>
            <a:r>
              <a:rPr lang="en-US" sz="1103" spc="-1">
                <a:solidFill>
                  <a:srgbClr val="FF0000"/>
                </a:solidFill>
                <a:latin typeface="IBM Plex Sans Condensed"/>
                <a:ea typeface="IBM Plex Sans Condensed"/>
                <a:cs typeface="IBM Plex Sans Condensed"/>
                <a:sym typeface="IBM Plex Sans Condensed"/>
              </a:rPr>
              <a:t> </a:t>
            </a:r>
            <a:r>
              <a:rPr lang="en-US" sz="1103" spc="-1">
                <a:solidFill>
                  <a:srgbClr val="FF0000"/>
                </a:solidFill>
                <a:latin typeface="IBM Plex Sans Condensed Bold"/>
                <a:ea typeface="IBM Plex Sans Condensed Bold"/>
                <a:cs typeface="IBM Plex Sans Condensed Bold"/>
                <a:sym typeface="IBM Plex Sans Condensed Bold"/>
              </a:rPr>
              <a:t>model.</a:t>
            </a:r>
            <a:r>
              <a:rPr lang="en-US" sz="1103" spc="-1">
                <a:solidFill>
                  <a:srgbClr val="000000"/>
                </a:solidFill>
                <a:latin typeface="IBM Plex Sans Condensed"/>
                <a:ea typeface="IBM Plex Sans Condensed"/>
                <a:cs typeface="IBM Plex Sans Condensed"/>
                <a:sym typeface="IBM Plex Sans Condensed"/>
              </a:rPr>
              <a:t> </a:t>
            </a:r>
          </a:p>
          <a:p>
            <a:pPr algn="l">
              <a:lnSpc>
                <a:spcPts val="835"/>
              </a:lnSpc>
            </a:pPr>
            <a:r>
              <a:rPr lang="en-US" sz="1103" spc="-1">
                <a:solidFill>
                  <a:srgbClr val="000000"/>
                </a:solidFill>
                <a:latin typeface="IBM Plex Sans Condensed"/>
                <a:ea typeface="IBM Plex Sans Condensed"/>
                <a:cs typeface="IBM Plex Sans Condensed"/>
                <a:sym typeface="IBM Plex Sans Condensed"/>
              </a:rPr>
              <a:t>3. Spiral Model is mostly used in </a:t>
            </a:r>
            <a:r>
              <a:rPr lang="en-US" sz="1103" spc="-1">
                <a:solidFill>
                  <a:srgbClr val="FF0000"/>
                </a:solidFill>
                <a:latin typeface="IBM Plex Sans Condensed Bold"/>
                <a:ea typeface="IBM Plex Sans Condensed Bold"/>
                <a:cs typeface="IBM Plex Sans Condensed Bold"/>
                <a:sym typeface="IBM Plex Sans Condensed Bold"/>
              </a:rPr>
              <a:t>high-risk projects</a:t>
            </a:r>
            <a:r>
              <a:rPr lang="en-US" sz="1103" spc="-1">
                <a:solidFill>
                  <a:srgbClr val="FF0000"/>
                </a:solidFill>
                <a:latin typeface="IBM Plex Sans Condensed"/>
                <a:ea typeface="IBM Plex Sans Condensed"/>
                <a:cs typeface="IBM Plex Sans Condensed"/>
                <a:sym typeface="IBM Plex Sans Condensed"/>
              </a:rPr>
              <a:t> </a:t>
            </a:r>
            <a:r>
              <a:rPr lang="en-US" sz="1103" spc="-1">
                <a:solidFill>
                  <a:srgbClr val="000000"/>
                </a:solidFill>
                <a:latin typeface="IBM Plex Sans Condensed"/>
                <a:ea typeface="IBM Plex Sans Condensed"/>
                <a:cs typeface="IBM Plex Sans Condensed"/>
                <a:sym typeface="IBM Plex Sans Condensed"/>
              </a:rPr>
              <a:t>(in large and complex projects). </a:t>
            </a:r>
          </a:p>
          <a:p>
            <a:pPr algn="l">
              <a:lnSpc>
                <a:spcPts val="2235"/>
              </a:lnSpc>
            </a:pPr>
            <a:r>
              <a:rPr lang="en-US" sz="1103" spc="-1">
                <a:solidFill>
                  <a:srgbClr val="000000"/>
                </a:solidFill>
                <a:latin typeface="IBM Plex Sans Condensed"/>
                <a:ea typeface="IBM Plex Sans Condensed"/>
                <a:cs typeface="IBM Plex Sans Condensed"/>
                <a:sym typeface="IBM Plex Sans Condensed"/>
              </a:rPr>
              <a:t>4. It is used when the requirement is large also </a:t>
            </a:r>
            <a:r>
              <a:rPr lang="en-US" sz="1103" spc="-1">
                <a:solidFill>
                  <a:srgbClr val="FF0000"/>
                </a:solidFill>
                <a:latin typeface="IBM Plex Sans Condensed Bold"/>
                <a:ea typeface="IBM Plex Sans Condensed Bold"/>
                <a:cs typeface="IBM Plex Sans Condensed Bold"/>
                <a:sym typeface="IBM Plex Sans Condensed Bold"/>
              </a:rPr>
              <a:t>unclear and complex.</a:t>
            </a:r>
            <a:r>
              <a:rPr lang="en-US" sz="1103" spc="-1">
                <a:solidFill>
                  <a:srgbClr val="000000"/>
                </a:solidFill>
                <a:latin typeface="IBM Plex Sans Condensed"/>
                <a:ea typeface="IBM Plex Sans Condensed"/>
                <a:cs typeface="IBM Plex Sans Condensed"/>
                <a:sym typeface="IBM Plex Sans Condensed"/>
              </a:rPr>
              <a:t> </a:t>
            </a:r>
          </a:p>
          <a:p>
            <a:pPr algn="l">
              <a:lnSpc>
                <a:spcPts val="835"/>
              </a:lnSpc>
            </a:pPr>
            <a:r>
              <a:rPr lang="en-US" sz="1103" spc="-1">
                <a:solidFill>
                  <a:srgbClr val="000000"/>
                </a:solidFill>
                <a:latin typeface="IBM Plex Sans Condensed"/>
                <a:ea typeface="IBM Plex Sans Condensed"/>
                <a:cs typeface="IBM Plex Sans Condensed"/>
                <a:sym typeface="IBM Plex Sans Condensed"/>
              </a:rPr>
              <a:t>5. Spiral Model overcomes drawbacks of Waterfall Model. </a:t>
            </a:r>
          </a:p>
          <a:p>
            <a:pPr algn="l">
              <a:lnSpc>
                <a:spcPts val="2284"/>
              </a:lnSpc>
            </a:pPr>
            <a:r>
              <a:rPr lang="en-US" sz="1103" spc="-1">
                <a:solidFill>
                  <a:srgbClr val="000000"/>
                </a:solidFill>
                <a:latin typeface="IBM Plex Sans Condensed"/>
                <a:ea typeface="IBM Plex Sans Condensed"/>
                <a:cs typeface="IBM Plex Sans Condensed"/>
                <a:sym typeface="IBM Plex Sans Condensed"/>
              </a:rPr>
              <a:t>6. It consists of 4 stages </a:t>
            </a:r>
            <a:r>
              <a:rPr lang="en-US" sz="1103" spc="-1">
                <a:solidFill>
                  <a:srgbClr val="FF0000"/>
                </a:solidFill>
                <a:latin typeface="IBM Plex Sans Condensed Bold"/>
                <a:ea typeface="IBM Plex Sans Condensed Bold"/>
                <a:cs typeface="IBM Plex Sans Condensed Bold"/>
                <a:sym typeface="IBM Plex Sans Condensed Bold"/>
              </a:rPr>
              <a:t>Planning, Risk Analysis, Engineering, and Evaluation.</a:t>
            </a:r>
            <a:r>
              <a:rPr lang="en-US" sz="1103" spc="-1">
                <a:solidFill>
                  <a:srgbClr val="000000"/>
                </a:solidFill>
                <a:latin typeface="IBM Plex Sans Condensed"/>
                <a:ea typeface="IBM Plex Sans Condensed"/>
                <a:cs typeface="IBM Plex Sans Condensed"/>
                <a:sym typeface="IBM Plex Sans Condensed"/>
              </a:rPr>
              <a:t> </a:t>
            </a:r>
          </a:p>
          <a:p>
            <a:pPr algn="l">
              <a:lnSpc>
                <a:spcPts val="793"/>
              </a:lnSpc>
            </a:pPr>
            <a:r>
              <a:rPr lang="en-US" sz="1103" spc="-1">
                <a:solidFill>
                  <a:srgbClr val="000000"/>
                </a:solidFill>
                <a:latin typeface="IBM Plex Sans Condensed"/>
                <a:ea typeface="IBM Plex Sans Condensed"/>
                <a:cs typeface="IBM Plex Sans Condensed"/>
                <a:sym typeface="IBM Plex Sans Condensed"/>
              </a:rPr>
              <a:t>7. In </a:t>
            </a:r>
            <a:r>
              <a:rPr lang="en-US" sz="1103" spc="-1">
                <a:solidFill>
                  <a:srgbClr val="FF0000"/>
                </a:solidFill>
                <a:latin typeface="IBM Plex Sans Condensed"/>
                <a:ea typeface="IBM Plex Sans Condensed"/>
                <a:cs typeface="IBM Plex Sans Condensed"/>
                <a:sym typeface="IBM Plex Sans Condensed"/>
              </a:rPr>
              <a:t>every cycle new software [module] version will be released to the customer.</a:t>
            </a:r>
            <a:r>
              <a:rPr lang="en-US" sz="1103" spc="-1">
                <a:solidFill>
                  <a:srgbClr val="000000"/>
                </a:solidFill>
                <a:latin typeface="IBM Plex Sans Condensed"/>
                <a:ea typeface="IBM Plex Sans Condensed"/>
                <a:cs typeface="IBM Plex Sans Condensed"/>
                <a:sym typeface="IBM Plex Sans Condensed"/>
              </a:rPr>
              <a:t> </a:t>
            </a:r>
          </a:p>
          <a:p>
            <a:pPr algn="l">
              <a:lnSpc>
                <a:spcPts val="2277"/>
              </a:lnSpc>
            </a:pPr>
            <a:r>
              <a:rPr lang="en-US" sz="1103">
                <a:solidFill>
                  <a:srgbClr val="000000"/>
                </a:solidFill>
                <a:latin typeface="IBM Plex Sans Condensed"/>
                <a:ea typeface="IBM Plex Sans Condensed"/>
                <a:cs typeface="IBM Plex Sans Condensed"/>
                <a:sym typeface="IBM Plex Sans Condensed"/>
              </a:rPr>
              <a:t>8. </a:t>
            </a:r>
            <a:r>
              <a:rPr lang="en-US" sz="1103">
                <a:solidFill>
                  <a:srgbClr val="FF0000"/>
                </a:solidFill>
                <a:latin typeface="IBM Plex Sans Condensed"/>
                <a:ea typeface="IBM Plex Sans Condensed"/>
                <a:cs typeface="IBM Plex Sans Condensed"/>
                <a:sym typeface="IBM Plex Sans Condensed"/>
              </a:rPr>
              <a:t>Software will be released in multiple versions. </a:t>
            </a:r>
            <a:r>
              <a:rPr lang="en-US" sz="1103">
                <a:solidFill>
                  <a:srgbClr val="000000"/>
                </a:solidFill>
                <a:latin typeface="IBM Plex Sans Condensed"/>
                <a:ea typeface="IBM Plex Sans Condensed"/>
                <a:cs typeface="IBM Plex Sans Condensed"/>
                <a:sym typeface="IBM Plex Sans Condensed"/>
              </a:rPr>
              <a:t>So, it is also called a </a:t>
            </a:r>
            <a:r>
              <a:rPr lang="en-US" sz="1103">
                <a:solidFill>
                  <a:srgbClr val="FF0000"/>
                </a:solidFill>
                <a:latin typeface="IBM Plex Sans Condensed"/>
                <a:ea typeface="IBM Plex Sans Condensed"/>
                <a:cs typeface="IBM Plex Sans Condensed"/>
                <a:sym typeface="IBM Plex Sans Condensed"/>
              </a:rPr>
              <a:t>version control </a:t>
            </a:r>
          </a:p>
        </p:txBody>
      </p:sp>
      <p:sp>
        <p:nvSpPr>
          <p:cNvPr id="15" name="TextBox 15"/>
          <p:cNvSpPr txBox="1"/>
          <p:nvPr/>
        </p:nvSpPr>
        <p:spPr>
          <a:xfrm>
            <a:off x="2058286" y="7237124"/>
            <a:ext cx="436483" cy="113614"/>
          </a:xfrm>
          <a:prstGeom prst="rect">
            <a:avLst/>
          </a:prstGeom>
        </p:spPr>
        <p:txBody>
          <a:bodyPr lIns="0" tIns="0" rIns="0" bIns="0" rtlCol="0" anchor="t">
            <a:spAutoFit/>
          </a:bodyPr>
          <a:lstStyle/>
          <a:p>
            <a:pPr algn="l">
              <a:lnSpc>
                <a:spcPts val="842"/>
              </a:lnSpc>
            </a:pPr>
            <a:r>
              <a:rPr lang="en-US" sz="1103" spc="-1">
                <a:solidFill>
                  <a:srgbClr val="FF0000"/>
                </a:solidFill>
                <a:latin typeface="IBM Plex Sans Condensed"/>
                <a:ea typeface="IBM Plex Sans Condensed"/>
                <a:cs typeface="IBM Plex Sans Condensed"/>
                <a:sym typeface="IBM Plex Sans Condensed"/>
              </a:rPr>
              <a:t>model.</a:t>
            </a:r>
            <a:r>
              <a:rPr lang="en-US" sz="1103" spc="-1">
                <a:solidFill>
                  <a:srgbClr val="000000"/>
                </a:solidFill>
                <a:latin typeface="IBM Plex Sans Condensed"/>
                <a:ea typeface="IBM Plex Sans Condensed"/>
                <a:cs typeface="IBM Plex Sans Condensed"/>
                <a:sym typeface="IBM Plex Sans Condensed"/>
              </a:rPr>
              <a:t> </a:t>
            </a:r>
          </a:p>
        </p:txBody>
      </p:sp>
      <p:sp>
        <p:nvSpPr>
          <p:cNvPr id="16" name="TextBox 16"/>
          <p:cNvSpPr txBox="1"/>
          <p:nvPr/>
        </p:nvSpPr>
        <p:spPr>
          <a:xfrm>
            <a:off x="2058286" y="914048"/>
            <a:ext cx="4930483" cy="573481"/>
          </a:xfrm>
          <a:prstGeom prst="rect">
            <a:avLst/>
          </a:prstGeom>
        </p:spPr>
        <p:txBody>
          <a:bodyPr lIns="0" tIns="0" rIns="0" bIns="0" rtlCol="0" anchor="t">
            <a:spAutoFit/>
          </a:bodyPr>
          <a:lstStyle/>
          <a:p>
            <a:pPr algn="l">
              <a:lnSpc>
                <a:spcPts val="1552"/>
              </a:lnSpc>
            </a:pPr>
            <a:r>
              <a:rPr lang="en-US" sz="1103" spc="-1">
                <a:solidFill>
                  <a:srgbClr val="FF0000"/>
                </a:solidFill>
                <a:latin typeface="IBM Plex Sans Condensed"/>
                <a:ea typeface="IBM Plex Sans Condensed"/>
                <a:cs typeface="IBM Plex Sans Condensed"/>
                <a:sym typeface="IBM Plex Sans Condensed"/>
              </a:rPr>
              <a:t>Initial investment is less since the testers are hired at the later stages.</a:t>
            </a:r>
            <a:r>
              <a:rPr lang="en-US" sz="1103" spc="-1">
                <a:solidFill>
                  <a:srgbClr val="000000"/>
                </a:solidFill>
                <a:latin typeface="IBM Plex Sans Condensed"/>
                <a:ea typeface="IBM Plex Sans Condensed"/>
                <a:cs typeface="IBM Plex Sans Condensed"/>
                <a:sym typeface="IBM Plex Sans Condensed"/>
              </a:rPr>
              <a:t> Preferred for small projects where requirements are </a:t>
            </a:r>
            <a:r>
              <a:rPr lang="en-US" sz="1103" spc="-1">
                <a:solidFill>
                  <a:srgbClr val="FF0000"/>
                </a:solidFill>
                <a:latin typeface="IBM Plex Sans Condensed"/>
                <a:ea typeface="IBM Plex Sans Condensed"/>
                <a:cs typeface="IBM Plex Sans Condensed"/>
                <a:sym typeface="IBM Plex Sans Condensed"/>
              </a:rPr>
              <a:t>frozen </a:t>
            </a:r>
            <a:r>
              <a:rPr lang="en-US" sz="1103" spc="-1">
                <a:solidFill>
                  <a:srgbClr val="000000"/>
                </a:solidFill>
                <a:latin typeface="IBM Plex Sans Condensed"/>
                <a:ea typeface="IBM Plex Sans Condensed"/>
                <a:cs typeface="IBM Plex Sans Condensed"/>
                <a:sym typeface="IBM Plex Sans Condensed"/>
              </a:rPr>
              <a:t>(well understood at an early stage). </a:t>
            </a:r>
          </a:p>
        </p:txBody>
      </p:sp>
      <p:sp>
        <p:nvSpPr>
          <p:cNvPr id="17" name="TextBox 17"/>
          <p:cNvSpPr txBox="1"/>
          <p:nvPr/>
        </p:nvSpPr>
        <p:spPr>
          <a:xfrm>
            <a:off x="1716662" y="1937918"/>
            <a:ext cx="2206390" cy="190005"/>
          </a:xfrm>
          <a:prstGeom prst="rect">
            <a:avLst/>
          </a:prstGeom>
        </p:spPr>
        <p:txBody>
          <a:bodyPr lIns="0" tIns="0" rIns="0" bIns="0" rtlCol="0" anchor="t">
            <a:spAutoFit/>
          </a:bodyPr>
          <a:lstStyle/>
          <a:p>
            <a:pPr algn="l">
              <a:lnSpc>
                <a:spcPts val="1543"/>
              </a:lnSpc>
            </a:pPr>
            <a:r>
              <a:rPr lang="en-US" sz="1103" spc="-1">
                <a:solidFill>
                  <a:srgbClr val="000000"/>
                </a:solidFill>
                <a:latin typeface="IBM Plex Sans Condensed"/>
                <a:ea typeface="IBM Plex Sans Condensed"/>
                <a:cs typeface="IBM Plex Sans Condensed"/>
                <a:sym typeface="IBM Plex Sans Condensed"/>
              </a:rPr>
              <a:t> </a:t>
            </a:r>
            <a:r>
              <a:rPr lang="en-US" sz="1103" spc="-1">
                <a:solidFill>
                  <a:srgbClr val="000000"/>
                </a:solidFill>
                <a:latin typeface="IBM Plex Sans Condensed Bold"/>
                <a:ea typeface="IBM Plex Sans Condensed Bold"/>
                <a:cs typeface="IBM Plex Sans Condensed Bold"/>
                <a:sym typeface="IBM Plex Sans Condensed Bold"/>
              </a:rPr>
              <a:t>Disadvantages of Waterfall Model: </a:t>
            </a:r>
          </a:p>
        </p:txBody>
      </p:sp>
      <p:sp>
        <p:nvSpPr>
          <p:cNvPr id="18" name="TextBox 18"/>
          <p:cNvSpPr txBox="1"/>
          <p:nvPr/>
        </p:nvSpPr>
        <p:spPr>
          <a:xfrm>
            <a:off x="1829438" y="2126828"/>
            <a:ext cx="5163922" cy="985914"/>
          </a:xfrm>
          <a:prstGeom prst="rect">
            <a:avLst/>
          </a:prstGeom>
        </p:spPr>
        <p:txBody>
          <a:bodyPr lIns="0" tIns="0" rIns="0" bIns="0" rtlCol="0" anchor="t">
            <a:spAutoFit/>
          </a:bodyPr>
          <a:lstStyle/>
          <a:p>
            <a:pPr algn="l">
              <a:lnSpc>
                <a:spcPts val="1543"/>
              </a:lnSpc>
            </a:pPr>
            <a:r>
              <a:rPr lang="en-US" sz="1103" spc="-1">
                <a:solidFill>
                  <a:srgbClr val="000000"/>
                </a:solidFill>
                <a:latin typeface="IBM Plex Sans Condensed"/>
                <a:ea typeface="IBM Plex Sans Condensed"/>
                <a:cs typeface="IBM Plex Sans Condensed"/>
                <a:sym typeface="IBM Plex Sans Condensed"/>
              </a:rPr>
              <a:t>1. </a:t>
            </a:r>
            <a:r>
              <a:rPr lang="en-US" sz="1103" spc="-1">
                <a:solidFill>
                  <a:srgbClr val="FF0000"/>
                </a:solidFill>
                <a:latin typeface="IBM Plex Sans Condensed"/>
                <a:ea typeface="IBM Plex Sans Condensed"/>
                <a:cs typeface="IBM Plex Sans Condensed"/>
                <a:sym typeface="IBM Plex Sans Condensed"/>
              </a:rPr>
              <a:t>Requirement changes are not allowed.</a:t>
            </a:r>
            <a:r>
              <a:rPr lang="en-US" sz="1103" spc="-1">
                <a:solidFill>
                  <a:srgbClr val="000000"/>
                </a:solidFill>
                <a:latin typeface="IBM Plex Sans Condensed"/>
                <a:ea typeface="IBM Plex Sans Condensed"/>
                <a:cs typeface="IBM Plex Sans Condensed"/>
                <a:sym typeface="IBM Plex Sans Condensed"/>
              </a:rPr>
              <a:t> 2. </a:t>
            </a:r>
            <a:r>
              <a:rPr lang="en-US" sz="1103" spc="-1">
                <a:solidFill>
                  <a:srgbClr val="FF0000"/>
                </a:solidFill>
                <a:latin typeface="IBM Plex Sans Condensed"/>
                <a:ea typeface="IBM Plex Sans Condensed"/>
                <a:cs typeface="IBM Plex Sans Condensed"/>
                <a:sym typeface="IBM Plex Sans Condensed"/>
              </a:rPr>
              <a:t>If there is a defect in the Requirement that will be continued in later phases.</a:t>
            </a:r>
            <a:r>
              <a:rPr lang="en-US" sz="1103" spc="-1">
                <a:solidFill>
                  <a:srgbClr val="000000"/>
                </a:solidFill>
                <a:latin typeface="IBM Plex Sans Condensed"/>
                <a:ea typeface="IBM Plex Sans Condensed"/>
                <a:cs typeface="IBM Plex Sans Condensed"/>
                <a:sym typeface="IBM Plex Sans Condensed"/>
              </a:rPr>
              <a:t> 3. Poor model for a long and ongoing project. 4. </a:t>
            </a:r>
            <a:r>
              <a:rPr lang="en-US" sz="1103" spc="-1">
                <a:solidFill>
                  <a:srgbClr val="FF0000"/>
                </a:solidFill>
                <a:latin typeface="IBM Plex Sans Condensed"/>
                <a:ea typeface="IBM Plex Sans Condensed"/>
                <a:cs typeface="IBM Plex Sans Condensed"/>
                <a:sym typeface="IBM Plex Sans Condensed"/>
              </a:rPr>
              <a:t>Testing will start only after the coding phase.</a:t>
            </a:r>
            <a:r>
              <a:rPr lang="en-US" sz="1103" spc="-1">
                <a:solidFill>
                  <a:srgbClr val="000000"/>
                </a:solidFill>
                <a:latin typeface="IBM Plex Sans Condensed"/>
                <a:ea typeface="IBM Plex Sans Condensed"/>
                <a:cs typeface="IBM Plex Sans Condensed"/>
                <a:sym typeface="IBM Plex Sans Condensed"/>
              </a:rPr>
              <a:t> 5. Total investment is more because </a:t>
            </a:r>
            <a:r>
              <a:rPr lang="en-US" sz="1103" spc="-1">
                <a:solidFill>
                  <a:srgbClr val="FF0000"/>
                </a:solidFill>
                <a:latin typeface="IBM Plex Sans Condensed"/>
                <a:ea typeface="IBM Plex Sans Condensed"/>
                <a:cs typeface="IBM Plex Sans Condensed"/>
                <a:sym typeface="IBM Plex Sans Condensed"/>
              </a:rPr>
              <a:t>if the rework was done due to defects, leads to </a:t>
            </a:r>
          </a:p>
        </p:txBody>
      </p:sp>
      <p:sp>
        <p:nvSpPr>
          <p:cNvPr id="19" name="TextBox 19"/>
          <p:cNvSpPr txBox="1"/>
          <p:nvPr/>
        </p:nvSpPr>
        <p:spPr>
          <a:xfrm>
            <a:off x="2058286" y="3130572"/>
            <a:ext cx="2224783" cy="180289"/>
          </a:xfrm>
          <a:prstGeom prst="rect">
            <a:avLst/>
          </a:prstGeom>
        </p:spPr>
        <p:txBody>
          <a:bodyPr lIns="0" tIns="0" rIns="0" bIns="0" rtlCol="0" anchor="t">
            <a:spAutoFit/>
          </a:bodyPr>
          <a:lstStyle/>
          <a:p>
            <a:pPr algn="l">
              <a:lnSpc>
                <a:spcPts val="1543"/>
              </a:lnSpc>
            </a:pPr>
            <a:r>
              <a:rPr lang="en-US" sz="1103" spc="-1">
                <a:solidFill>
                  <a:srgbClr val="FF0000"/>
                </a:solidFill>
                <a:latin typeface="IBM Plex Sans Condensed"/>
                <a:ea typeface="IBM Plex Sans Condensed"/>
                <a:cs typeface="IBM Plex Sans Condensed"/>
                <a:sym typeface="IBM Plex Sans Condensed"/>
              </a:rPr>
              <a:t>time-consuming and high investment.</a:t>
            </a:r>
            <a:r>
              <a:rPr lang="en-US" sz="1103" spc="-1">
                <a:solidFill>
                  <a:srgbClr val="000000"/>
                </a:solidFill>
                <a:latin typeface="IBM Plex Sans Condensed"/>
                <a:ea typeface="IBM Plex Sans Condensed"/>
                <a:cs typeface="IBM Plex Sans Condensed"/>
                <a:sym typeface="IBM Plex Sans Condensed"/>
              </a:rPr>
              <a:t> </a:t>
            </a:r>
          </a:p>
        </p:txBody>
      </p:sp>
      <p:sp>
        <p:nvSpPr>
          <p:cNvPr id="21" name="Footer Placeholder 20"/>
          <p:cNvSpPr>
            <a:spLocks noGrp="1"/>
          </p:cNvSpPr>
          <p:nvPr>
            <p:ph type="ftr" sz="quarter" idx="11"/>
          </p:nvPr>
        </p:nvSpPr>
        <p:spPr>
          <a:xfrm>
            <a:off x="4523527" y="8534400"/>
            <a:ext cx="2895600" cy="365125"/>
          </a:xfrm>
        </p:spPr>
        <p:txBody>
          <a:bodyPr/>
          <a:lstStyle/>
          <a:p>
            <a:r>
              <a:rPr lang="en-US" dirty="0" smtClean="0"/>
              <a:t>Mr. RANJIT KUMBHAR  7757962804</a:t>
            </a:r>
            <a:endParaRPr lang="en-US" dirty="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600200" y="3828412"/>
            <a:ext cx="115567" cy="115567"/>
          </a:xfrm>
          <a:custGeom>
            <a:avLst/>
            <a:gdLst/>
            <a:ahLst/>
            <a:cxnLst/>
            <a:rect l="l" t="t" r="r" b="b"/>
            <a:pathLst>
              <a:path w="115567" h="115567">
                <a:moveTo>
                  <a:pt x="0" y="0"/>
                </a:moveTo>
                <a:lnTo>
                  <a:pt x="115567" y="0"/>
                </a:lnTo>
                <a:lnTo>
                  <a:pt x="115567" y="115567"/>
                </a:lnTo>
                <a:lnTo>
                  <a:pt x="0" y="115567"/>
                </a:lnTo>
                <a:lnTo>
                  <a:pt x="0" y="0"/>
                </a:lnTo>
                <a:close/>
              </a:path>
            </a:pathLst>
          </a:custGeom>
          <a:blipFill>
            <a:blip r:embed="rId2"/>
            <a:stretch>
              <a:fillRect/>
            </a:stretch>
          </a:blipFill>
        </p:spPr>
      </p:sp>
      <p:sp>
        <p:nvSpPr>
          <p:cNvPr id="3" name="Freeform 3"/>
          <p:cNvSpPr/>
          <p:nvPr/>
        </p:nvSpPr>
        <p:spPr>
          <a:xfrm>
            <a:off x="1714500" y="914400"/>
            <a:ext cx="4342514" cy="2741933"/>
          </a:xfrm>
          <a:custGeom>
            <a:avLst/>
            <a:gdLst/>
            <a:ahLst/>
            <a:cxnLst/>
            <a:rect l="l" t="t" r="r" b="b"/>
            <a:pathLst>
              <a:path w="4342514" h="2741933">
                <a:moveTo>
                  <a:pt x="0" y="0"/>
                </a:moveTo>
                <a:lnTo>
                  <a:pt x="4342514" y="0"/>
                </a:lnTo>
                <a:lnTo>
                  <a:pt x="4342514" y="2741933"/>
                </a:lnTo>
                <a:lnTo>
                  <a:pt x="0" y="2741933"/>
                </a:lnTo>
                <a:lnTo>
                  <a:pt x="0" y="0"/>
                </a:lnTo>
                <a:close/>
              </a:path>
            </a:pathLst>
          </a:custGeom>
          <a:blipFill>
            <a:blip r:embed="rId3"/>
            <a:stretch>
              <a:fillRect/>
            </a:stretch>
          </a:blipFill>
        </p:spPr>
      </p:sp>
      <p:sp>
        <p:nvSpPr>
          <p:cNvPr id="5" name="TextBox 5"/>
          <p:cNvSpPr txBox="1"/>
          <p:nvPr/>
        </p:nvSpPr>
        <p:spPr>
          <a:xfrm>
            <a:off x="1829438" y="5218386"/>
            <a:ext cx="148571" cy="202330"/>
          </a:xfrm>
          <a:prstGeom prst="rect">
            <a:avLst/>
          </a:prstGeom>
        </p:spPr>
        <p:txBody>
          <a:bodyPr lIns="0" tIns="0" rIns="0" bIns="0" rtlCol="0" anchor="t">
            <a:spAutoFit/>
          </a:bodyPr>
          <a:lstStyle/>
          <a:p>
            <a:pPr algn="l">
              <a:lnSpc>
                <a:spcPts val="1545"/>
              </a:lnSpc>
            </a:pPr>
            <a:r>
              <a:rPr lang="en-US" sz="1103">
                <a:solidFill>
                  <a:srgbClr val="000000"/>
                </a:solidFill>
                <a:latin typeface="IBM Plex Sans Condensed"/>
                <a:ea typeface="IBM Plex Sans Condensed"/>
                <a:cs typeface="IBM Plex Sans Condensed"/>
                <a:sym typeface="IBM Plex Sans Condensed"/>
              </a:rPr>
              <a:t>2. </a:t>
            </a:r>
          </a:p>
        </p:txBody>
      </p:sp>
      <p:sp>
        <p:nvSpPr>
          <p:cNvPr id="6" name="TextBox 6"/>
          <p:cNvSpPr txBox="1"/>
          <p:nvPr/>
        </p:nvSpPr>
        <p:spPr>
          <a:xfrm>
            <a:off x="1829438" y="6651203"/>
            <a:ext cx="148571" cy="202330"/>
          </a:xfrm>
          <a:prstGeom prst="rect">
            <a:avLst/>
          </a:prstGeom>
        </p:spPr>
        <p:txBody>
          <a:bodyPr lIns="0" tIns="0" rIns="0" bIns="0" rtlCol="0" anchor="t">
            <a:spAutoFit/>
          </a:bodyPr>
          <a:lstStyle/>
          <a:p>
            <a:pPr algn="l">
              <a:lnSpc>
                <a:spcPts val="1545"/>
              </a:lnSpc>
            </a:pPr>
            <a:r>
              <a:rPr lang="en-US" sz="1103">
                <a:solidFill>
                  <a:srgbClr val="000000"/>
                </a:solidFill>
                <a:latin typeface="IBM Plex Sans Condensed"/>
                <a:ea typeface="IBM Plex Sans Condensed"/>
                <a:cs typeface="IBM Plex Sans Condensed"/>
                <a:sym typeface="IBM Plex Sans Condensed"/>
              </a:rPr>
              <a:t>3. </a:t>
            </a:r>
          </a:p>
        </p:txBody>
      </p:sp>
      <p:sp>
        <p:nvSpPr>
          <p:cNvPr id="7" name="TextBox 7"/>
          <p:cNvSpPr txBox="1"/>
          <p:nvPr/>
        </p:nvSpPr>
        <p:spPr>
          <a:xfrm>
            <a:off x="1829438" y="7886281"/>
            <a:ext cx="148571" cy="202330"/>
          </a:xfrm>
          <a:prstGeom prst="rect">
            <a:avLst/>
          </a:prstGeom>
        </p:spPr>
        <p:txBody>
          <a:bodyPr lIns="0" tIns="0" rIns="0" bIns="0" rtlCol="0" anchor="t">
            <a:spAutoFit/>
          </a:bodyPr>
          <a:lstStyle/>
          <a:p>
            <a:pPr algn="l">
              <a:lnSpc>
                <a:spcPts val="1545"/>
              </a:lnSpc>
            </a:pPr>
            <a:r>
              <a:rPr lang="en-US" sz="1103">
                <a:solidFill>
                  <a:srgbClr val="000000"/>
                </a:solidFill>
                <a:latin typeface="IBM Plex Sans Condensed"/>
                <a:ea typeface="IBM Plex Sans Condensed"/>
                <a:cs typeface="IBM Plex Sans Condensed"/>
                <a:sym typeface="IBM Plex Sans Condensed"/>
              </a:rPr>
              <a:t>4. </a:t>
            </a:r>
          </a:p>
        </p:txBody>
      </p:sp>
      <p:sp>
        <p:nvSpPr>
          <p:cNvPr id="8" name="TextBox 8"/>
          <p:cNvSpPr txBox="1"/>
          <p:nvPr/>
        </p:nvSpPr>
        <p:spPr>
          <a:xfrm>
            <a:off x="6058538" y="3457089"/>
            <a:ext cx="32318" cy="246964"/>
          </a:xfrm>
          <a:prstGeom prst="rect">
            <a:avLst/>
          </a:prstGeom>
        </p:spPr>
        <p:txBody>
          <a:bodyPr lIns="0" tIns="0" rIns="0" bIns="0" rtlCol="0" anchor="t">
            <a:spAutoFit/>
          </a:bodyPr>
          <a:lstStyle/>
          <a:p>
            <a:pPr algn="l">
              <a:lnSpc>
                <a:spcPts val="2258"/>
              </a:lnSpc>
            </a:pPr>
            <a:r>
              <a:rPr lang="en-US" sz="1103" spc="-1">
                <a:solidFill>
                  <a:srgbClr val="000000"/>
                </a:solidFill>
                <a:latin typeface="IBM Plex Sans Condensed"/>
                <a:ea typeface="IBM Plex Sans Condensed"/>
                <a:cs typeface="IBM Plex Sans Condensed"/>
                <a:sym typeface="IBM Plex Sans Condensed"/>
              </a:rPr>
              <a:t> </a:t>
            </a:r>
          </a:p>
        </p:txBody>
      </p:sp>
      <p:sp>
        <p:nvSpPr>
          <p:cNvPr id="9" name="TextBox 9"/>
          <p:cNvSpPr txBox="1"/>
          <p:nvPr/>
        </p:nvSpPr>
        <p:spPr>
          <a:xfrm>
            <a:off x="1829438" y="3743982"/>
            <a:ext cx="5163236" cy="1030300"/>
          </a:xfrm>
          <a:prstGeom prst="rect">
            <a:avLst/>
          </a:prstGeom>
        </p:spPr>
        <p:txBody>
          <a:bodyPr lIns="0" tIns="0" rIns="0" bIns="0" rtlCol="0" anchor="t">
            <a:spAutoFit/>
          </a:bodyPr>
          <a:lstStyle/>
          <a:p>
            <a:pPr algn="l">
              <a:lnSpc>
                <a:spcPts val="2258"/>
              </a:lnSpc>
            </a:pPr>
            <a:r>
              <a:rPr lang="en-US" sz="1103" spc="-1">
                <a:solidFill>
                  <a:srgbClr val="000000"/>
                </a:solidFill>
                <a:latin typeface="IBM Plex Sans Condensed Bold"/>
                <a:ea typeface="IBM Plex Sans Condensed Bold"/>
                <a:cs typeface="IBM Plex Sans Condensed Bold"/>
                <a:sym typeface="IBM Plex Sans Condensed Bold"/>
              </a:rPr>
              <a:t>Stages: </a:t>
            </a:r>
          </a:p>
          <a:p>
            <a:pPr algn="l">
              <a:lnSpc>
                <a:spcPts val="812"/>
              </a:lnSpc>
            </a:pPr>
            <a:r>
              <a:rPr lang="en-US" sz="1103">
                <a:solidFill>
                  <a:srgbClr val="000000"/>
                </a:solidFill>
                <a:latin typeface="IBM Plex Sans Condensed"/>
                <a:ea typeface="IBM Plex Sans Condensed"/>
                <a:cs typeface="IBM Plex Sans Condensed"/>
                <a:sym typeface="IBM Plex Sans Condensed"/>
              </a:rPr>
              <a:t>1. </a:t>
            </a:r>
            <a:r>
              <a:rPr lang="en-US" sz="1103">
                <a:solidFill>
                  <a:srgbClr val="5B9BD5"/>
                </a:solidFill>
                <a:latin typeface="IBM Plex Sans Condensed Bold"/>
                <a:ea typeface="IBM Plex Sans Condensed Bold"/>
                <a:cs typeface="IBM Plex Sans Condensed Bold"/>
                <a:sym typeface="IBM Plex Sans Condensed Bold"/>
              </a:rPr>
              <a:t>Planning objectives </a:t>
            </a:r>
            <a:r>
              <a:rPr lang="en-US" sz="1103">
                <a:solidFill>
                  <a:srgbClr val="5B9BD5"/>
                </a:solidFill>
                <a:latin typeface="IBM Plex Sans Condensed"/>
                <a:ea typeface="IBM Plex Sans Condensed"/>
                <a:cs typeface="IBM Plex Sans Condensed"/>
                <a:sym typeface="IBM Plex Sans Condensed"/>
              </a:rPr>
              <a:t>or identifying alternative solutions</a:t>
            </a:r>
            <a:r>
              <a:rPr lang="en-US" sz="1103">
                <a:solidFill>
                  <a:srgbClr val="FF0000"/>
                </a:solidFill>
                <a:latin typeface="IBM Plex Sans Condensed Bold"/>
                <a:ea typeface="IBM Plex Sans Condensed Bold"/>
                <a:cs typeface="IBM Plex Sans Condensed Bold"/>
                <a:sym typeface="IBM Plex Sans Condensed Bold"/>
              </a:rPr>
              <a:t>:</a:t>
            </a:r>
            <a:r>
              <a:rPr lang="en-US" sz="1103">
                <a:solidFill>
                  <a:srgbClr val="FF0000"/>
                </a:solidFill>
                <a:latin typeface="IBM Plex Sans Condensed"/>
                <a:ea typeface="IBM Plex Sans Condensed"/>
                <a:cs typeface="IBM Plex Sans Condensed"/>
                <a:sym typeface="IBM Plex Sans Condensed"/>
              </a:rPr>
              <a:t> </a:t>
            </a:r>
            <a:r>
              <a:rPr lang="en-US" sz="1103">
                <a:solidFill>
                  <a:srgbClr val="000000"/>
                </a:solidFill>
                <a:latin typeface="IBM Plex Sans Condensed"/>
                <a:ea typeface="IBM Plex Sans Condensed"/>
                <a:cs typeface="IBM Plex Sans Condensed"/>
                <a:sym typeface="IBM Plex Sans Condensed"/>
              </a:rPr>
              <a:t>In this stage, </a:t>
            </a:r>
            <a:r>
              <a:rPr lang="en-US" sz="1103">
                <a:solidFill>
                  <a:srgbClr val="FF0000"/>
                </a:solidFill>
                <a:latin typeface="IBM Plex Sans Condensed"/>
                <a:ea typeface="IBM Plex Sans Condensed"/>
                <a:cs typeface="IBM Plex Sans Condensed"/>
                <a:sym typeface="IBM Plex Sans Condensed"/>
              </a:rPr>
              <a:t>requirements </a:t>
            </a:r>
          </a:p>
          <a:p>
            <a:pPr algn="l">
              <a:lnSpc>
                <a:spcPts val="2307"/>
              </a:lnSpc>
            </a:pPr>
            <a:r>
              <a:rPr lang="en-US" sz="1103">
                <a:solidFill>
                  <a:srgbClr val="FF0000"/>
                </a:solidFill>
                <a:latin typeface="IBM Plex Sans Condensed"/>
                <a:ea typeface="IBM Plex Sans Condensed"/>
                <a:cs typeface="IBM Plex Sans Condensed"/>
                <a:sym typeface="IBM Plex Sans Condensed"/>
              </a:rPr>
              <a:t>are collected from customers, </a:t>
            </a:r>
            <a:r>
              <a:rPr lang="en-US" sz="1103">
                <a:solidFill>
                  <a:srgbClr val="000000"/>
                </a:solidFill>
                <a:latin typeface="IBM Plex Sans Condensed"/>
                <a:ea typeface="IBM Plex Sans Condensed"/>
                <a:cs typeface="IBM Plex Sans Condensed"/>
                <a:sym typeface="IBM Plex Sans Condensed"/>
              </a:rPr>
              <a:t>and then the </a:t>
            </a:r>
            <a:r>
              <a:rPr lang="en-US" sz="1103">
                <a:solidFill>
                  <a:srgbClr val="FF0000"/>
                </a:solidFill>
                <a:latin typeface="IBM Plex Sans Condensed"/>
                <a:ea typeface="IBM Plex Sans Condensed"/>
                <a:cs typeface="IBM Plex Sans Condensed"/>
                <a:sym typeface="IBM Plex Sans Condensed"/>
              </a:rPr>
              <a:t>aims are recognized and analyzed at the </a:t>
            </a:r>
          </a:p>
          <a:p>
            <a:pPr algn="l">
              <a:lnSpc>
                <a:spcPts val="765"/>
              </a:lnSpc>
            </a:pPr>
            <a:r>
              <a:rPr lang="en-US" sz="1103" spc="1">
                <a:solidFill>
                  <a:srgbClr val="FF0000"/>
                </a:solidFill>
                <a:latin typeface="IBM Plex Sans Condensed"/>
                <a:ea typeface="IBM Plex Sans Condensed"/>
                <a:cs typeface="IBM Plex Sans Condensed"/>
                <a:sym typeface="IBM Plex Sans Condensed"/>
              </a:rPr>
              <a:t>beginning of developing the project.</a:t>
            </a:r>
            <a:r>
              <a:rPr lang="en-US" sz="1103" spc="1">
                <a:solidFill>
                  <a:srgbClr val="000000"/>
                </a:solidFill>
                <a:latin typeface="IBM Plex Sans Condensed"/>
                <a:ea typeface="IBM Plex Sans Condensed"/>
                <a:cs typeface="IBM Plex Sans Condensed"/>
                <a:sym typeface="IBM Plex Sans Condensed"/>
              </a:rPr>
              <a:t> If the iterative round is more than one, then an </a:t>
            </a:r>
          </a:p>
          <a:p>
            <a:pPr algn="l">
              <a:lnSpc>
                <a:spcPts val="2307"/>
              </a:lnSpc>
            </a:pPr>
            <a:r>
              <a:rPr lang="en-US" sz="1103" spc="-1">
                <a:solidFill>
                  <a:srgbClr val="000000"/>
                </a:solidFill>
                <a:latin typeface="IBM Plex Sans Condensed"/>
                <a:ea typeface="IBM Plex Sans Condensed"/>
                <a:cs typeface="IBM Plex Sans Condensed"/>
                <a:sym typeface="IBM Plex Sans Condensed"/>
              </a:rPr>
              <a:t>alternative solution is proposed in the same quadrant. </a:t>
            </a:r>
          </a:p>
        </p:txBody>
      </p:sp>
      <p:sp>
        <p:nvSpPr>
          <p:cNvPr id="10" name="TextBox 10"/>
          <p:cNvSpPr txBox="1"/>
          <p:nvPr/>
        </p:nvSpPr>
        <p:spPr>
          <a:xfrm>
            <a:off x="2058286" y="7908312"/>
            <a:ext cx="4929997" cy="573481"/>
          </a:xfrm>
          <a:prstGeom prst="rect">
            <a:avLst/>
          </a:prstGeom>
        </p:spPr>
        <p:txBody>
          <a:bodyPr lIns="0" tIns="0" rIns="0" bIns="0" rtlCol="0" anchor="t">
            <a:spAutoFit/>
          </a:bodyPr>
          <a:lstStyle/>
          <a:p>
            <a:pPr algn="just">
              <a:lnSpc>
                <a:spcPts val="1552"/>
              </a:lnSpc>
            </a:pPr>
            <a:r>
              <a:rPr lang="en-US" sz="1103" spc="5">
                <a:solidFill>
                  <a:srgbClr val="5B9BD5"/>
                </a:solidFill>
                <a:latin typeface="IBM Plex Sans Condensed Bold"/>
                <a:ea typeface="IBM Plex Sans Condensed Bold"/>
                <a:cs typeface="IBM Plex Sans Condensed Bold"/>
                <a:sym typeface="IBM Plex Sans Condensed Bold"/>
              </a:rPr>
              <a:t>Plan the next Phase:</a:t>
            </a:r>
            <a:r>
              <a:rPr lang="en-US" sz="1103" spc="5">
                <a:solidFill>
                  <a:srgbClr val="5B9BD5"/>
                </a:solidFill>
                <a:latin typeface="IBM Plex Sans Condensed"/>
                <a:ea typeface="IBM Plex Sans Condensed"/>
                <a:cs typeface="IBM Plex Sans Condensed"/>
                <a:sym typeface="IBM Plex Sans Condensed"/>
              </a:rPr>
              <a:t> </a:t>
            </a:r>
            <a:r>
              <a:rPr lang="en-US" sz="1103" spc="5">
                <a:solidFill>
                  <a:srgbClr val="000000"/>
                </a:solidFill>
                <a:latin typeface="IBM Plex Sans Condensed"/>
                <a:ea typeface="IBM Plex Sans Condensed"/>
                <a:cs typeface="IBM Plex Sans Condensed"/>
                <a:sym typeface="IBM Plex Sans Condensed"/>
              </a:rPr>
              <a:t>As the development process proceeds in the fourth quadrant, the </a:t>
            </a:r>
            <a:r>
              <a:rPr lang="en-US" sz="1103" spc="5">
                <a:solidFill>
                  <a:srgbClr val="FF0000"/>
                </a:solidFill>
                <a:latin typeface="IBM Plex Sans Condensed"/>
                <a:ea typeface="IBM Plex Sans Condensed"/>
                <a:cs typeface="IBM Plex Sans Condensed"/>
                <a:sym typeface="IBM Plex Sans Condensed"/>
              </a:rPr>
              <a:t>customers appraise the developed version of the project and report if any further changes are required.</a:t>
            </a:r>
            <a:r>
              <a:rPr lang="en-US" sz="1103" spc="5">
                <a:solidFill>
                  <a:srgbClr val="000000"/>
                </a:solidFill>
                <a:latin typeface="IBM Plex Sans Condensed"/>
                <a:ea typeface="IBM Plex Sans Condensed"/>
                <a:cs typeface="IBM Plex Sans Condensed"/>
                <a:sym typeface="IBM Plex Sans Condensed"/>
              </a:rPr>
              <a:t> At last, </a:t>
            </a:r>
            <a:r>
              <a:rPr lang="en-US" sz="1103" spc="5">
                <a:solidFill>
                  <a:srgbClr val="FF0000"/>
                </a:solidFill>
                <a:latin typeface="IBM Plex Sans Condensed"/>
                <a:ea typeface="IBM Plex Sans Condensed"/>
                <a:cs typeface="IBM Plex Sans Condensed"/>
                <a:sym typeface="IBM Plex Sans Condensed"/>
              </a:rPr>
              <a:t>planning for the next (subsequent) phase is initiated.</a:t>
            </a:r>
            <a:r>
              <a:rPr lang="en-US" sz="1103" spc="5">
                <a:solidFill>
                  <a:srgbClr val="000000"/>
                </a:solidFill>
                <a:latin typeface="IBM Plex Sans Condensed"/>
                <a:ea typeface="IBM Plex Sans Condensed"/>
                <a:cs typeface="IBM Plex Sans Condensed"/>
                <a:sym typeface="IBM Plex Sans Condensed"/>
              </a:rPr>
              <a:t> </a:t>
            </a:r>
          </a:p>
        </p:txBody>
      </p:sp>
      <p:sp>
        <p:nvSpPr>
          <p:cNvPr id="11" name="TextBox 11"/>
          <p:cNvSpPr txBox="1"/>
          <p:nvPr/>
        </p:nvSpPr>
        <p:spPr>
          <a:xfrm>
            <a:off x="2058286" y="6673244"/>
            <a:ext cx="4930359" cy="768934"/>
          </a:xfrm>
          <a:prstGeom prst="rect">
            <a:avLst/>
          </a:prstGeom>
        </p:spPr>
        <p:txBody>
          <a:bodyPr lIns="0" tIns="0" rIns="0" bIns="0" rtlCol="0" anchor="t">
            <a:spAutoFit/>
          </a:bodyPr>
          <a:lstStyle/>
          <a:p>
            <a:pPr algn="just">
              <a:lnSpc>
                <a:spcPts val="1537"/>
              </a:lnSpc>
            </a:pPr>
            <a:r>
              <a:rPr lang="en-US" sz="1103" spc="12">
                <a:solidFill>
                  <a:srgbClr val="5B9BD5"/>
                </a:solidFill>
                <a:latin typeface="IBM Plex Sans Condensed Bold"/>
                <a:ea typeface="IBM Plex Sans Condensed Bold"/>
                <a:cs typeface="IBM Plex Sans Condensed Bold"/>
                <a:sym typeface="IBM Plex Sans Condensed Bold"/>
              </a:rPr>
              <a:t>Develop the next level of product:</a:t>
            </a:r>
            <a:r>
              <a:rPr lang="en-US" sz="1103" spc="12">
                <a:solidFill>
                  <a:srgbClr val="5B9BD5"/>
                </a:solidFill>
                <a:latin typeface="IBM Plex Sans Condensed"/>
                <a:ea typeface="IBM Plex Sans Condensed"/>
                <a:cs typeface="IBM Plex Sans Condensed"/>
                <a:sym typeface="IBM Plex Sans Condensed"/>
              </a:rPr>
              <a:t> </a:t>
            </a:r>
            <a:r>
              <a:rPr lang="en-US" sz="1103" spc="12">
                <a:solidFill>
                  <a:srgbClr val="000000"/>
                </a:solidFill>
                <a:latin typeface="IBM Plex Sans Condensed"/>
                <a:ea typeface="IBM Plex Sans Condensed"/>
                <a:cs typeface="IBM Plex Sans Condensed"/>
                <a:sym typeface="IBM Plex Sans Condensed"/>
              </a:rPr>
              <a:t>As the development progress goes to the third quadrant, the well-known and </a:t>
            </a:r>
            <a:r>
              <a:rPr lang="en-US" sz="1103" spc="12">
                <a:solidFill>
                  <a:srgbClr val="FF0000"/>
                </a:solidFill>
                <a:latin typeface="IBM Plex Sans Condensed"/>
                <a:ea typeface="IBM Plex Sans Condensed"/>
                <a:cs typeface="IBM Plex Sans Condensed"/>
                <a:sym typeface="IBM Plex Sans Condensed"/>
              </a:rPr>
              <a:t>most required features are developed as well as verified with the testing methodologies.</a:t>
            </a:r>
            <a:r>
              <a:rPr lang="en-US" sz="1103" spc="12">
                <a:solidFill>
                  <a:srgbClr val="000000"/>
                </a:solidFill>
                <a:latin typeface="IBM Plex Sans Condensed"/>
                <a:ea typeface="IBM Plex Sans Condensed"/>
                <a:cs typeface="IBM Plex Sans Condensed"/>
                <a:sym typeface="IBM Plex Sans Condensed"/>
              </a:rPr>
              <a:t> At the end of this third quadrant, </a:t>
            </a:r>
            <a:r>
              <a:rPr lang="en-US" sz="1103" spc="12">
                <a:solidFill>
                  <a:srgbClr val="FF0000"/>
                </a:solidFill>
                <a:latin typeface="IBM Plex Sans Condensed"/>
                <a:ea typeface="IBM Plex Sans Condensed"/>
                <a:cs typeface="IBM Plex Sans Condensed"/>
                <a:sym typeface="IBM Plex Sans Condensed"/>
              </a:rPr>
              <a:t>new software or the next version of existing software is ready to deliver</a:t>
            </a:r>
            <a:r>
              <a:rPr lang="en-US" sz="1103" spc="12">
                <a:solidFill>
                  <a:srgbClr val="000000"/>
                </a:solidFill>
                <a:latin typeface="IBM Plex Sans Condensed"/>
                <a:ea typeface="IBM Plex Sans Condensed"/>
                <a:cs typeface="IBM Plex Sans Condensed"/>
                <a:sym typeface="IBM Plex Sans Condensed"/>
              </a:rPr>
              <a:t>. </a:t>
            </a:r>
          </a:p>
        </p:txBody>
      </p:sp>
      <p:sp>
        <p:nvSpPr>
          <p:cNvPr id="12" name="TextBox 12"/>
          <p:cNvSpPr txBox="1"/>
          <p:nvPr/>
        </p:nvSpPr>
        <p:spPr>
          <a:xfrm>
            <a:off x="2058286" y="5240426"/>
            <a:ext cx="4930483" cy="966930"/>
          </a:xfrm>
          <a:prstGeom prst="rect">
            <a:avLst/>
          </a:prstGeom>
        </p:spPr>
        <p:txBody>
          <a:bodyPr lIns="0" tIns="0" rIns="0" bIns="0" rtlCol="0" anchor="t">
            <a:spAutoFit/>
          </a:bodyPr>
          <a:lstStyle/>
          <a:p>
            <a:pPr algn="just">
              <a:lnSpc>
                <a:spcPts val="1550"/>
              </a:lnSpc>
            </a:pPr>
            <a:r>
              <a:rPr lang="en-US" sz="1103" spc="15">
                <a:solidFill>
                  <a:srgbClr val="5B9BD5"/>
                </a:solidFill>
                <a:latin typeface="IBM Plex Sans Condensed Bold"/>
                <a:ea typeface="IBM Plex Sans Condensed Bold"/>
                <a:cs typeface="IBM Plex Sans Condensed Bold"/>
                <a:sym typeface="IBM Plex Sans Condensed Bold"/>
              </a:rPr>
              <a:t>Risk analysis and resolving:</a:t>
            </a:r>
            <a:r>
              <a:rPr lang="en-US" sz="1103" spc="15">
                <a:solidFill>
                  <a:srgbClr val="5B9BD5"/>
                </a:solidFill>
                <a:latin typeface="IBM Plex Sans Condensed"/>
                <a:ea typeface="IBM Plex Sans Condensed"/>
                <a:cs typeface="IBM Plex Sans Condensed"/>
                <a:sym typeface="IBM Plex Sans Condensed"/>
              </a:rPr>
              <a:t> </a:t>
            </a:r>
            <a:r>
              <a:rPr lang="en-US" sz="1103" spc="15">
                <a:solidFill>
                  <a:srgbClr val="000000"/>
                </a:solidFill>
                <a:latin typeface="IBM Plex Sans Condensed"/>
                <a:ea typeface="IBM Plex Sans Condensed"/>
                <a:cs typeface="IBM Plex Sans Condensed"/>
                <a:sym typeface="IBM Plex Sans Condensed"/>
              </a:rPr>
              <a:t>As the process goes to the second quadrant, all likely </a:t>
            </a:r>
            <a:r>
              <a:rPr lang="en-US" sz="1103" spc="15">
                <a:solidFill>
                  <a:srgbClr val="FF0000"/>
                </a:solidFill>
                <a:latin typeface="IBM Plex Sans Condensed Bold"/>
                <a:ea typeface="IBM Plex Sans Condensed Bold"/>
                <a:cs typeface="IBM Plex Sans Condensed Bold"/>
                <a:sym typeface="IBM Plex Sans Condensed Bold"/>
              </a:rPr>
              <a:t>solutions are sketched</a:t>
            </a:r>
            <a:r>
              <a:rPr lang="en-US" sz="1103" spc="15">
                <a:solidFill>
                  <a:srgbClr val="FF0000"/>
                </a:solidFill>
                <a:latin typeface="IBM Plex Sans Condensed"/>
                <a:ea typeface="IBM Plex Sans Condensed"/>
                <a:cs typeface="IBM Plex Sans Condensed"/>
                <a:sym typeface="IBM Plex Sans Condensed"/>
              </a:rPr>
              <a:t>, and then the best solution among them gets selected. </a:t>
            </a:r>
            <a:r>
              <a:rPr lang="en-US" sz="1103" spc="15">
                <a:solidFill>
                  <a:srgbClr val="000000"/>
                </a:solidFill>
                <a:latin typeface="IBM Plex Sans Condensed"/>
                <a:ea typeface="IBM Plex Sans Condensed"/>
                <a:cs typeface="IBM Plex Sans Condensed"/>
                <a:sym typeface="IBM Plex Sans Condensed"/>
              </a:rPr>
              <a:t>Then the </a:t>
            </a:r>
            <a:r>
              <a:rPr lang="en-US" sz="1103" spc="15">
                <a:solidFill>
                  <a:srgbClr val="FF0000"/>
                </a:solidFill>
                <a:latin typeface="IBM Plex Sans Condensed"/>
                <a:ea typeface="IBM Plex Sans Condensed"/>
                <a:cs typeface="IBM Plex Sans Condensed"/>
                <a:sym typeface="IBM Plex Sans Condensed"/>
              </a:rPr>
              <a:t>different types of </a:t>
            </a:r>
            <a:r>
              <a:rPr lang="en-US" sz="1103" spc="15">
                <a:solidFill>
                  <a:srgbClr val="FF0000"/>
                </a:solidFill>
                <a:latin typeface="IBM Plex Sans Condensed Bold"/>
                <a:ea typeface="IBM Plex Sans Condensed Bold"/>
                <a:cs typeface="IBM Plex Sans Condensed Bold"/>
                <a:sym typeface="IBM Plex Sans Condensed Bold"/>
              </a:rPr>
              <a:t>risks linked with the chosen solution are recognized and resolved through the best possible approach.</a:t>
            </a:r>
            <a:r>
              <a:rPr lang="en-US" sz="1103" spc="15">
                <a:solidFill>
                  <a:srgbClr val="FF0000"/>
                </a:solidFill>
                <a:latin typeface="IBM Plex Sans Condensed"/>
                <a:ea typeface="IBM Plex Sans Condensed"/>
                <a:cs typeface="IBM Plex Sans Condensed"/>
                <a:sym typeface="IBM Plex Sans Condensed"/>
              </a:rPr>
              <a:t> </a:t>
            </a:r>
            <a:r>
              <a:rPr lang="en-US" sz="1103" spc="15">
                <a:solidFill>
                  <a:srgbClr val="000000"/>
                </a:solidFill>
                <a:latin typeface="IBM Plex Sans Condensed"/>
                <a:ea typeface="IBM Plex Sans Condensed"/>
                <a:cs typeface="IBM Plex Sans Condensed"/>
                <a:sym typeface="IBM Plex Sans Condensed"/>
              </a:rPr>
              <a:t>As the spiral goes to the end of this quadrant, a </a:t>
            </a:r>
            <a:r>
              <a:rPr lang="en-US" sz="1103" spc="15">
                <a:solidFill>
                  <a:srgbClr val="FF0000"/>
                </a:solidFill>
                <a:latin typeface="IBM Plex Sans Condensed Bold"/>
                <a:ea typeface="IBM Plex Sans Condensed Bold"/>
                <a:cs typeface="IBM Plex Sans Condensed Bold"/>
                <a:sym typeface="IBM Plex Sans Condensed Bold"/>
              </a:rPr>
              <a:t>project prototype is put up</a:t>
            </a:r>
            <a:r>
              <a:rPr lang="en-US" sz="1103" spc="15">
                <a:solidFill>
                  <a:srgbClr val="FF0000"/>
                </a:solidFill>
                <a:latin typeface="IBM Plex Sans Condensed"/>
                <a:ea typeface="IBM Plex Sans Condensed"/>
                <a:cs typeface="IBM Plex Sans Condensed"/>
                <a:sym typeface="IBM Plex Sans Condensed"/>
              </a:rPr>
              <a:t> for the most excellent and likely solution</a:t>
            </a:r>
            <a:r>
              <a:rPr lang="en-US" sz="1103" spc="15">
                <a:solidFill>
                  <a:srgbClr val="000000"/>
                </a:solidFill>
                <a:latin typeface="IBM Plex Sans Condensed"/>
                <a:ea typeface="IBM Plex Sans Condensed"/>
                <a:cs typeface="IBM Plex Sans Condensed"/>
                <a:sym typeface="IBM Plex Sans Condensed"/>
              </a:rPr>
              <a:t>. </a:t>
            </a:r>
          </a:p>
        </p:txBody>
      </p:sp>
      <p:sp>
        <p:nvSpPr>
          <p:cNvPr id="14" name="Footer Placeholder 13"/>
          <p:cNvSpPr>
            <a:spLocks noGrp="1"/>
          </p:cNvSpPr>
          <p:nvPr>
            <p:ph type="ftr" sz="quarter" idx="11"/>
          </p:nvPr>
        </p:nvSpPr>
        <p:spPr/>
        <p:txBody>
          <a:bodyPr/>
          <a:lstStyle/>
          <a:p>
            <a:r>
              <a:rPr lang="en-US" smtClean="0"/>
              <a:t>Mr. RANJIT KUMBHAR  7757962804</a:t>
            </a:r>
            <a:endParaRPr lang="en-US"/>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371600" y="932812"/>
            <a:ext cx="115567" cy="3889372"/>
          </a:xfrm>
          <a:custGeom>
            <a:avLst/>
            <a:gdLst/>
            <a:ahLst/>
            <a:cxnLst/>
            <a:rect l="l" t="t" r="r" b="b"/>
            <a:pathLst>
              <a:path w="115567" h="3889372">
                <a:moveTo>
                  <a:pt x="0" y="0"/>
                </a:moveTo>
                <a:lnTo>
                  <a:pt x="115567" y="0"/>
                </a:lnTo>
                <a:lnTo>
                  <a:pt x="115567" y="3889372"/>
                </a:lnTo>
                <a:lnTo>
                  <a:pt x="0" y="3889372"/>
                </a:lnTo>
                <a:lnTo>
                  <a:pt x="0" y="0"/>
                </a:lnTo>
                <a:close/>
              </a:path>
            </a:pathLst>
          </a:custGeom>
          <a:blipFill>
            <a:blip r:embed="rId2"/>
            <a:stretch>
              <a:fillRect/>
            </a:stretch>
          </a:blipFill>
        </p:spPr>
      </p:sp>
      <p:sp>
        <p:nvSpPr>
          <p:cNvPr id="4" name="TextBox 4"/>
          <p:cNvSpPr txBox="1"/>
          <p:nvPr/>
        </p:nvSpPr>
        <p:spPr>
          <a:xfrm>
            <a:off x="1143305" y="6489659"/>
            <a:ext cx="148885" cy="202330"/>
          </a:xfrm>
          <a:prstGeom prst="rect">
            <a:avLst/>
          </a:prstGeom>
        </p:spPr>
        <p:txBody>
          <a:bodyPr lIns="0" tIns="0" rIns="0" bIns="0" rtlCol="0" anchor="t">
            <a:spAutoFit/>
          </a:bodyPr>
          <a:lstStyle/>
          <a:p>
            <a:pPr algn="l">
              <a:lnSpc>
                <a:spcPts val="1545"/>
              </a:lnSpc>
            </a:pPr>
            <a:r>
              <a:rPr lang="en-US" sz="1103" spc="-1">
                <a:solidFill>
                  <a:srgbClr val="000000"/>
                </a:solidFill>
                <a:latin typeface="IBM Plex Sans Condensed Bold"/>
                <a:ea typeface="IBM Plex Sans Condensed Bold"/>
                <a:cs typeface="IBM Plex Sans Condensed Bold"/>
                <a:sym typeface="IBM Plex Sans Condensed Bold"/>
              </a:rPr>
              <a:t>3. </a:t>
            </a:r>
          </a:p>
        </p:txBody>
      </p:sp>
      <p:sp>
        <p:nvSpPr>
          <p:cNvPr id="5" name="TextBox 5"/>
          <p:cNvSpPr txBox="1"/>
          <p:nvPr/>
        </p:nvSpPr>
        <p:spPr>
          <a:xfrm>
            <a:off x="1143305" y="8565985"/>
            <a:ext cx="148885" cy="202330"/>
          </a:xfrm>
          <a:prstGeom prst="rect">
            <a:avLst/>
          </a:prstGeom>
        </p:spPr>
        <p:txBody>
          <a:bodyPr lIns="0" tIns="0" rIns="0" bIns="0" rtlCol="0" anchor="t">
            <a:spAutoFit/>
          </a:bodyPr>
          <a:lstStyle/>
          <a:p>
            <a:pPr algn="l">
              <a:lnSpc>
                <a:spcPts val="1545"/>
              </a:lnSpc>
            </a:pPr>
            <a:r>
              <a:rPr lang="en-US" sz="1103" spc="-1">
                <a:solidFill>
                  <a:srgbClr val="000000"/>
                </a:solidFill>
                <a:latin typeface="IBM Plex Sans Condensed Bold"/>
                <a:ea typeface="IBM Plex Sans Condensed Bold"/>
                <a:cs typeface="IBM Plex Sans Condensed Bold"/>
                <a:sym typeface="IBM Plex Sans Condensed Bold"/>
              </a:rPr>
              <a:t>4. </a:t>
            </a:r>
          </a:p>
        </p:txBody>
      </p:sp>
      <p:sp>
        <p:nvSpPr>
          <p:cNvPr id="6" name="TextBox 6"/>
          <p:cNvSpPr txBox="1"/>
          <p:nvPr/>
        </p:nvSpPr>
        <p:spPr>
          <a:xfrm>
            <a:off x="1488062" y="802919"/>
            <a:ext cx="3254369" cy="285255"/>
          </a:xfrm>
          <a:prstGeom prst="rect">
            <a:avLst/>
          </a:prstGeom>
        </p:spPr>
        <p:txBody>
          <a:bodyPr lIns="0" tIns="0" rIns="0" bIns="0" rtlCol="0" anchor="t">
            <a:spAutoFit/>
          </a:bodyPr>
          <a:lstStyle/>
          <a:p>
            <a:pPr algn="l">
              <a:lnSpc>
                <a:spcPts val="2543"/>
              </a:lnSpc>
            </a:pPr>
            <a:r>
              <a:rPr lang="en-US" sz="1103" spc="-1">
                <a:solidFill>
                  <a:srgbClr val="000000"/>
                </a:solidFill>
                <a:latin typeface="IBM Plex Sans Condensed"/>
                <a:ea typeface="IBM Plex Sans Condensed"/>
                <a:cs typeface="IBM Plex Sans Condensed"/>
                <a:sym typeface="IBM Plex Sans Condensed"/>
              </a:rPr>
              <a:t> </a:t>
            </a:r>
            <a:r>
              <a:rPr lang="en-US" sz="1103" spc="-1">
                <a:solidFill>
                  <a:srgbClr val="5B9BD5"/>
                </a:solidFill>
                <a:latin typeface="IBM Plex Sans Condensed Bold"/>
                <a:ea typeface="IBM Plex Sans Condensed Bold"/>
                <a:cs typeface="IBM Plex Sans Condensed Bold"/>
                <a:sym typeface="IBM Plex Sans Condensed Bold"/>
              </a:rPr>
              <a:t>Prototype:</a:t>
            </a:r>
            <a:r>
              <a:rPr lang="en-US" sz="1103" spc="-1">
                <a:solidFill>
                  <a:srgbClr val="5B9BD5"/>
                </a:solidFill>
                <a:latin typeface="IBM Plex Sans Condensed"/>
                <a:ea typeface="IBM Plex Sans Condensed"/>
                <a:cs typeface="IBM Plex Sans Condensed"/>
                <a:sym typeface="IBM Plex Sans Condensed"/>
              </a:rPr>
              <a:t> </a:t>
            </a:r>
            <a:r>
              <a:rPr lang="en-US" sz="1103" spc="-1">
                <a:solidFill>
                  <a:srgbClr val="000000"/>
                </a:solidFill>
                <a:latin typeface="IBM Plex Sans Condensed"/>
                <a:ea typeface="IBM Plex Sans Condensed"/>
                <a:cs typeface="IBM Plex Sans Condensed"/>
                <a:sym typeface="IBM Plex Sans Condensed"/>
              </a:rPr>
              <a:t>A </a:t>
            </a:r>
            <a:r>
              <a:rPr lang="en-US" sz="1103" spc="-1">
                <a:solidFill>
                  <a:srgbClr val="FF0000"/>
                </a:solidFill>
                <a:latin typeface="IBM Plex Sans Condensed"/>
                <a:ea typeface="IBM Plex Sans Condensed"/>
                <a:cs typeface="IBM Plex Sans Condensed"/>
                <a:sym typeface="IBM Plex Sans Condensed"/>
              </a:rPr>
              <a:t>prototype </a:t>
            </a:r>
            <a:r>
              <a:rPr lang="en-US" sz="1103" spc="-1">
                <a:solidFill>
                  <a:srgbClr val="000000"/>
                </a:solidFill>
                <a:latin typeface="IBM Plex Sans Condensed"/>
                <a:ea typeface="IBM Plex Sans Condensed"/>
                <a:cs typeface="IBM Plex Sans Condensed"/>
                <a:sym typeface="IBM Plex Sans Condensed"/>
              </a:rPr>
              <a:t>is a </a:t>
            </a:r>
            <a:r>
              <a:rPr lang="en-US" sz="1103" spc="-1">
                <a:solidFill>
                  <a:srgbClr val="FF0000"/>
                </a:solidFill>
                <a:latin typeface="IBM Plex Sans Condensed"/>
                <a:ea typeface="IBM Plex Sans Condensed"/>
                <a:cs typeface="IBM Plex Sans Condensed"/>
                <a:sym typeface="IBM Plex Sans Condensed"/>
              </a:rPr>
              <a:t>blueprint </a:t>
            </a:r>
            <a:r>
              <a:rPr lang="en-US" sz="1103" spc="-1">
                <a:solidFill>
                  <a:srgbClr val="000000"/>
                </a:solidFill>
                <a:latin typeface="IBM Plex Sans Condensed"/>
                <a:ea typeface="IBM Plex Sans Condensed"/>
                <a:cs typeface="IBM Plex Sans Condensed"/>
                <a:sym typeface="IBM Plex Sans Condensed"/>
              </a:rPr>
              <a:t>of the software. </a:t>
            </a:r>
          </a:p>
        </p:txBody>
      </p:sp>
      <p:sp>
        <p:nvSpPr>
          <p:cNvPr id="7" name="TextBox 7"/>
          <p:cNvSpPr txBox="1"/>
          <p:nvPr/>
        </p:nvSpPr>
        <p:spPr>
          <a:xfrm>
            <a:off x="1829438" y="1141886"/>
            <a:ext cx="5162798" cy="470992"/>
          </a:xfrm>
          <a:prstGeom prst="rect">
            <a:avLst/>
          </a:prstGeom>
        </p:spPr>
        <p:txBody>
          <a:bodyPr lIns="0" tIns="0" rIns="0" bIns="0" rtlCol="0" anchor="t">
            <a:spAutoFit/>
          </a:bodyPr>
          <a:lstStyle/>
          <a:p>
            <a:pPr algn="l">
              <a:lnSpc>
                <a:spcPts val="2543"/>
              </a:lnSpc>
            </a:pPr>
            <a:r>
              <a:rPr lang="en-US" sz="1103" spc="-1">
                <a:solidFill>
                  <a:srgbClr val="000000"/>
                </a:solidFill>
                <a:latin typeface="IBM Plex Sans Condensed"/>
                <a:ea typeface="IBM Plex Sans Condensed"/>
                <a:cs typeface="IBM Plex Sans Condensed"/>
                <a:sym typeface="IBM Plex Sans Condensed"/>
              </a:rPr>
              <a:t>Initial requirements from the customer ---&gt; PROTOTYPE ---&gt; customer ---&gt; Design, Coding, </a:t>
            </a:r>
          </a:p>
          <a:p>
            <a:pPr algn="l">
              <a:lnSpc>
                <a:spcPts val="551"/>
              </a:lnSpc>
            </a:pPr>
            <a:r>
              <a:rPr lang="en-US" sz="1103" spc="-1">
                <a:solidFill>
                  <a:srgbClr val="000000"/>
                </a:solidFill>
                <a:latin typeface="IBM Plex Sans Condensed"/>
                <a:ea typeface="IBM Plex Sans Condensed"/>
                <a:cs typeface="IBM Plex Sans Condensed"/>
                <a:sym typeface="IBM Plex Sans Condensed"/>
              </a:rPr>
              <a:t>Testing.... </a:t>
            </a:r>
          </a:p>
        </p:txBody>
      </p:sp>
      <p:sp>
        <p:nvSpPr>
          <p:cNvPr id="8" name="TextBox 8"/>
          <p:cNvSpPr txBox="1"/>
          <p:nvPr/>
        </p:nvSpPr>
        <p:spPr>
          <a:xfrm>
            <a:off x="1488062" y="2062886"/>
            <a:ext cx="1817513" cy="190005"/>
          </a:xfrm>
          <a:prstGeom prst="rect">
            <a:avLst/>
          </a:prstGeom>
        </p:spPr>
        <p:txBody>
          <a:bodyPr lIns="0" tIns="0" rIns="0" bIns="0" rtlCol="0" anchor="t">
            <a:spAutoFit/>
          </a:bodyPr>
          <a:lstStyle/>
          <a:p>
            <a:pPr algn="l">
              <a:lnSpc>
                <a:spcPts val="1547"/>
              </a:lnSpc>
            </a:pPr>
            <a:r>
              <a:rPr lang="en-US" sz="1103" spc="-1">
                <a:solidFill>
                  <a:srgbClr val="000000"/>
                </a:solidFill>
                <a:latin typeface="IBM Plex Sans Condensed"/>
                <a:ea typeface="IBM Plex Sans Condensed"/>
                <a:cs typeface="IBM Plex Sans Condensed"/>
                <a:sym typeface="IBM Plex Sans Condensed"/>
              </a:rPr>
              <a:t> </a:t>
            </a:r>
            <a:r>
              <a:rPr lang="en-US" sz="1103" spc="-1">
                <a:solidFill>
                  <a:srgbClr val="000000"/>
                </a:solidFill>
                <a:latin typeface="IBM Plex Sans Condensed Bold"/>
                <a:ea typeface="IBM Plex Sans Condensed Bold"/>
                <a:cs typeface="IBM Plex Sans Condensed Bold"/>
                <a:sym typeface="IBM Plex Sans Condensed Bold"/>
              </a:rPr>
              <a:t>Advantages of Spiral Model: </a:t>
            </a:r>
          </a:p>
        </p:txBody>
      </p:sp>
      <p:sp>
        <p:nvSpPr>
          <p:cNvPr id="9" name="TextBox 9"/>
          <p:cNvSpPr txBox="1"/>
          <p:nvPr/>
        </p:nvSpPr>
        <p:spPr>
          <a:xfrm>
            <a:off x="1829438" y="2254844"/>
            <a:ext cx="5163207" cy="202330"/>
          </a:xfrm>
          <a:prstGeom prst="rect">
            <a:avLst/>
          </a:prstGeom>
        </p:spPr>
        <p:txBody>
          <a:bodyPr lIns="0" tIns="0" rIns="0" bIns="0" rtlCol="0" anchor="t">
            <a:spAutoFit/>
          </a:bodyPr>
          <a:lstStyle/>
          <a:p>
            <a:pPr algn="l">
              <a:lnSpc>
                <a:spcPts val="1547"/>
              </a:lnSpc>
            </a:pPr>
            <a:r>
              <a:rPr lang="en-US" sz="1103" spc="-1">
                <a:solidFill>
                  <a:srgbClr val="000000"/>
                </a:solidFill>
                <a:latin typeface="IBM Plex Sans Condensed"/>
                <a:ea typeface="IBM Plex Sans Condensed"/>
                <a:cs typeface="IBM Plex Sans Condensed"/>
                <a:sym typeface="IBM Plex Sans Condensed"/>
              </a:rPr>
              <a:t>1. </a:t>
            </a:r>
            <a:r>
              <a:rPr lang="en-US" sz="1103" spc="-1">
                <a:solidFill>
                  <a:srgbClr val="5B9BD5"/>
                </a:solidFill>
                <a:latin typeface="IBM Plex Sans Condensed Bold"/>
                <a:ea typeface="IBM Plex Sans Condensed Bold"/>
                <a:cs typeface="IBM Plex Sans Condensed Bold"/>
                <a:sym typeface="IBM Plex Sans Condensed Bold"/>
              </a:rPr>
              <a:t>Suitable for large projects:</a:t>
            </a:r>
            <a:r>
              <a:rPr lang="en-US" sz="1103" spc="-1">
                <a:solidFill>
                  <a:srgbClr val="5B9BD5"/>
                </a:solidFill>
                <a:latin typeface="IBM Plex Sans Condensed"/>
                <a:ea typeface="IBM Plex Sans Condensed"/>
                <a:cs typeface="IBM Plex Sans Condensed"/>
                <a:sym typeface="IBM Plex Sans Condensed"/>
              </a:rPr>
              <a:t> </a:t>
            </a:r>
            <a:r>
              <a:rPr lang="en-US" sz="1103" spc="-1">
                <a:solidFill>
                  <a:srgbClr val="000000"/>
                </a:solidFill>
                <a:latin typeface="IBM Plex Sans Condensed"/>
                <a:ea typeface="IBM Plex Sans Condensed"/>
                <a:cs typeface="IBM Plex Sans Condensed"/>
                <a:sym typeface="IBM Plex Sans Condensed"/>
              </a:rPr>
              <a:t>Spiral models are recommended when </a:t>
            </a:r>
            <a:r>
              <a:rPr lang="en-US" sz="1103" spc="-1">
                <a:solidFill>
                  <a:srgbClr val="FF0000"/>
                </a:solidFill>
                <a:latin typeface="IBM Plex Sans Condensed"/>
                <a:ea typeface="IBM Plex Sans Condensed"/>
                <a:cs typeface="IBM Plex Sans Condensed"/>
                <a:sym typeface="IBM Plex Sans Condensed"/>
              </a:rPr>
              <a:t>the project is large, </a:t>
            </a:r>
          </a:p>
        </p:txBody>
      </p:sp>
      <p:sp>
        <p:nvSpPr>
          <p:cNvPr id="10" name="TextBox 10"/>
          <p:cNvSpPr txBox="1"/>
          <p:nvPr/>
        </p:nvSpPr>
        <p:spPr>
          <a:xfrm>
            <a:off x="2058286" y="2471957"/>
            <a:ext cx="1746009" cy="180289"/>
          </a:xfrm>
          <a:prstGeom prst="rect">
            <a:avLst/>
          </a:prstGeom>
        </p:spPr>
        <p:txBody>
          <a:bodyPr lIns="0" tIns="0" rIns="0" bIns="0" rtlCol="0" anchor="t">
            <a:spAutoFit/>
          </a:bodyPr>
          <a:lstStyle/>
          <a:p>
            <a:pPr algn="l">
              <a:lnSpc>
                <a:spcPts val="1547"/>
              </a:lnSpc>
            </a:pPr>
            <a:r>
              <a:rPr lang="en-US" sz="1103" spc="-1">
                <a:solidFill>
                  <a:srgbClr val="FF0000"/>
                </a:solidFill>
                <a:latin typeface="IBM Plex Sans Condensed"/>
                <a:ea typeface="IBM Plex Sans Condensed"/>
                <a:cs typeface="IBM Plex Sans Condensed"/>
                <a:sym typeface="IBM Plex Sans Condensed"/>
              </a:rPr>
              <a:t>bulky, or complex to develop</a:t>
            </a:r>
            <a:r>
              <a:rPr lang="en-US" sz="1103" spc="-1">
                <a:solidFill>
                  <a:srgbClr val="000000"/>
                </a:solidFill>
                <a:latin typeface="IBM Plex Sans Condensed"/>
                <a:ea typeface="IBM Plex Sans Condensed"/>
                <a:cs typeface="IBM Plex Sans Condensed"/>
                <a:sym typeface="IBM Plex Sans Condensed"/>
              </a:rPr>
              <a:t>. </a:t>
            </a:r>
          </a:p>
        </p:txBody>
      </p:sp>
      <p:sp>
        <p:nvSpPr>
          <p:cNvPr id="11" name="TextBox 11"/>
          <p:cNvSpPr txBox="1"/>
          <p:nvPr/>
        </p:nvSpPr>
        <p:spPr>
          <a:xfrm>
            <a:off x="1829438" y="2645245"/>
            <a:ext cx="5163836" cy="595522"/>
          </a:xfrm>
          <a:prstGeom prst="rect">
            <a:avLst/>
          </a:prstGeom>
        </p:spPr>
        <p:txBody>
          <a:bodyPr lIns="0" tIns="0" rIns="0" bIns="0" rtlCol="0" anchor="t">
            <a:spAutoFit/>
          </a:bodyPr>
          <a:lstStyle/>
          <a:p>
            <a:pPr algn="just">
              <a:lnSpc>
                <a:spcPts val="1547"/>
              </a:lnSpc>
            </a:pPr>
            <a:r>
              <a:rPr lang="en-US" sz="1103">
                <a:solidFill>
                  <a:srgbClr val="000000"/>
                </a:solidFill>
                <a:latin typeface="IBM Plex Sans Condensed"/>
                <a:ea typeface="IBM Plex Sans Condensed"/>
                <a:cs typeface="IBM Plex Sans Condensed"/>
                <a:sym typeface="IBM Plex Sans Condensed"/>
              </a:rPr>
              <a:t>2. </a:t>
            </a:r>
            <a:r>
              <a:rPr lang="en-US" sz="1103">
                <a:solidFill>
                  <a:srgbClr val="5B9BD5"/>
                </a:solidFill>
                <a:latin typeface="IBM Plex Sans Condensed Bold"/>
                <a:ea typeface="IBM Plex Sans Condensed Bold"/>
                <a:cs typeface="IBM Plex Sans Condensed Bold"/>
                <a:sym typeface="IBM Plex Sans Condensed Bold"/>
              </a:rPr>
              <a:t>Risk Handling:</a:t>
            </a:r>
            <a:r>
              <a:rPr lang="en-US" sz="1103">
                <a:solidFill>
                  <a:srgbClr val="5B9BD5"/>
                </a:solidFill>
                <a:latin typeface="IBM Plex Sans Condensed"/>
                <a:ea typeface="IBM Plex Sans Condensed"/>
                <a:cs typeface="IBM Plex Sans Condensed"/>
                <a:sym typeface="IBM Plex Sans Condensed"/>
              </a:rPr>
              <a:t> </a:t>
            </a:r>
            <a:r>
              <a:rPr lang="en-US" sz="1103">
                <a:solidFill>
                  <a:srgbClr val="000000"/>
                </a:solidFill>
                <a:latin typeface="IBM Plex Sans Condensed"/>
                <a:ea typeface="IBM Plex Sans Condensed"/>
                <a:cs typeface="IBM Plex Sans Condensed"/>
                <a:sym typeface="IBM Plex Sans Condensed"/>
              </a:rPr>
              <a:t>There are a lot of projects that have </a:t>
            </a:r>
            <a:r>
              <a:rPr lang="en-US" sz="1103">
                <a:solidFill>
                  <a:srgbClr val="FF0000"/>
                </a:solidFill>
                <a:latin typeface="IBM Plex Sans Condensed"/>
                <a:ea typeface="IBM Plex Sans Condensed"/>
                <a:cs typeface="IBM Plex Sans Condensed"/>
                <a:sym typeface="IBM Plex Sans Condensed"/>
              </a:rPr>
              <a:t>un-estimated risks involved </a:t>
            </a:r>
            <a:r>
              <a:rPr lang="en-US" sz="1103">
                <a:solidFill>
                  <a:srgbClr val="000000"/>
                </a:solidFill>
                <a:latin typeface="IBM Plex Sans Condensed"/>
                <a:ea typeface="IBM Plex Sans Condensed"/>
                <a:cs typeface="IBM Plex Sans Condensed"/>
                <a:sym typeface="IBM Plex Sans Condensed"/>
              </a:rPr>
              <a:t>with them. For such projects, the spiral model is the best SDLC model to </a:t>
            </a:r>
            <a:r>
              <a:rPr lang="en-US" sz="1103">
                <a:solidFill>
                  <a:srgbClr val="FF0000"/>
                </a:solidFill>
                <a:latin typeface="IBM Plex Sans Condensed"/>
                <a:ea typeface="IBM Plex Sans Condensed"/>
                <a:cs typeface="IBM Plex Sans Condensed"/>
                <a:sym typeface="IBM Plex Sans Condensed"/>
              </a:rPr>
              <a:t>pursue because it can analyze risk as well as handle risks at each phase of development.</a:t>
            </a:r>
            <a:r>
              <a:rPr lang="en-US" sz="1103">
                <a:solidFill>
                  <a:srgbClr val="000000"/>
                </a:solidFill>
                <a:latin typeface="IBM Plex Sans Condensed"/>
                <a:ea typeface="IBM Plex Sans Condensed"/>
                <a:cs typeface="IBM Plex Sans Condensed"/>
                <a:sym typeface="IBM Plex Sans Condensed"/>
              </a:rPr>
              <a:t> </a:t>
            </a:r>
          </a:p>
        </p:txBody>
      </p:sp>
      <p:sp>
        <p:nvSpPr>
          <p:cNvPr id="12" name="TextBox 12"/>
          <p:cNvSpPr txBox="1"/>
          <p:nvPr/>
        </p:nvSpPr>
        <p:spPr>
          <a:xfrm>
            <a:off x="1829438" y="3233509"/>
            <a:ext cx="5163798" cy="595903"/>
          </a:xfrm>
          <a:prstGeom prst="rect">
            <a:avLst/>
          </a:prstGeom>
        </p:spPr>
        <p:txBody>
          <a:bodyPr lIns="0" tIns="0" rIns="0" bIns="0" rtlCol="0" anchor="t">
            <a:spAutoFit/>
          </a:bodyPr>
          <a:lstStyle/>
          <a:p>
            <a:pPr algn="just">
              <a:lnSpc>
                <a:spcPts val="1547"/>
              </a:lnSpc>
            </a:pPr>
            <a:r>
              <a:rPr lang="en-US" sz="1103">
                <a:solidFill>
                  <a:srgbClr val="000000"/>
                </a:solidFill>
                <a:latin typeface="IBM Plex Sans Condensed"/>
                <a:ea typeface="IBM Plex Sans Condensed"/>
                <a:cs typeface="IBM Plex Sans Condensed"/>
                <a:sym typeface="IBM Plex Sans Condensed"/>
              </a:rPr>
              <a:t>3. </a:t>
            </a:r>
            <a:r>
              <a:rPr lang="en-US" sz="1103">
                <a:solidFill>
                  <a:srgbClr val="5B9BD5"/>
                </a:solidFill>
                <a:latin typeface="IBM Plex Sans Condensed Bold"/>
                <a:ea typeface="IBM Plex Sans Condensed Bold"/>
                <a:cs typeface="IBM Plex Sans Condensed Bold"/>
                <a:sym typeface="IBM Plex Sans Condensed Bold"/>
              </a:rPr>
              <a:t>Customer Satisfaction:</a:t>
            </a:r>
            <a:r>
              <a:rPr lang="en-US" sz="1103">
                <a:solidFill>
                  <a:srgbClr val="5B9BD5"/>
                </a:solidFill>
                <a:latin typeface="IBM Plex Sans Condensed"/>
                <a:ea typeface="IBM Plex Sans Condensed"/>
                <a:cs typeface="IBM Plex Sans Condensed"/>
                <a:sym typeface="IBM Plex Sans Condensed"/>
              </a:rPr>
              <a:t> </a:t>
            </a:r>
            <a:r>
              <a:rPr lang="en-US" sz="1103">
                <a:solidFill>
                  <a:srgbClr val="FF0000"/>
                </a:solidFill>
                <a:latin typeface="IBM Plex Sans Condensed"/>
                <a:ea typeface="IBM Plex Sans Condensed"/>
                <a:cs typeface="IBM Plex Sans Condensed"/>
                <a:sym typeface="IBM Plex Sans Condensed"/>
              </a:rPr>
              <a:t>Customers </a:t>
            </a:r>
            <a:r>
              <a:rPr lang="en-US" sz="1103">
                <a:solidFill>
                  <a:srgbClr val="000000"/>
                </a:solidFill>
                <a:latin typeface="IBM Plex Sans Condensed"/>
                <a:ea typeface="IBM Plex Sans Condensed"/>
                <a:cs typeface="IBM Plex Sans Condensed"/>
                <a:sym typeface="IBM Plex Sans Condensed"/>
              </a:rPr>
              <a:t>can witness the development of the product </a:t>
            </a:r>
            <a:r>
              <a:rPr lang="en-US" sz="1103">
                <a:solidFill>
                  <a:srgbClr val="FF0000"/>
                </a:solidFill>
                <a:latin typeface="IBM Plex Sans Condensed"/>
                <a:ea typeface="IBM Plex Sans Condensed"/>
                <a:cs typeface="IBM Plex Sans Condensed"/>
                <a:sym typeface="IBM Plex Sans Condensed"/>
              </a:rPr>
              <a:t>at every stage</a:t>
            </a:r>
            <a:r>
              <a:rPr lang="en-US" sz="1103">
                <a:solidFill>
                  <a:srgbClr val="000000"/>
                </a:solidFill>
                <a:latin typeface="IBM Plex Sans Condensed"/>
                <a:ea typeface="IBM Plex Sans Condensed"/>
                <a:cs typeface="IBM Plex Sans Condensed"/>
                <a:sym typeface="IBM Plex Sans Condensed"/>
              </a:rPr>
              <a:t> and thus, they can let themselves habituate to the system and throw feedback accordingly before the final product is made. </a:t>
            </a:r>
          </a:p>
        </p:txBody>
      </p:sp>
      <p:sp>
        <p:nvSpPr>
          <p:cNvPr id="13" name="TextBox 13"/>
          <p:cNvSpPr txBox="1"/>
          <p:nvPr/>
        </p:nvSpPr>
        <p:spPr>
          <a:xfrm>
            <a:off x="1829438" y="3822154"/>
            <a:ext cx="5161036" cy="202330"/>
          </a:xfrm>
          <a:prstGeom prst="rect">
            <a:avLst/>
          </a:prstGeom>
        </p:spPr>
        <p:txBody>
          <a:bodyPr lIns="0" tIns="0" rIns="0" bIns="0" rtlCol="0" anchor="t">
            <a:spAutoFit/>
          </a:bodyPr>
          <a:lstStyle/>
          <a:p>
            <a:pPr algn="l">
              <a:lnSpc>
                <a:spcPts val="1547"/>
              </a:lnSpc>
            </a:pPr>
            <a:r>
              <a:rPr lang="en-US" sz="1103" spc="-1">
                <a:solidFill>
                  <a:srgbClr val="000000"/>
                </a:solidFill>
                <a:latin typeface="IBM Plex Sans Condensed"/>
                <a:ea typeface="IBM Plex Sans Condensed"/>
                <a:cs typeface="IBM Plex Sans Condensed"/>
                <a:sym typeface="IBM Plex Sans Condensed"/>
              </a:rPr>
              <a:t>4. </a:t>
            </a:r>
            <a:r>
              <a:rPr lang="en-US" sz="1103" spc="-1">
                <a:solidFill>
                  <a:srgbClr val="5B9BD5"/>
                </a:solidFill>
                <a:latin typeface="IBM Plex Sans Condensed Bold"/>
                <a:ea typeface="IBM Plex Sans Condensed Bold"/>
                <a:cs typeface="IBM Plex Sans Condensed Bold"/>
                <a:sym typeface="IBM Plex Sans Condensed Bold"/>
              </a:rPr>
              <a:t>Requirement’s flexibility</a:t>
            </a:r>
            <a:r>
              <a:rPr lang="en-US" sz="1103" spc="-1">
                <a:solidFill>
                  <a:srgbClr val="000000"/>
                </a:solidFill>
                <a:latin typeface="IBM Plex Sans Condensed Bold"/>
                <a:ea typeface="IBM Plex Sans Condensed Bold"/>
                <a:cs typeface="IBM Plex Sans Condensed Bold"/>
                <a:sym typeface="IBM Plex Sans Condensed Bold"/>
              </a:rPr>
              <a:t>:</a:t>
            </a:r>
            <a:r>
              <a:rPr lang="en-US" sz="1103" spc="-1">
                <a:solidFill>
                  <a:srgbClr val="000000"/>
                </a:solidFill>
                <a:latin typeface="IBM Plex Sans Condensed"/>
                <a:ea typeface="IBM Plex Sans Condensed"/>
                <a:cs typeface="IBM Plex Sans Condensed"/>
                <a:sym typeface="IBM Plex Sans Condensed"/>
              </a:rPr>
              <a:t> All the specific requirements needed at later stages can be </a:t>
            </a:r>
          </a:p>
        </p:txBody>
      </p:sp>
      <p:sp>
        <p:nvSpPr>
          <p:cNvPr id="14" name="TextBox 14"/>
          <p:cNvSpPr txBox="1"/>
          <p:nvPr/>
        </p:nvSpPr>
        <p:spPr>
          <a:xfrm>
            <a:off x="2058286" y="4042305"/>
            <a:ext cx="3677317" cy="180289"/>
          </a:xfrm>
          <a:prstGeom prst="rect">
            <a:avLst/>
          </a:prstGeom>
        </p:spPr>
        <p:txBody>
          <a:bodyPr lIns="0" tIns="0" rIns="0" bIns="0" rtlCol="0" anchor="t">
            <a:spAutoFit/>
          </a:bodyPr>
          <a:lstStyle/>
          <a:p>
            <a:pPr algn="l">
              <a:lnSpc>
                <a:spcPts val="1547"/>
              </a:lnSpc>
            </a:pPr>
            <a:r>
              <a:rPr lang="en-US" sz="1103" spc="-1">
                <a:solidFill>
                  <a:srgbClr val="000000"/>
                </a:solidFill>
                <a:latin typeface="IBM Plex Sans Condensed"/>
                <a:ea typeface="IBM Plex Sans Condensed"/>
                <a:cs typeface="IBM Plex Sans Condensed"/>
                <a:sym typeface="IBM Plex Sans Condensed"/>
              </a:rPr>
              <a:t>included precisely if the development is done using this model. </a:t>
            </a:r>
          </a:p>
        </p:txBody>
      </p:sp>
      <p:sp>
        <p:nvSpPr>
          <p:cNvPr id="15" name="TextBox 15"/>
          <p:cNvSpPr txBox="1"/>
          <p:nvPr/>
        </p:nvSpPr>
        <p:spPr>
          <a:xfrm>
            <a:off x="1488062" y="4672860"/>
            <a:ext cx="1982286" cy="190005"/>
          </a:xfrm>
          <a:prstGeom prst="rect">
            <a:avLst/>
          </a:prstGeom>
        </p:spPr>
        <p:txBody>
          <a:bodyPr lIns="0" tIns="0" rIns="0" bIns="0" rtlCol="0" anchor="t">
            <a:spAutoFit/>
          </a:bodyPr>
          <a:lstStyle/>
          <a:p>
            <a:pPr algn="l">
              <a:lnSpc>
                <a:spcPts val="1544"/>
              </a:lnSpc>
            </a:pPr>
            <a:r>
              <a:rPr lang="en-US" sz="1103" spc="-1">
                <a:solidFill>
                  <a:srgbClr val="000000"/>
                </a:solidFill>
                <a:latin typeface="IBM Plex Sans Condensed"/>
                <a:ea typeface="IBM Plex Sans Condensed"/>
                <a:cs typeface="IBM Plex Sans Condensed"/>
                <a:sym typeface="IBM Plex Sans Condensed"/>
              </a:rPr>
              <a:t> </a:t>
            </a:r>
            <a:r>
              <a:rPr lang="en-US" sz="1103" spc="-1">
                <a:solidFill>
                  <a:srgbClr val="000000"/>
                </a:solidFill>
                <a:latin typeface="IBM Plex Sans Condensed Bold"/>
                <a:ea typeface="IBM Plex Sans Condensed Bold"/>
                <a:cs typeface="IBM Plex Sans Condensed Bold"/>
                <a:sym typeface="IBM Plex Sans Condensed Bold"/>
              </a:rPr>
              <a:t>Disadvantages of Spiral Model: </a:t>
            </a:r>
          </a:p>
        </p:txBody>
      </p:sp>
      <p:sp>
        <p:nvSpPr>
          <p:cNvPr id="16" name="TextBox 16"/>
          <p:cNvSpPr txBox="1"/>
          <p:nvPr/>
        </p:nvSpPr>
        <p:spPr>
          <a:xfrm>
            <a:off x="1829438" y="4861770"/>
            <a:ext cx="3795712" cy="790594"/>
          </a:xfrm>
          <a:prstGeom prst="rect">
            <a:avLst/>
          </a:prstGeom>
        </p:spPr>
        <p:txBody>
          <a:bodyPr lIns="0" tIns="0" rIns="0" bIns="0" rtlCol="0" anchor="t">
            <a:spAutoFit/>
          </a:bodyPr>
          <a:lstStyle/>
          <a:p>
            <a:pPr algn="l">
              <a:lnSpc>
                <a:spcPts val="1544"/>
              </a:lnSpc>
            </a:pPr>
            <a:r>
              <a:rPr lang="en-US" sz="1103" spc="-1">
                <a:solidFill>
                  <a:srgbClr val="000000"/>
                </a:solidFill>
                <a:latin typeface="IBM Plex Sans Condensed"/>
                <a:ea typeface="IBM Plex Sans Condensed"/>
                <a:cs typeface="IBM Plex Sans Condensed"/>
                <a:sym typeface="IBM Plex Sans Condensed"/>
              </a:rPr>
              <a:t>1. Requirement changes are </a:t>
            </a:r>
            <a:r>
              <a:rPr lang="en-US" sz="1103" spc="-1">
                <a:solidFill>
                  <a:srgbClr val="FF0000"/>
                </a:solidFill>
                <a:latin typeface="IBM Plex Sans Condensed"/>
                <a:ea typeface="IBM Plex Sans Condensed"/>
                <a:cs typeface="IBM Plex Sans Condensed"/>
                <a:sym typeface="IBM Plex Sans Condensed"/>
              </a:rPr>
              <a:t>NOT allowed </a:t>
            </a:r>
            <a:r>
              <a:rPr lang="en-US" sz="1103" spc="-1">
                <a:solidFill>
                  <a:srgbClr val="000000"/>
                </a:solidFill>
                <a:latin typeface="IBM Plex Sans Condensed"/>
                <a:ea typeface="IBM Plex Sans Condensed"/>
                <a:cs typeface="IBM Plex Sans Condensed"/>
                <a:sym typeface="IBM Plex Sans Condensed"/>
              </a:rPr>
              <a:t>in </a:t>
            </a:r>
            <a:r>
              <a:rPr lang="en-US" sz="1103" spc="-1">
                <a:solidFill>
                  <a:srgbClr val="FF0000"/>
                </a:solidFill>
                <a:latin typeface="IBM Plex Sans Condensed"/>
                <a:ea typeface="IBM Plex Sans Condensed"/>
                <a:cs typeface="IBM Plex Sans Condensed"/>
                <a:sym typeface="IBM Plex Sans Condensed"/>
              </a:rPr>
              <a:t>between the cycle</a:t>
            </a:r>
            <a:r>
              <a:rPr lang="en-US" sz="1103" spc="-1">
                <a:solidFill>
                  <a:srgbClr val="000000"/>
                </a:solidFill>
                <a:latin typeface="IBM Plex Sans Condensed"/>
                <a:ea typeface="IBM Plex Sans Condensed"/>
                <a:cs typeface="IBM Plex Sans Condensed"/>
                <a:sym typeface="IBM Plex Sans Condensed"/>
              </a:rPr>
              <a:t>. 2. Every cycle of the spiral model looks like a waterfall model. 3. There is </a:t>
            </a:r>
            <a:r>
              <a:rPr lang="en-US" sz="1103" spc="-1">
                <a:solidFill>
                  <a:srgbClr val="FF0000"/>
                </a:solidFill>
                <a:latin typeface="IBM Plex Sans Condensed"/>
                <a:ea typeface="IBM Plex Sans Condensed"/>
                <a:cs typeface="IBM Plex Sans Condensed"/>
                <a:sym typeface="IBM Plex Sans Condensed"/>
              </a:rPr>
              <a:t>no testing in the requirement and design phase</a:t>
            </a:r>
            <a:r>
              <a:rPr lang="en-US" sz="1103" spc="-1">
                <a:solidFill>
                  <a:srgbClr val="000000"/>
                </a:solidFill>
                <a:latin typeface="IBM Plex Sans Condensed"/>
                <a:ea typeface="IBM Plex Sans Condensed"/>
                <a:cs typeface="IBM Plex Sans Condensed"/>
                <a:sym typeface="IBM Plex Sans Condensed"/>
              </a:rPr>
              <a:t>. 4. Does not work for smaller projects. </a:t>
            </a:r>
          </a:p>
        </p:txBody>
      </p:sp>
      <p:sp>
        <p:nvSpPr>
          <p:cNvPr id="17" name="TextBox 17"/>
          <p:cNvSpPr txBox="1"/>
          <p:nvPr/>
        </p:nvSpPr>
        <p:spPr>
          <a:xfrm>
            <a:off x="1829438" y="5645106"/>
            <a:ext cx="148571" cy="202330"/>
          </a:xfrm>
          <a:prstGeom prst="rect">
            <a:avLst/>
          </a:prstGeom>
        </p:spPr>
        <p:txBody>
          <a:bodyPr lIns="0" tIns="0" rIns="0" bIns="0" rtlCol="0" anchor="t">
            <a:spAutoFit/>
          </a:bodyPr>
          <a:lstStyle/>
          <a:p>
            <a:pPr algn="l">
              <a:lnSpc>
                <a:spcPts val="1544"/>
              </a:lnSpc>
            </a:pPr>
            <a:r>
              <a:rPr lang="en-US" sz="1103" spc="-1">
                <a:solidFill>
                  <a:srgbClr val="000000"/>
                </a:solidFill>
                <a:latin typeface="IBM Plex Sans Condensed"/>
                <a:ea typeface="IBM Plex Sans Condensed"/>
                <a:cs typeface="IBM Plex Sans Condensed"/>
                <a:sym typeface="IBM Plex Sans Condensed"/>
              </a:rPr>
              <a:t>5. </a:t>
            </a:r>
          </a:p>
        </p:txBody>
      </p:sp>
      <p:sp>
        <p:nvSpPr>
          <p:cNvPr id="18" name="TextBox 18"/>
          <p:cNvSpPr txBox="1"/>
          <p:nvPr/>
        </p:nvSpPr>
        <p:spPr>
          <a:xfrm>
            <a:off x="2058286" y="5667146"/>
            <a:ext cx="1509465" cy="180289"/>
          </a:xfrm>
          <a:prstGeom prst="rect">
            <a:avLst/>
          </a:prstGeom>
        </p:spPr>
        <p:txBody>
          <a:bodyPr lIns="0" tIns="0" rIns="0" bIns="0" rtlCol="0" anchor="t">
            <a:spAutoFit/>
          </a:bodyPr>
          <a:lstStyle/>
          <a:p>
            <a:pPr algn="l">
              <a:lnSpc>
                <a:spcPts val="1544"/>
              </a:lnSpc>
            </a:pPr>
            <a:r>
              <a:rPr lang="en-US" sz="1103" spc="-1">
                <a:solidFill>
                  <a:srgbClr val="000000"/>
                </a:solidFill>
                <a:latin typeface="IBM Plex Sans Condensed"/>
                <a:ea typeface="IBM Plex Sans Condensed"/>
                <a:cs typeface="IBM Plex Sans Condensed"/>
                <a:sym typeface="IBM Plex Sans Condensed"/>
              </a:rPr>
              <a:t>It can be </a:t>
            </a:r>
            <a:r>
              <a:rPr lang="en-US" sz="1103" spc="-1">
                <a:solidFill>
                  <a:srgbClr val="FF0000"/>
                </a:solidFill>
                <a:latin typeface="IBM Plex Sans Condensed"/>
                <a:ea typeface="IBM Plex Sans Condensed"/>
                <a:cs typeface="IBM Plex Sans Condensed"/>
                <a:sym typeface="IBM Plex Sans Condensed"/>
              </a:rPr>
              <a:t>quite expensive.</a:t>
            </a:r>
            <a:r>
              <a:rPr lang="en-US" sz="1103" spc="-1">
                <a:solidFill>
                  <a:srgbClr val="000000"/>
                </a:solidFill>
                <a:latin typeface="IBM Plex Sans Condensed"/>
                <a:ea typeface="IBM Plex Sans Condensed"/>
                <a:cs typeface="IBM Plex Sans Condensed"/>
                <a:sym typeface="IBM Plex Sans Condensed"/>
              </a:rPr>
              <a:t> </a:t>
            </a:r>
          </a:p>
        </p:txBody>
      </p:sp>
      <p:sp>
        <p:nvSpPr>
          <p:cNvPr id="19" name="TextBox 19"/>
          <p:cNvSpPr txBox="1"/>
          <p:nvPr/>
        </p:nvSpPr>
        <p:spPr>
          <a:xfrm>
            <a:off x="1207313" y="5879240"/>
            <a:ext cx="5496916" cy="294589"/>
          </a:xfrm>
          <a:prstGeom prst="rect">
            <a:avLst/>
          </a:prstGeom>
        </p:spPr>
        <p:txBody>
          <a:bodyPr lIns="0" tIns="0" rIns="0" bIns="0" rtlCol="0" anchor="t">
            <a:spAutoFit/>
          </a:bodyPr>
          <a:lstStyle/>
          <a:p>
            <a:pPr algn="l">
              <a:lnSpc>
                <a:spcPts val="2759"/>
              </a:lnSpc>
            </a:pPr>
            <a:r>
              <a:rPr lang="en-US" sz="1103" spc="-1">
                <a:solidFill>
                  <a:srgbClr val="000000"/>
                </a:solidFill>
                <a:latin typeface="IBM Plex Sans Condensed"/>
                <a:ea typeface="IBM Plex Sans Condensed"/>
                <a:cs typeface="IBM Plex Sans Condensed"/>
                <a:sym typeface="IBM Plex Sans Condensed"/>
              </a:rPr>
              <a:t>============================================================================= </a:t>
            </a:r>
          </a:p>
        </p:txBody>
      </p:sp>
      <p:sp>
        <p:nvSpPr>
          <p:cNvPr id="20" name="TextBox 20"/>
          <p:cNvSpPr txBox="1"/>
          <p:nvPr/>
        </p:nvSpPr>
        <p:spPr>
          <a:xfrm>
            <a:off x="1372238" y="6397400"/>
            <a:ext cx="744531" cy="294589"/>
          </a:xfrm>
          <a:prstGeom prst="rect">
            <a:avLst/>
          </a:prstGeom>
        </p:spPr>
        <p:txBody>
          <a:bodyPr lIns="0" tIns="0" rIns="0" bIns="0" rtlCol="0" anchor="t">
            <a:spAutoFit/>
          </a:bodyPr>
          <a:lstStyle/>
          <a:p>
            <a:pPr algn="l">
              <a:lnSpc>
                <a:spcPts val="2759"/>
              </a:lnSpc>
            </a:pPr>
            <a:r>
              <a:rPr lang="en-US" sz="1103" spc="-1">
                <a:solidFill>
                  <a:srgbClr val="000000"/>
                </a:solidFill>
                <a:latin typeface="IBM Plex Sans Condensed Bold"/>
                <a:ea typeface="IBM Plex Sans Condensed Bold"/>
                <a:cs typeface="IBM Plex Sans Condensed Bold"/>
                <a:sym typeface="IBM Plex Sans Condensed Bold"/>
              </a:rPr>
              <a:t>RAD Model: </a:t>
            </a:r>
          </a:p>
        </p:txBody>
      </p:sp>
      <p:sp>
        <p:nvSpPr>
          <p:cNvPr id="21" name="TextBox 21"/>
          <p:cNvSpPr txBox="1"/>
          <p:nvPr/>
        </p:nvSpPr>
        <p:spPr>
          <a:xfrm>
            <a:off x="1600838" y="6758969"/>
            <a:ext cx="5397094" cy="451561"/>
          </a:xfrm>
          <a:prstGeom prst="rect">
            <a:avLst/>
          </a:prstGeom>
        </p:spPr>
        <p:txBody>
          <a:bodyPr lIns="0" tIns="0" rIns="0" bIns="0" rtlCol="0" anchor="t">
            <a:spAutoFit/>
          </a:bodyPr>
          <a:lstStyle/>
          <a:p>
            <a:pPr algn="just">
              <a:lnSpc>
                <a:spcPts val="2333"/>
              </a:lnSpc>
            </a:pPr>
            <a:r>
              <a:rPr lang="en-US" sz="1103" spc="-1">
                <a:solidFill>
                  <a:srgbClr val="000000"/>
                </a:solidFill>
                <a:latin typeface="IBM Plex Sans Condensed"/>
                <a:ea typeface="IBM Plex Sans Condensed"/>
                <a:cs typeface="IBM Plex Sans Condensed"/>
                <a:sym typeface="IBM Plex Sans Condensed"/>
              </a:rPr>
              <a:t>RAD stands for “Rapid Application Development”. As per the name itself, the RAD model is a </a:t>
            </a:r>
          </a:p>
          <a:p>
            <a:pPr algn="just">
              <a:lnSpc>
                <a:spcPts val="737"/>
              </a:lnSpc>
            </a:pPr>
            <a:r>
              <a:rPr lang="en-US" sz="1103" spc="-1">
                <a:solidFill>
                  <a:srgbClr val="000000"/>
                </a:solidFill>
                <a:latin typeface="IBM Plex Sans Condensed"/>
                <a:ea typeface="IBM Plex Sans Condensed"/>
                <a:cs typeface="IBM Plex Sans Condensed"/>
                <a:sym typeface="IBM Plex Sans Condensed"/>
              </a:rPr>
              <a:t>model to develop fast and high-quality software products by Requirements </a:t>
            </a:r>
            <a:r>
              <a:rPr lang="en-US" sz="1103" spc="-1">
                <a:solidFill>
                  <a:srgbClr val="FF0000"/>
                </a:solidFill>
                <a:latin typeface="IBM Plex Sans Condensed"/>
                <a:ea typeface="IBM Plex Sans Condensed"/>
                <a:cs typeface="IBM Plex Sans Condensed"/>
                <a:sym typeface="IBM Plex Sans Condensed"/>
              </a:rPr>
              <a:t>using workshops.</a:t>
            </a:r>
            <a:r>
              <a:rPr lang="en-US" sz="1103" spc="-1">
                <a:solidFill>
                  <a:srgbClr val="000000"/>
                </a:solidFill>
                <a:latin typeface="IBM Plex Sans Condensed"/>
                <a:ea typeface="IBM Plex Sans Condensed"/>
                <a:cs typeface="IBM Plex Sans Condensed"/>
                <a:sym typeface="IBM Plex Sans Condensed"/>
              </a:rPr>
              <a:t> </a:t>
            </a:r>
          </a:p>
        </p:txBody>
      </p:sp>
      <p:sp>
        <p:nvSpPr>
          <p:cNvPr id="22" name="TextBox 22"/>
          <p:cNvSpPr txBox="1"/>
          <p:nvPr/>
        </p:nvSpPr>
        <p:spPr>
          <a:xfrm>
            <a:off x="1829438" y="7216988"/>
            <a:ext cx="148571" cy="316630"/>
          </a:xfrm>
          <a:prstGeom prst="rect">
            <a:avLst/>
          </a:prstGeom>
        </p:spPr>
        <p:txBody>
          <a:bodyPr lIns="0" tIns="0" rIns="0" bIns="0" rtlCol="0" anchor="t">
            <a:spAutoFit/>
          </a:bodyPr>
          <a:lstStyle/>
          <a:p>
            <a:pPr algn="l">
              <a:lnSpc>
                <a:spcPts val="2759"/>
              </a:lnSpc>
            </a:pPr>
            <a:r>
              <a:rPr lang="en-US" sz="1103" spc="-1">
                <a:solidFill>
                  <a:srgbClr val="000000"/>
                </a:solidFill>
                <a:latin typeface="IBM Plex Sans Condensed"/>
                <a:ea typeface="IBM Plex Sans Condensed"/>
                <a:cs typeface="IBM Plex Sans Condensed"/>
                <a:sym typeface="IBM Plex Sans Condensed"/>
              </a:rPr>
              <a:t>1. </a:t>
            </a:r>
          </a:p>
        </p:txBody>
      </p:sp>
      <p:sp>
        <p:nvSpPr>
          <p:cNvPr id="23" name="TextBox 23"/>
          <p:cNvSpPr txBox="1"/>
          <p:nvPr/>
        </p:nvSpPr>
        <p:spPr>
          <a:xfrm>
            <a:off x="2058286" y="7239029"/>
            <a:ext cx="3322510" cy="294589"/>
          </a:xfrm>
          <a:prstGeom prst="rect">
            <a:avLst/>
          </a:prstGeom>
        </p:spPr>
        <p:txBody>
          <a:bodyPr lIns="0" tIns="0" rIns="0" bIns="0" rtlCol="0" anchor="t">
            <a:spAutoFit/>
          </a:bodyPr>
          <a:lstStyle/>
          <a:p>
            <a:pPr algn="l">
              <a:lnSpc>
                <a:spcPts val="2759"/>
              </a:lnSpc>
            </a:pPr>
            <a:r>
              <a:rPr lang="en-US" sz="1103" spc="-1">
                <a:solidFill>
                  <a:srgbClr val="000000"/>
                </a:solidFill>
                <a:latin typeface="IBM Plex Sans Condensed"/>
                <a:ea typeface="IBM Plex Sans Condensed"/>
                <a:cs typeface="IBM Plex Sans Condensed"/>
                <a:sym typeface="IBM Plex Sans Condensed"/>
              </a:rPr>
              <a:t>Prototyping and early, reiterative user testing of designs. </a:t>
            </a:r>
          </a:p>
        </p:txBody>
      </p:sp>
      <p:sp>
        <p:nvSpPr>
          <p:cNvPr id="24" name="TextBox 24"/>
          <p:cNvSpPr txBox="1"/>
          <p:nvPr/>
        </p:nvSpPr>
        <p:spPr>
          <a:xfrm>
            <a:off x="1829438" y="7624658"/>
            <a:ext cx="3593249" cy="302152"/>
          </a:xfrm>
          <a:prstGeom prst="rect">
            <a:avLst/>
          </a:prstGeom>
        </p:spPr>
        <p:txBody>
          <a:bodyPr lIns="0" tIns="0" rIns="0" bIns="0" rtlCol="0" anchor="t">
            <a:spAutoFit/>
          </a:bodyPr>
          <a:lstStyle/>
          <a:p>
            <a:pPr algn="l">
              <a:lnSpc>
                <a:spcPts val="551"/>
              </a:lnSpc>
            </a:pPr>
            <a:r>
              <a:rPr lang="en-US" sz="1103" spc="-1">
                <a:solidFill>
                  <a:srgbClr val="000000"/>
                </a:solidFill>
                <a:latin typeface="IBM Plex Sans Condensed"/>
                <a:ea typeface="IBM Plex Sans Condensed"/>
                <a:cs typeface="IBM Plex Sans Condensed"/>
                <a:sym typeface="IBM Plex Sans Condensed"/>
              </a:rPr>
              <a:t>2. The </a:t>
            </a:r>
            <a:r>
              <a:rPr lang="en-US" sz="1103" spc="-1">
                <a:solidFill>
                  <a:srgbClr val="FF0000"/>
                </a:solidFill>
                <a:latin typeface="IBM Plex Sans Condensed"/>
                <a:ea typeface="IBM Plex Sans Condensed"/>
                <a:cs typeface="IBM Plex Sans Condensed"/>
                <a:sym typeface="IBM Plex Sans Condensed"/>
              </a:rPr>
              <a:t>re-use of software components.</a:t>
            </a:r>
            <a:r>
              <a:rPr lang="en-US" sz="1103" spc="-1">
                <a:solidFill>
                  <a:srgbClr val="000000"/>
                </a:solidFill>
                <a:latin typeface="IBM Plex Sans Condensed"/>
                <a:ea typeface="IBM Plex Sans Condensed"/>
                <a:cs typeface="IBM Plex Sans Condensed"/>
                <a:sym typeface="IBM Plex Sans Condensed"/>
              </a:rPr>
              <a:t> </a:t>
            </a:r>
          </a:p>
          <a:p>
            <a:pPr algn="l">
              <a:lnSpc>
                <a:spcPts val="2545"/>
              </a:lnSpc>
            </a:pPr>
            <a:r>
              <a:rPr lang="en-US" sz="1103" spc="-1">
                <a:solidFill>
                  <a:srgbClr val="000000"/>
                </a:solidFill>
                <a:latin typeface="IBM Plex Sans Condensed"/>
                <a:ea typeface="IBM Plex Sans Condensed"/>
                <a:cs typeface="IBM Plex Sans Condensed"/>
                <a:sym typeface="IBM Plex Sans Condensed"/>
              </a:rPr>
              <a:t>3. </a:t>
            </a:r>
            <a:r>
              <a:rPr lang="en-US" sz="1103" spc="-1">
                <a:solidFill>
                  <a:srgbClr val="FF0000"/>
                </a:solidFill>
                <a:latin typeface="IBM Plex Sans Condensed"/>
                <a:ea typeface="IBM Plex Sans Condensed"/>
                <a:cs typeface="IBM Plex Sans Condensed"/>
                <a:sym typeface="IBM Plex Sans Condensed"/>
              </a:rPr>
              <a:t>Less formality </a:t>
            </a:r>
            <a:r>
              <a:rPr lang="en-US" sz="1103" spc="-1">
                <a:solidFill>
                  <a:srgbClr val="000000"/>
                </a:solidFill>
                <a:latin typeface="IBM Plex Sans Condensed"/>
                <a:ea typeface="IBM Plex Sans Condensed"/>
                <a:cs typeface="IBM Plex Sans Condensed"/>
                <a:sym typeface="IBM Plex Sans Condensed"/>
              </a:rPr>
              <a:t>in reviews and other team communication. </a:t>
            </a:r>
          </a:p>
        </p:txBody>
      </p:sp>
      <p:sp>
        <p:nvSpPr>
          <p:cNvPr id="25" name="TextBox 25"/>
          <p:cNvSpPr txBox="1"/>
          <p:nvPr/>
        </p:nvSpPr>
        <p:spPr>
          <a:xfrm>
            <a:off x="1207313" y="7974606"/>
            <a:ext cx="5496916" cy="275539"/>
          </a:xfrm>
          <a:prstGeom prst="rect">
            <a:avLst/>
          </a:prstGeom>
        </p:spPr>
        <p:txBody>
          <a:bodyPr lIns="0" tIns="0" rIns="0" bIns="0" rtlCol="0" anchor="t">
            <a:spAutoFit/>
          </a:bodyPr>
          <a:lstStyle/>
          <a:p>
            <a:pPr algn="l">
              <a:lnSpc>
                <a:spcPts val="2545"/>
              </a:lnSpc>
            </a:pPr>
            <a:r>
              <a:rPr lang="en-US" sz="1103" spc="-1">
                <a:solidFill>
                  <a:srgbClr val="000000"/>
                </a:solidFill>
                <a:latin typeface="IBM Plex Sans Condensed"/>
                <a:ea typeface="IBM Plex Sans Condensed"/>
                <a:cs typeface="IBM Plex Sans Condensed"/>
                <a:sym typeface="IBM Plex Sans Condensed"/>
              </a:rPr>
              <a:t>============================================================================= </a:t>
            </a:r>
          </a:p>
        </p:txBody>
      </p:sp>
      <p:sp>
        <p:nvSpPr>
          <p:cNvPr id="26" name="TextBox 26"/>
          <p:cNvSpPr txBox="1"/>
          <p:nvPr/>
        </p:nvSpPr>
        <p:spPr>
          <a:xfrm>
            <a:off x="1372238" y="8473716"/>
            <a:ext cx="993248" cy="294589"/>
          </a:xfrm>
          <a:prstGeom prst="rect">
            <a:avLst/>
          </a:prstGeom>
        </p:spPr>
        <p:txBody>
          <a:bodyPr lIns="0" tIns="0" rIns="0" bIns="0" rtlCol="0" anchor="t">
            <a:spAutoFit/>
          </a:bodyPr>
          <a:lstStyle/>
          <a:p>
            <a:pPr algn="l">
              <a:lnSpc>
                <a:spcPts val="2759"/>
              </a:lnSpc>
            </a:pPr>
            <a:r>
              <a:rPr lang="en-US" sz="1103" spc="-1">
                <a:solidFill>
                  <a:srgbClr val="000000"/>
                </a:solidFill>
                <a:latin typeface="IBM Plex Sans Condensed Bold"/>
                <a:ea typeface="IBM Plex Sans Condensed Bold"/>
                <a:cs typeface="IBM Plex Sans Condensed Bold"/>
                <a:sym typeface="IBM Plex Sans Condensed Bold"/>
              </a:rPr>
              <a:t>Iterative Model: </a:t>
            </a:r>
          </a:p>
        </p:txBody>
      </p:sp>
      <p:sp>
        <p:nvSpPr>
          <p:cNvPr id="28" name="Footer Placeholder 27"/>
          <p:cNvSpPr>
            <a:spLocks noGrp="1"/>
          </p:cNvSpPr>
          <p:nvPr>
            <p:ph type="ftr" sz="quarter" idx="11"/>
          </p:nvPr>
        </p:nvSpPr>
        <p:spPr/>
        <p:txBody>
          <a:bodyPr/>
          <a:lstStyle/>
          <a:p>
            <a:r>
              <a:rPr lang="en-US" smtClean="0"/>
              <a:t>Mr. RANJIT KUMBHAR  7757962804</a:t>
            </a:r>
            <a:endParaRPr 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371600" y="6367148"/>
            <a:ext cx="115567" cy="1350645"/>
          </a:xfrm>
          <a:custGeom>
            <a:avLst/>
            <a:gdLst/>
            <a:ahLst/>
            <a:cxnLst/>
            <a:rect l="l" t="t" r="r" b="b"/>
            <a:pathLst>
              <a:path w="115567" h="1350645">
                <a:moveTo>
                  <a:pt x="0" y="0"/>
                </a:moveTo>
                <a:lnTo>
                  <a:pt x="115567" y="0"/>
                </a:lnTo>
                <a:lnTo>
                  <a:pt x="115567" y="1350645"/>
                </a:lnTo>
                <a:lnTo>
                  <a:pt x="0" y="1350645"/>
                </a:lnTo>
                <a:lnTo>
                  <a:pt x="0" y="0"/>
                </a:lnTo>
                <a:close/>
              </a:path>
            </a:pathLst>
          </a:custGeom>
          <a:blipFill>
            <a:blip r:embed="rId2"/>
            <a:stretch>
              <a:fillRect/>
            </a:stretch>
          </a:blipFill>
        </p:spPr>
      </p:sp>
      <p:sp>
        <p:nvSpPr>
          <p:cNvPr id="4" name="TextBox 4"/>
          <p:cNvSpPr txBox="1"/>
          <p:nvPr/>
        </p:nvSpPr>
        <p:spPr>
          <a:xfrm>
            <a:off x="1143305" y="2715349"/>
            <a:ext cx="148885" cy="202330"/>
          </a:xfrm>
          <a:prstGeom prst="rect">
            <a:avLst/>
          </a:prstGeom>
        </p:spPr>
        <p:txBody>
          <a:bodyPr lIns="0" tIns="0" rIns="0" bIns="0" rtlCol="0" anchor="t">
            <a:spAutoFit/>
          </a:bodyPr>
          <a:lstStyle/>
          <a:p>
            <a:pPr algn="l">
              <a:lnSpc>
                <a:spcPts val="1545"/>
              </a:lnSpc>
            </a:pPr>
            <a:r>
              <a:rPr lang="en-US" sz="1103" spc="-1">
                <a:solidFill>
                  <a:srgbClr val="000000"/>
                </a:solidFill>
                <a:latin typeface="IBM Plex Sans Condensed Bold"/>
                <a:ea typeface="IBM Plex Sans Condensed Bold"/>
                <a:cs typeface="IBM Plex Sans Condensed Bold"/>
                <a:sym typeface="IBM Plex Sans Condensed Bold"/>
              </a:rPr>
              <a:t>5. </a:t>
            </a:r>
          </a:p>
        </p:txBody>
      </p:sp>
      <p:sp>
        <p:nvSpPr>
          <p:cNvPr id="5" name="TextBox 5"/>
          <p:cNvSpPr txBox="1"/>
          <p:nvPr/>
        </p:nvSpPr>
        <p:spPr>
          <a:xfrm>
            <a:off x="1488062" y="6334277"/>
            <a:ext cx="2075555" cy="190005"/>
          </a:xfrm>
          <a:prstGeom prst="rect">
            <a:avLst/>
          </a:prstGeom>
        </p:spPr>
        <p:txBody>
          <a:bodyPr lIns="0" tIns="0" rIns="0" bIns="0" rtlCol="0" anchor="t">
            <a:spAutoFit/>
          </a:bodyPr>
          <a:lstStyle/>
          <a:p>
            <a:pPr algn="l">
              <a:lnSpc>
                <a:spcPts val="1550"/>
              </a:lnSpc>
            </a:pPr>
            <a:r>
              <a:rPr lang="en-US" sz="1103" spc="-1">
                <a:solidFill>
                  <a:srgbClr val="000000"/>
                </a:solidFill>
                <a:latin typeface="IBM Plex Sans Condensed"/>
                <a:ea typeface="IBM Plex Sans Condensed"/>
                <a:cs typeface="IBM Plex Sans Condensed"/>
                <a:sym typeface="IBM Plex Sans Condensed"/>
              </a:rPr>
              <a:t> </a:t>
            </a:r>
            <a:r>
              <a:rPr lang="en-US" sz="1103" spc="-1">
                <a:solidFill>
                  <a:srgbClr val="000000"/>
                </a:solidFill>
                <a:latin typeface="IBM Plex Sans Condensed Bold"/>
                <a:ea typeface="IBM Plex Sans Condensed Bold"/>
                <a:cs typeface="IBM Plex Sans Condensed Bold"/>
                <a:sym typeface="IBM Plex Sans Condensed Bold"/>
              </a:rPr>
              <a:t>Advantages of Prototype Model: </a:t>
            </a:r>
          </a:p>
        </p:txBody>
      </p:sp>
      <p:sp>
        <p:nvSpPr>
          <p:cNvPr id="6" name="TextBox 6"/>
          <p:cNvSpPr txBox="1"/>
          <p:nvPr/>
        </p:nvSpPr>
        <p:spPr>
          <a:xfrm>
            <a:off x="1829438" y="6523187"/>
            <a:ext cx="3406712" cy="595903"/>
          </a:xfrm>
          <a:prstGeom prst="rect">
            <a:avLst/>
          </a:prstGeom>
        </p:spPr>
        <p:txBody>
          <a:bodyPr lIns="0" tIns="0" rIns="0" bIns="0" rtlCol="0" anchor="t">
            <a:spAutoFit/>
          </a:bodyPr>
          <a:lstStyle/>
          <a:p>
            <a:pPr algn="l">
              <a:lnSpc>
                <a:spcPts val="1550"/>
              </a:lnSpc>
            </a:pPr>
            <a:r>
              <a:rPr lang="en-US" sz="1103" spc="-1">
                <a:solidFill>
                  <a:srgbClr val="000000"/>
                </a:solidFill>
                <a:latin typeface="IBM Plex Sans Condensed"/>
                <a:ea typeface="IBM Plex Sans Condensed"/>
                <a:cs typeface="IBM Plex Sans Condensed"/>
                <a:sym typeface="IBM Plex Sans Condensed"/>
              </a:rPr>
              <a:t>1. Users are actively involved in the development 2. Missing functionalities can be identified easily 3. Based on user feedback, the SRS document is finalized </a:t>
            </a:r>
          </a:p>
        </p:txBody>
      </p:sp>
      <p:sp>
        <p:nvSpPr>
          <p:cNvPr id="7" name="TextBox 7"/>
          <p:cNvSpPr txBox="1"/>
          <p:nvPr/>
        </p:nvSpPr>
        <p:spPr>
          <a:xfrm>
            <a:off x="1488062" y="7569098"/>
            <a:ext cx="2243442" cy="190005"/>
          </a:xfrm>
          <a:prstGeom prst="rect">
            <a:avLst/>
          </a:prstGeom>
        </p:spPr>
        <p:txBody>
          <a:bodyPr lIns="0" tIns="0" rIns="0" bIns="0" rtlCol="0" anchor="t">
            <a:spAutoFit/>
          </a:bodyPr>
          <a:lstStyle/>
          <a:p>
            <a:pPr algn="l">
              <a:lnSpc>
                <a:spcPts val="1537"/>
              </a:lnSpc>
            </a:pPr>
            <a:r>
              <a:rPr lang="en-US" sz="1103" spc="-1">
                <a:solidFill>
                  <a:srgbClr val="000000"/>
                </a:solidFill>
                <a:latin typeface="IBM Plex Sans Condensed"/>
                <a:ea typeface="IBM Plex Sans Condensed"/>
                <a:cs typeface="IBM Plex Sans Condensed"/>
                <a:sym typeface="IBM Plex Sans Condensed"/>
              </a:rPr>
              <a:t> </a:t>
            </a:r>
            <a:r>
              <a:rPr lang="en-US" sz="1103" spc="-1">
                <a:solidFill>
                  <a:srgbClr val="000000"/>
                </a:solidFill>
                <a:latin typeface="IBM Plex Sans Condensed Bold"/>
                <a:ea typeface="IBM Plex Sans Condensed Bold"/>
                <a:cs typeface="IBM Plex Sans Condensed Bold"/>
                <a:sym typeface="IBM Plex Sans Condensed Bold"/>
              </a:rPr>
              <a:t>Disadvantages of Prototype Model: </a:t>
            </a:r>
          </a:p>
        </p:txBody>
      </p:sp>
      <p:sp>
        <p:nvSpPr>
          <p:cNvPr id="8" name="TextBox 8"/>
          <p:cNvSpPr txBox="1"/>
          <p:nvPr/>
        </p:nvSpPr>
        <p:spPr>
          <a:xfrm>
            <a:off x="1829438" y="7758008"/>
            <a:ext cx="3437801" cy="397650"/>
          </a:xfrm>
          <a:prstGeom prst="rect">
            <a:avLst/>
          </a:prstGeom>
        </p:spPr>
        <p:txBody>
          <a:bodyPr lIns="0" tIns="0" rIns="0" bIns="0" rtlCol="0" anchor="t">
            <a:spAutoFit/>
          </a:bodyPr>
          <a:lstStyle/>
          <a:p>
            <a:pPr algn="l">
              <a:lnSpc>
                <a:spcPts val="1537"/>
              </a:lnSpc>
            </a:pPr>
            <a:r>
              <a:rPr lang="en-US" sz="1103" spc="-1">
                <a:solidFill>
                  <a:srgbClr val="000000"/>
                </a:solidFill>
                <a:latin typeface="IBM Plex Sans Condensed"/>
                <a:ea typeface="IBM Plex Sans Condensed"/>
                <a:cs typeface="IBM Plex Sans Condensed"/>
                <a:sym typeface="IBM Plex Sans Condensed"/>
              </a:rPr>
              <a:t>1. Sample model is not used for actual implementation 2. Scope of the system may expand beyond original plans </a:t>
            </a:r>
          </a:p>
        </p:txBody>
      </p:sp>
      <p:sp>
        <p:nvSpPr>
          <p:cNvPr id="9" name="TextBox 9"/>
          <p:cNvSpPr txBox="1"/>
          <p:nvPr/>
        </p:nvSpPr>
        <p:spPr>
          <a:xfrm>
            <a:off x="1207313" y="8184156"/>
            <a:ext cx="5496916" cy="294589"/>
          </a:xfrm>
          <a:prstGeom prst="rect">
            <a:avLst/>
          </a:prstGeom>
        </p:spPr>
        <p:txBody>
          <a:bodyPr lIns="0" tIns="0" rIns="0" bIns="0" rtlCol="0" anchor="t">
            <a:spAutoFit/>
          </a:bodyPr>
          <a:lstStyle/>
          <a:p>
            <a:pPr algn="l">
              <a:lnSpc>
                <a:spcPts val="2759"/>
              </a:lnSpc>
            </a:pPr>
            <a:r>
              <a:rPr lang="en-US" sz="1103" spc="-1">
                <a:solidFill>
                  <a:srgbClr val="000000"/>
                </a:solidFill>
                <a:latin typeface="IBM Plex Sans Condensed"/>
                <a:ea typeface="IBM Plex Sans Condensed"/>
                <a:cs typeface="IBM Plex Sans Condensed"/>
                <a:sym typeface="IBM Plex Sans Condensed"/>
              </a:rPr>
              <a:t>============================================================================= </a:t>
            </a:r>
          </a:p>
        </p:txBody>
      </p:sp>
      <p:sp>
        <p:nvSpPr>
          <p:cNvPr id="10" name="TextBox 10"/>
          <p:cNvSpPr txBox="1"/>
          <p:nvPr/>
        </p:nvSpPr>
        <p:spPr>
          <a:xfrm>
            <a:off x="1829438" y="892007"/>
            <a:ext cx="5163922" cy="595522"/>
          </a:xfrm>
          <a:prstGeom prst="rect">
            <a:avLst/>
          </a:prstGeom>
        </p:spPr>
        <p:txBody>
          <a:bodyPr lIns="0" tIns="0" rIns="0" bIns="0" rtlCol="0" anchor="t">
            <a:spAutoFit/>
          </a:bodyPr>
          <a:lstStyle/>
          <a:p>
            <a:pPr algn="just">
              <a:lnSpc>
                <a:spcPts val="1544"/>
              </a:lnSpc>
            </a:pPr>
            <a:r>
              <a:rPr lang="en-US" sz="1103">
                <a:solidFill>
                  <a:srgbClr val="000000"/>
                </a:solidFill>
                <a:latin typeface="IBM Plex Sans Condensed"/>
                <a:ea typeface="IBM Plex Sans Condensed"/>
                <a:cs typeface="IBM Plex Sans Condensed"/>
                <a:sym typeface="IBM Plex Sans Condensed"/>
              </a:rPr>
              <a:t>1. In an iterative model </a:t>
            </a:r>
            <a:r>
              <a:rPr lang="en-US" sz="1103">
                <a:solidFill>
                  <a:srgbClr val="FF0000"/>
                </a:solidFill>
                <a:latin typeface="IBM Plex Sans Condensed"/>
                <a:ea typeface="IBM Plex Sans Condensed"/>
                <a:cs typeface="IBM Plex Sans Condensed"/>
                <a:sym typeface="IBM Plex Sans Condensed"/>
              </a:rPr>
              <a:t>application will get divided into small parts </a:t>
            </a:r>
            <a:r>
              <a:rPr lang="en-US" sz="1103">
                <a:solidFill>
                  <a:srgbClr val="000000"/>
                </a:solidFill>
                <a:latin typeface="IBM Plex Sans Condensed"/>
                <a:ea typeface="IBM Plex Sans Condensed"/>
                <a:cs typeface="IBM Plex Sans Condensed"/>
                <a:sym typeface="IBM Plex Sans Condensed"/>
              </a:rPr>
              <a:t>and development will be done by specifying and implementing only small parts of the software, which can be reviewed </a:t>
            </a:r>
            <a:r>
              <a:rPr lang="en-US" sz="1103">
                <a:solidFill>
                  <a:srgbClr val="FF0000"/>
                </a:solidFill>
                <a:latin typeface="IBM Plex Sans Condensed"/>
                <a:ea typeface="IBM Plex Sans Condensed"/>
                <a:cs typeface="IBM Plex Sans Condensed"/>
                <a:sym typeface="IBM Plex Sans Condensed"/>
              </a:rPr>
              <a:t>to identify </a:t>
            </a:r>
            <a:r>
              <a:rPr lang="en-US" sz="1103">
                <a:solidFill>
                  <a:srgbClr val="FF0000"/>
                </a:solidFill>
                <a:latin typeface="IBM Plex Sans Condensed Bold"/>
                <a:ea typeface="IBM Plex Sans Condensed Bold"/>
                <a:cs typeface="IBM Plex Sans Condensed Bold"/>
                <a:sym typeface="IBM Plex Sans Condensed Bold"/>
              </a:rPr>
              <a:t>further requirements.</a:t>
            </a:r>
            <a:r>
              <a:rPr lang="en-US" sz="1103">
                <a:solidFill>
                  <a:srgbClr val="000000"/>
                </a:solidFill>
                <a:latin typeface="IBM Plex Sans Condensed"/>
                <a:ea typeface="IBM Plex Sans Condensed"/>
                <a:cs typeface="IBM Plex Sans Condensed"/>
                <a:sym typeface="IBM Plex Sans Condensed"/>
              </a:rPr>
              <a:t> </a:t>
            </a:r>
          </a:p>
        </p:txBody>
      </p:sp>
      <p:sp>
        <p:nvSpPr>
          <p:cNvPr id="11" name="TextBox 11"/>
          <p:cNvSpPr txBox="1"/>
          <p:nvPr/>
        </p:nvSpPr>
        <p:spPr>
          <a:xfrm>
            <a:off x="1829438" y="1480652"/>
            <a:ext cx="5163969" cy="595522"/>
          </a:xfrm>
          <a:prstGeom prst="rect">
            <a:avLst/>
          </a:prstGeom>
        </p:spPr>
        <p:txBody>
          <a:bodyPr lIns="0" tIns="0" rIns="0" bIns="0" rtlCol="0" anchor="t">
            <a:spAutoFit/>
          </a:bodyPr>
          <a:lstStyle/>
          <a:p>
            <a:pPr algn="just">
              <a:lnSpc>
                <a:spcPts val="1544"/>
              </a:lnSpc>
            </a:pPr>
            <a:r>
              <a:rPr lang="en-US" sz="1103" spc="-1">
                <a:solidFill>
                  <a:srgbClr val="000000"/>
                </a:solidFill>
                <a:latin typeface="IBM Plex Sans Condensed"/>
                <a:ea typeface="IBM Plex Sans Condensed"/>
                <a:cs typeface="IBM Plex Sans Condensed"/>
                <a:sym typeface="IBM Plex Sans Condensed"/>
              </a:rPr>
              <a:t>2. This process is repeated, creating a new version of the software for each cycle of the model. The iterative model is very simple to understand and use. In this model, we can’t start developing the complete software with full specification of requirements </a:t>
            </a:r>
          </a:p>
        </p:txBody>
      </p:sp>
      <p:sp>
        <p:nvSpPr>
          <p:cNvPr id="12" name="TextBox 12"/>
          <p:cNvSpPr txBox="1"/>
          <p:nvPr/>
        </p:nvSpPr>
        <p:spPr>
          <a:xfrm>
            <a:off x="1207313" y="2104673"/>
            <a:ext cx="5496916" cy="294589"/>
          </a:xfrm>
          <a:prstGeom prst="rect">
            <a:avLst/>
          </a:prstGeom>
        </p:spPr>
        <p:txBody>
          <a:bodyPr lIns="0" tIns="0" rIns="0" bIns="0" rtlCol="0" anchor="t">
            <a:spAutoFit/>
          </a:bodyPr>
          <a:lstStyle/>
          <a:p>
            <a:pPr algn="l">
              <a:lnSpc>
                <a:spcPts val="2759"/>
              </a:lnSpc>
            </a:pPr>
            <a:r>
              <a:rPr lang="en-US" sz="1103" spc="-1">
                <a:solidFill>
                  <a:srgbClr val="000000"/>
                </a:solidFill>
                <a:latin typeface="IBM Plex Sans Condensed"/>
                <a:ea typeface="IBM Plex Sans Condensed"/>
                <a:cs typeface="IBM Plex Sans Condensed"/>
                <a:sym typeface="IBM Plex Sans Condensed"/>
              </a:rPr>
              <a:t>============================================================================= </a:t>
            </a:r>
          </a:p>
        </p:txBody>
      </p:sp>
      <p:sp>
        <p:nvSpPr>
          <p:cNvPr id="13" name="TextBox 13"/>
          <p:cNvSpPr txBox="1"/>
          <p:nvPr/>
        </p:nvSpPr>
        <p:spPr>
          <a:xfrm>
            <a:off x="1372238" y="2623080"/>
            <a:ext cx="1083412" cy="294589"/>
          </a:xfrm>
          <a:prstGeom prst="rect">
            <a:avLst/>
          </a:prstGeom>
        </p:spPr>
        <p:txBody>
          <a:bodyPr lIns="0" tIns="0" rIns="0" bIns="0" rtlCol="0" anchor="t">
            <a:spAutoFit/>
          </a:bodyPr>
          <a:lstStyle/>
          <a:p>
            <a:pPr algn="l">
              <a:lnSpc>
                <a:spcPts val="2759"/>
              </a:lnSpc>
            </a:pPr>
            <a:r>
              <a:rPr lang="en-US" sz="1103" spc="-1">
                <a:solidFill>
                  <a:srgbClr val="000000"/>
                </a:solidFill>
                <a:latin typeface="IBM Plex Sans Condensed Bold"/>
                <a:ea typeface="IBM Plex Sans Condensed Bold"/>
                <a:cs typeface="IBM Plex Sans Condensed Bold"/>
                <a:sym typeface="IBM Plex Sans Condensed Bold"/>
              </a:rPr>
              <a:t>Prototype Model: </a:t>
            </a:r>
          </a:p>
        </p:txBody>
      </p:sp>
      <p:sp>
        <p:nvSpPr>
          <p:cNvPr id="14" name="TextBox 14"/>
          <p:cNvSpPr txBox="1"/>
          <p:nvPr/>
        </p:nvSpPr>
        <p:spPr>
          <a:xfrm>
            <a:off x="1600838" y="2993307"/>
            <a:ext cx="105042" cy="111976"/>
          </a:xfrm>
          <a:prstGeom prst="rect">
            <a:avLst/>
          </a:prstGeom>
        </p:spPr>
        <p:txBody>
          <a:bodyPr lIns="0" tIns="0" rIns="0" bIns="0" rtlCol="0" anchor="t">
            <a:spAutoFit/>
          </a:bodyPr>
          <a:lstStyle/>
          <a:p>
            <a:pPr algn="l">
              <a:lnSpc>
                <a:spcPts val="551"/>
              </a:lnSpc>
            </a:pPr>
            <a:r>
              <a:rPr lang="en-US" sz="1103">
                <a:solidFill>
                  <a:srgbClr val="000000"/>
                </a:solidFill>
                <a:latin typeface="Arimo"/>
                <a:ea typeface="Arimo"/>
                <a:cs typeface="Arimo"/>
                <a:sym typeface="Arimo"/>
              </a:rPr>
              <a:t> </a:t>
            </a:r>
          </a:p>
        </p:txBody>
      </p:sp>
      <p:sp>
        <p:nvSpPr>
          <p:cNvPr id="15" name="TextBox 15"/>
          <p:cNvSpPr txBox="1"/>
          <p:nvPr/>
        </p:nvSpPr>
        <p:spPr>
          <a:xfrm>
            <a:off x="1829438" y="3036846"/>
            <a:ext cx="5163683" cy="1472260"/>
          </a:xfrm>
          <a:prstGeom prst="rect">
            <a:avLst/>
          </a:prstGeom>
        </p:spPr>
        <p:txBody>
          <a:bodyPr lIns="0" tIns="0" rIns="0" bIns="0" rtlCol="0" anchor="t">
            <a:spAutoFit/>
          </a:bodyPr>
          <a:lstStyle/>
          <a:p>
            <a:pPr algn="just">
              <a:lnSpc>
                <a:spcPts val="551"/>
              </a:lnSpc>
            </a:pPr>
            <a:r>
              <a:rPr lang="en-US" sz="1103" spc="-1">
                <a:solidFill>
                  <a:srgbClr val="FF0000"/>
                </a:solidFill>
                <a:latin typeface="IBM Plex Sans Condensed"/>
                <a:ea typeface="IBM Plex Sans Condensed"/>
                <a:cs typeface="IBM Plex Sans Condensed"/>
                <a:sym typeface="IBM Plex Sans Condensed"/>
              </a:rPr>
              <a:t>It is a trial version of the software. </a:t>
            </a:r>
            <a:r>
              <a:rPr lang="en-US" sz="1103" spc="-1">
                <a:solidFill>
                  <a:srgbClr val="000000"/>
                </a:solidFill>
                <a:latin typeface="IBM Plex Sans Condensed"/>
                <a:ea typeface="IBM Plex Sans Condensed"/>
                <a:cs typeface="IBM Plex Sans Condensed"/>
                <a:sym typeface="IBM Plex Sans Condensed"/>
              </a:rPr>
              <a:t>It is a sample product that is designed before starting </a:t>
            </a:r>
          </a:p>
          <a:p>
            <a:pPr algn="just">
              <a:lnSpc>
                <a:spcPts val="2520"/>
              </a:lnSpc>
            </a:pPr>
            <a:r>
              <a:rPr lang="en-US" sz="1103" spc="-1">
                <a:solidFill>
                  <a:srgbClr val="000000"/>
                </a:solidFill>
                <a:latin typeface="IBM Plex Sans Condensed"/>
                <a:ea typeface="IBM Plex Sans Condensed"/>
                <a:cs typeface="IBM Plex Sans Condensed"/>
                <a:sym typeface="IBM Plex Sans Condensed"/>
              </a:rPr>
              <a:t>actual testing. </a:t>
            </a:r>
          </a:p>
          <a:p>
            <a:pPr algn="just">
              <a:lnSpc>
                <a:spcPts val="744"/>
              </a:lnSpc>
            </a:pPr>
            <a:r>
              <a:rPr lang="en-US" sz="1103" spc="-1">
                <a:solidFill>
                  <a:srgbClr val="000000"/>
                </a:solidFill>
                <a:latin typeface="IBM Plex Sans Condensed"/>
                <a:ea typeface="IBM Plex Sans Condensed"/>
                <a:cs typeface="IBM Plex Sans Condensed"/>
                <a:sym typeface="IBM Plex Sans Condensed"/>
              </a:rPr>
              <a:t>This model is used </a:t>
            </a:r>
            <a:r>
              <a:rPr lang="en-US" sz="1103" spc="-1">
                <a:solidFill>
                  <a:srgbClr val="FF0000"/>
                </a:solidFill>
                <a:latin typeface="IBM Plex Sans Condensed"/>
                <a:ea typeface="IBM Plex Sans Condensed"/>
                <a:cs typeface="IBM Plex Sans Condensed"/>
                <a:sym typeface="IBM Plex Sans Condensed"/>
              </a:rPr>
              <a:t>when user requirements are not very clear, </a:t>
            </a:r>
            <a:r>
              <a:rPr lang="en-US" sz="1103" spc="-1">
                <a:solidFill>
                  <a:srgbClr val="000000"/>
                </a:solidFill>
                <a:latin typeface="IBM Plex Sans Condensed"/>
                <a:ea typeface="IBM Plex Sans Condensed"/>
                <a:cs typeface="IBM Plex Sans Condensed"/>
                <a:sym typeface="IBM Plex Sans Condensed"/>
              </a:rPr>
              <a:t>and this software is tested </a:t>
            </a:r>
          </a:p>
          <a:p>
            <a:pPr algn="just">
              <a:lnSpc>
                <a:spcPts val="2279"/>
              </a:lnSpc>
            </a:pPr>
            <a:r>
              <a:rPr lang="en-US" sz="1103" spc="7">
                <a:solidFill>
                  <a:srgbClr val="000000"/>
                </a:solidFill>
                <a:latin typeface="IBM Plex Sans Condensed"/>
                <a:ea typeface="IBM Plex Sans Condensed"/>
                <a:cs typeface="IBM Plex Sans Condensed"/>
                <a:sym typeface="IBM Plex Sans Condensed"/>
              </a:rPr>
              <a:t>based on raw requirements obtained from the user. The available types of prototyping </a:t>
            </a:r>
          </a:p>
          <a:p>
            <a:pPr algn="just">
              <a:lnSpc>
                <a:spcPts val="845"/>
              </a:lnSpc>
            </a:pPr>
            <a:r>
              <a:rPr lang="en-US" sz="1103" spc="-1">
                <a:solidFill>
                  <a:srgbClr val="000000"/>
                </a:solidFill>
                <a:latin typeface="IBM Plex Sans Condensed"/>
                <a:ea typeface="IBM Plex Sans Condensed"/>
                <a:cs typeface="IBM Plex Sans Condensed"/>
                <a:sym typeface="IBM Plex Sans Condensed"/>
              </a:rPr>
              <a:t>are Rapid, Incremental, Evolutionary, and Extreme. </a:t>
            </a:r>
          </a:p>
          <a:p>
            <a:pPr algn="just">
              <a:lnSpc>
                <a:spcPts val="2370"/>
              </a:lnSpc>
            </a:pPr>
            <a:r>
              <a:rPr lang="en-US" sz="1103" spc="-1">
                <a:solidFill>
                  <a:srgbClr val="000000"/>
                </a:solidFill>
                <a:latin typeface="IBM Plex Sans Condensed Bold"/>
                <a:ea typeface="IBM Plex Sans Condensed Bold"/>
                <a:cs typeface="IBM Plex Sans Condensed Bold"/>
                <a:sym typeface="IBM Plex Sans Condensed Bold"/>
              </a:rPr>
              <a:t>Prototype Model will work like -- </a:t>
            </a:r>
          </a:p>
          <a:p>
            <a:pPr algn="just">
              <a:lnSpc>
                <a:spcPts val="702"/>
              </a:lnSpc>
            </a:pPr>
            <a:r>
              <a:rPr lang="en-US" sz="1103" spc="-1">
                <a:solidFill>
                  <a:srgbClr val="000000"/>
                </a:solidFill>
                <a:latin typeface="IBM Plex Sans Condensed"/>
                <a:ea typeface="IBM Plex Sans Condensed"/>
                <a:cs typeface="IBM Plex Sans Condensed"/>
                <a:sym typeface="IBM Plex Sans Condensed"/>
              </a:rPr>
              <a:t>1. We will take basic requirements </a:t>
            </a:r>
          </a:p>
          <a:p>
            <a:pPr algn="just">
              <a:lnSpc>
                <a:spcPts val="2370"/>
              </a:lnSpc>
            </a:pPr>
            <a:r>
              <a:rPr lang="en-US" sz="1103" spc="-1">
                <a:solidFill>
                  <a:srgbClr val="000000"/>
                </a:solidFill>
                <a:latin typeface="IBM Plex Sans Condensed"/>
                <a:ea typeface="IBM Plex Sans Condensed"/>
                <a:cs typeface="IBM Plex Sans Condensed"/>
                <a:sym typeface="IBM Plex Sans Condensed"/>
              </a:rPr>
              <a:t>2. Based on the discussion, we will create an initial prototype (A prototype – is a working </a:t>
            </a:r>
          </a:p>
        </p:txBody>
      </p:sp>
      <p:sp>
        <p:nvSpPr>
          <p:cNvPr id="16" name="TextBox 16"/>
          <p:cNvSpPr txBox="1"/>
          <p:nvPr/>
        </p:nvSpPr>
        <p:spPr>
          <a:xfrm>
            <a:off x="1600838" y="3376593"/>
            <a:ext cx="105042" cy="131026"/>
          </a:xfrm>
          <a:prstGeom prst="rect">
            <a:avLst/>
          </a:prstGeom>
        </p:spPr>
        <p:txBody>
          <a:bodyPr lIns="0" tIns="0" rIns="0" bIns="0" rtlCol="0" anchor="t">
            <a:spAutoFit/>
          </a:bodyPr>
          <a:lstStyle/>
          <a:p>
            <a:pPr algn="l">
              <a:lnSpc>
                <a:spcPts val="744"/>
              </a:lnSpc>
            </a:pPr>
            <a:r>
              <a:rPr lang="en-US" sz="1103">
                <a:solidFill>
                  <a:srgbClr val="000000"/>
                </a:solidFill>
                <a:latin typeface="Arimo"/>
                <a:ea typeface="Arimo"/>
                <a:cs typeface="Arimo"/>
                <a:sym typeface="Arimo"/>
              </a:rPr>
              <a:t> </a:t>
            </a:r>
          </a:p>
        </p:txBody>
      </p:sp>
      <p:sp>
        <p:nvSpPr>
          <p:cNvPr id="17" name="TextBox 17"/>
          <p:cNvSpPr txBox="1"/>
          <p:nvPr/>
        </p:nvSpPr>
        <p:spPr>
          <a:xfrm>
            <a:off x="1600838" y="3818934"/>
            <a:ext cx="105042" cy="283426"/>
          </a:xfrm>
          <a:prstGeom prst="rect">
            <a:avLst/>
          </a:prstGeom>
        </p:spPr>
        <p:txBody>
          <a:bodyPr lIns="0" tIns="0" rIns="0" bIns="0" rtlCol="0" anchor="t">
            <a:spAutoFit/>
          </a:bodyPr>
          <a:lstStyle/>
          <a:p>
            <a:pPr algn="l">
              <a:lnSpc>
                <a:spcPts val="2370"/>
              </a:lnSpc>
            </a:pPr>
            <a:r>
              <a:rPr lang="en-US" sz="1103">
                <a:solidFill>
                  <a:srgbClr val="000000"/>
                </a:solidFill>
                <a:latin typeface="Arimo"/>
                <a:ea typeface="Arimo"/>
                <a:cs typeface="Arimo"/>
                <a:sym typeface="Arimo"/>
              </a:rPr>
              <a:t> </a:t>
            </a:r>
          </a:p>
        </p:txBody>
      </p:sp>
      <p:sp>
        <p:nvSpPr>
          <p:cNvPr id="18" name="TextBox 18"/>
          <p:cNvSpPr txBox="1"/>
          <p:nvPr/>
        </p:nvSpPr>
        <p:spPr>
          <a:xfrm>
            <a:off x="2058286" y="4600089"/>
            <a:ext cx="442703" cy="104089"/>
          </a:xfrm>
          <a:prstGeom prst="rect">
            <a:avLst/>
          </a:prstGeom>
        </p:spPr>
        <p:txBody>
          <a:bodyPr lIns="0" tIns="0" rIns="0" bIns="0" rtlCol="0" anchor="t">
            <a:spAutoFit/>
          </a:bodyPr>
          <a:lstStyle/>
          <a:p>
            <a:pPr algn="l">
              <a:lnSpc>
                <a:spcPts val="702"/>
              </a:lnSpc>
            </a:pPr>
            <a:r>
              <a:rPr lang="en-US" sz="1103" spc="-1">
                <a:solidFill>
                  <a:srgbClr val="000000"/>
                </a:solidFill>
                <a:latin typeface="IBM Plex Sans Condensed"/>
                <a:ea typeface="IBM Plex Sans Condensed"/>
                <a:cs typeface="IBM Plex Sans Condensed"/>
                <a:sym typeface="IBM Plex Sans Condensed"/>
              </a:rPr>
              <a:t>model) </a:t>
            </a:r>
          </a:p>
        </p:txBody>
      </p:sp>
      <p:sp>
        <p:nvSpPr>
          <p:cNvPr id="19" name="TextBox 19"/>
          <p:cNvSpPr txBox="1"/>
          <p:nvPr/>
        </p:nvSpPr>
        <p:spPr>
          <a:xfrm>
            <a:off x="1829438" y="4614501"/>
            <a:ext cx="5163807" cy="678199"/>
          </a:xfrm>
          <a:prstGeom prst="rect">
            <a:avLst/>
          </a:prstGeom>
        </p:spPr>
        <p:txBody>
          <a:bodyPr lIns="0" tIns="0" rIns="0" bIns="0" rtlCol="0" anchor="t">
            <a:spAutoFit/>
          </a:bodyPr>
          <a:lstStyle/>
          <a:p>
            <a:pPr algn="l">
              <a:lnSpc>
                <a:spcPts val="2422"/>
              </a:lnSpc>
            </a:pPr>
            <a:r>
              <a:rPr lang="en-US" sz="1103" spc="-1">
                <a:solidFill>
                  <a:srgbClr val="000000"/>
                </a:solidFill>
                <a:latin typeface="IBM Plex Sans Condensed"/>
                <a:ea typeface="IBM Plex Sans Condensed"/>
                <a:cs typeface="IBM Plex Sans Condensed"/>
                <a:sym typeface="IBM Plex Sans Condensed"/>
              </a:rPr>
              <a:t>3. Once the working prototype is built, we will ask the client to check and use it </a:t>
            </a:r>
          </a:p>
          <a:p>
            <a:pPr algn="l">
              <a:lnSpc>
                <a:spcPts val="650"/>
              </a:lnSpc>
            </a:pPr>
            <a:r>
              <a:rPr lang="en-US" sz="1103" spc="-1">
                <a:solidFill>
                  <a:srgbClr val="000000"/>
                </a:solidFill>
                <a:latin typeface="IBM Plex Sans Condensed"/>
                <a:ea typeface="IBM Plex Sans Condensed"/>
                <a:cs typeface="IBM Plex Sans Condensed"/>
                <a:sym typeface="IBM Plex Sans Condensed"/>
              </a:rPr>
              <a:t>4. Next step will be to test and enhance </a:t>
            </a:r>
          </a:p>
          <a:p>
            <a:pPr algn="l">
              <a:lnSpc>
                <a:spcPts val="2422"/>
              </a:lnSpc>
            </a:pPr>
            <a:r>
              <a:rPr lang="en-US" sz="1103" spc="-1">
                <a:solidFill>
                  <a:srgbClr val="000000"/>
                </a:solidFill>
                <a:latin typeface="IBM Plex Sans Condensed"/>
                <a:ea typeface="IBM Plex Sans Condensed"/>
                <a:cs typeface="IBM Plex Sans Condensed"/>
                <a:sym typeface="IBM Plex Sans Condensed"/>
              </a:rPr>
              <a:t>5. Again, we will call the user to check and use it, and again we will make changes as per </a:t>
            </a:r>
          </a:p>
        </p:txBody>
      </p:sp>
      <p:sp>
        <p:nvSpPr>
          <p:cNvPr id="20" name="TextBox 20"/>
          <p:cNvSpPr txBox="1"/>
          <p:nvPr/>
        </p:nvSpPr>
        <p:spPr>
          <a:xfrm>
            <a:off x="2058286" y="5396255"/>
            <a:ext cx="3954018" cy="94564"/>
          </a:xfrm>
          <a:prstGeom prst="rect">
            <a:avLst/>
          </a:prstGeom>
        </p:spPr>
        <p:txBody>
          <a:bodyPr lIns="0" tIns="0" rIns="0" bIns="0" rtlCol="0" anchor="t">
            <a:spAutoFit/>
          </a:bodyPr>
          <a:lstStyle/>
          <a:p>
            <a:pPr algn="l">
              <a:lnSpc>
                <a:spcPts val="697"/>
              </a:lnSpc>
            </a:pPr>
            <a:r>
              <a:rPr lang="en-US" sz="1103" spc="-1">
                <a:solidFill>
                  <a:srgbClr val="000000"/>
                </a:solidFill>
                <a:latin typeface="IBM Plex Sans Condensed"/>
                <a:ea typeface="IBM Plex Sans Condensed"/>
                <a:cs typeface="IBM Plex Sans Condensed"/>
                <a:sym typeface="IBM Plex Sans Condensed"/>
              </a:rPr>
              <a:t>the user's feedback </a:t>
            </a:r>
            <a:r>
              <a:rPr lang="en-US" sz="1103" spc="-1">
                <a:solidFill>
                  <a:srgbClr val="FF0000"/>
                </a:solidFill>
                <a:latin typeface="IBM Plex Sans Condensed Bold"/>
                <a:ea typeface="IBM Plex Sans Condensed Bold"/>
                <a:cs typeface="IBM Plex Sans Condensed Bold"/>
                <a:sym typeface="IBM Plex Sans Condensed Bold"/>
              </a:rPr>
              <a:t>until</a:t>
            </a:r>
            <a:r>
              <a:rPr lang="en-US" sz="1103" spc="-1">
                <a:solidFill>
                  <a:srgbClr val="FF0000"/>
                </a:solidFill>
                <a:latin typeface="IBM Plex Sans Condensed"/>
                <a:ea typeface="IBM Plex Sans Condensed"/>
                <a:cs typeface="IBM Plex Sans Condensed"/>
                <a:sym typeface="IBM Plex Sans Condensed"/>
              </a:rPr>
              <a:t> we get all the requirements from the user.</a:t>
            </a:r>
            <a:r>
              <a:rPr lang="en-US" sz="1103" spc="-1">
                <a:solidFill>
                  <a:srgbClr val="000000"/>
                </a:solidFill>
                <a:latin typeface="IBM Plex Sans Condensed"/>
                <a:ea typeface="IBM Plex Sans Condensed"/>
                <a:cs typeface="IBM Plex Sans Condensed"/>
                <a:sym typeface="IBM Plex Sans Condensed"/>
              </a:rPr>
              <a:t> </a:t>
            </a:r>
          </a:p>
        </p:txBody>
      </p:sp>
      <p:sp>
        <p:nvSpPr>
          <p:cNvPr id="21" name="TextBox 21"/>
          <p:cNvSpPr txBox="1"/>
          <p:nvPr/>
        </p:nvSpPr>
        <p:spPr>
          <a:xfrm>
            <a:off x="1829438" y="5407362"/>
            <a:ext cx="5163674" cy="278530"/>
          </a:xfrm>
          <a:prstGeom prst="rect">
            <a:avLst/>
          </a:prstGeom>
        </p:spPr>
        <p:txBody>
          <a:bodyPr lIns="0" tIns="0" rIns="0" bIns="0" rtlCol="0" anchor="t">
            <a:spAutoFit/>
          </a:bodyPr>
          <a:lstStyle/>
          <a:p>
            <a:pPr algn="l">
              <a:lnSpc>
                <a:spcPts val="2373"/>
              </a:lnSpc>
            </a:pPr>
            <a:r>
              <a:rPr lang="en-US" sz="1103" spc="-1">
                <a:solidFill>
                  <a:srgbClr val="000000"/>
                </a:solidFill>
                <a:latin typeface="IBM Plex Sans Condensed"/>
                <a:ea typeface="IBM Plex Sans Condensed"/>
                <a:cs typeface="IBM Plex Sans Condensed"/>
                <a:sym typeface="IBM Plex Sans Condensed"/>
              </a:rPr>
              <a:t>6. Once, all requirements are fulfilled and the client will agree, then the last step will be </a:t>
            </a:r>
          </a:p>
        </p:txBody>
      </p:sp>
      <p:sp>
        <p:nvSpPr>
          <p:cNvPr id="22" name="TextBox 22"/>
          <p:cNvSpPr txBox="1"/>
          <p:nvPr/>
        </p:nvSpPr>
        <p:spPr>
          <a:xfrm>
            <a:off x="2058286" y="5777132"/>
            <a:ext cx="3730171" cy="104089"/>
          </a:xfrm>
          <a:prstGeom prst="rect">
            <a:avLst/>
          </a:prstGeom>
        </p:spPr>
        <p:txBody>
          <a:bodyPr lIns="0" tIns="0" rIns="0" bIns="0" rtlCol="0" anchor="t">
            <a:spAutoFit/>
          </a:bodyPr>
          <a:lstStyle/>
          <a:p>
            <a:pPr algn="l">
              <a:lnSpc>
                <a:spcPts val="702"/>
              </a:lnSpc>
            </a:pPr>
            <a:r>
              <a:rPr lang="en-US" sz="1103" spc="-1">
                <a:solidFill>
                  <a:srgbClr val="000000"/>
                </a:solidFill>
                <a:latin typeface="IBM Plex Sans Condensed"/>
                <a:ea typeface="IBM Plex Sans Condensed"/>
                <a:cs typeface="IBM Plex Sans Condensed"/>
                <a:sym typeface="IBM Plex Sans Condensed"/>
              </a:rPr>
              <a:t>signed off (Sign off - Deliver the product and finish the contract) </a:t>
            </a:r>
          </a:p>
        </p:txBody>
      </p:sp>
      <p:sp>
        <p:nvSpPr>
          <p:cNvPr id="24" name="Footer Placeholder 23"/>
          <p:cNvSpPr>
            <a:spLocks noGrp="1"/>
          </p:cNvSpPr>
          <p:nvPr>
            <p:ph type="ftr" sz="quarter" idx="11"/>
          </p:nvPr>
        </p:nvSpPr>
        <p:spPr/>
        <p:txBody>
          <a:bodyPr/>
          <a:lstStyle/>
          <a:p>
            <a:r>
              <a:rPr lang="en-US" smtClean="0"/>
              <a:t>Mr. RANJIT KUMBHAR  7757962804</a:t>
            </a:r>
            <a:endParaRPr 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43000" y="6056633"/>
            <a:ext cx="115567" cy="115567"/>
          </a:xfrm>
          <a:custGeom>
            <a:avLst/>
            <a:gdLst/>
            <a:ahLst/>
            <a:cxnLst/>
            <a:rect l="l" t="t" r="r" b="b"/>
            <a:pathLst>
              <a:path w="115567" h="115567">
                <a:moveTo>
                  <a:pt x="0" y="0"/>
                </a:moveTo>
                <a:lnTo>
                  <a:pt x="115567" y="0"/>
                </a:lnTo>
                <a:lnTo>
                  <a:pt x="115567" y="115567"/>
                </a:lnTo>
                <a:lnTo>
                  <a:pt x="0" y="115567"/>
                </a:lnTo>
                <a:lnTo>
                  <a:pt x="0" y="0"/>
                </a:lnTo>
                <a:close/>
              </a:path>
            </a:pathLst>
          </a:custGeom>
          <a:blipFill>
            <a:blip r:embed="rId2"/>
            <a:stretch>
              <a:fillRect/>
            </a:stretch>
          </a:blipFill>
        </p:spPr>
      </p:sp>
      <p:sp>
        <p:nvSpPr>
          <p:cNvPr id="3" name="Freeform 3"/>
          <p:cNvSpPr/>
          <p:nvPr/>
        </p:nvSpPr>
        <p:spPr>
          <a:xfrm>
            <a:off x="914400" y="2436495"/>
            <a:ext cx="6003922" cy="3447793"/>
          </a:xfrm>
          <a:custGeom>
            <a:avLst/>
            <a:gdLst/>
            <a:ahLst/>
            <a:cxnLst/>
            <a:rect l="l" t="t" r="r" b="b"/>
            <a:pathLst>
              <a:path w="6003922" h="3447793">
                <a:moveTo>
                  <a:pt x="0" y="0"/>
                </a:moveTo>
                <a:lnTo>
                  <a:pt x="6003922" y="0"/>
                </a:lnTo>
                <a:lnTo>
                  <a:pt x="6003922" y="3447793"/>
                </a:lnTo>
                <a:lnTo>
                  <a:pt x="0" y="3447793"/>
                </a:lnTo>
                <a:lnTo>
                  <a:pt x="0" y="0"/>
                </a:lnTo>
                <a:close/>
              </a:path>
            </a:pathLst>
          </a:custGeom>
          <a:blipFill>
            <a:blip r:embed="rId3"/>
            <a:stretch>
              <a:fillRect/>
            </a:stretch>
          </a:blipFill>
        </p:spPr>
      </p:sp>
      <p:sp>
        <p:nvSpPr>
          <p:cNvPr id="5" name="TextBox 5"/>
          <p:cNvSpPr txBox="1"/>
          <p:nvPr/>
        </p:nvSpPr>
        <p:spPr>
          <a:xfrm>
            <a:off x="1143305" y="892007"/>
            <a:ext cx="148885" cy="202330"/>
          </a:xfrm>
          <a:prstGeom prst="rect">
            <a:avLst/>
          </a:prstGeom>
        </p:spPr>
        <p:txBody>
          <a:bodyPr lIns="0" tIns="0" rIns="0" bIns="0" rtlCol="0" anchor="t">
            <a:spAutoFit/>
          </a:bodyPr>
          <a:lstStyle/>
          <a:p>
            <a:pPr algn="l">
              <a:lnSpc>
                <a:spcPts val="1545"/>
              </a:lnSpc>
            </a:pPr>
            <a:r>
              <a:rPr lang="en-US" sz="1103" spc="-1">
                <a:solidFill>
                  <a:srgbClr val="000000"/>
                </a:solidFill>
                <a:latin typeface="IBM Plex Sans Condensed Bold"/>
                <a:ea typeface="IBM Plex Sans Condensed Bold"/>
                <a:cs typeface="IBM Plex Sans Condensed Bold"/>
                <a:sym typeface="IBM Plex Sans Condensed Bold"/>
              </a:rPr>
              <a:t>6. </a:t>
            </a:r>
          </a:p>
        </p:txBody>
      </p:sp>
      <p:sp>
        <p:nvSpPr>
          <p:cNvPr id="6" name="TextBox 6"/>
          <p:cNvSpPr txBox="1"/>
          <p:nvPr/>
        </p:nvSpPr>
        <p:spPr>
          <a:xfrm>
            <a:off x="1372238" y="914048"/>
            <a:ext cx="573281" cy="180289"/>
          </a:xfrm>
          <a:prstGeom prst="rect">
            <a:avLst/>
          </a:prstGeom>
        </p:spPr>
        <p:txBody>
          <a:bodyPr lIns="0" tIns="0" rIns="0" bIns="0" rtlCol="0" anchor="t">
            <a:spAutoFit/>
          </a:bodyPr>
          <a:lstStyle/>
          <a:p>
            <a:pPr algn="l">
              <a:lnSpc>
                <a:spcPts val="1585"/>
              </a:lnSpc>
            </a:pPr>
            <a:r>
              <a:rPr lang="en-US" sz="1103" spc="-1">
                <a:solidFill>
                  <a:srgbClr val="000000"/>
                </a:solidFill>
                <a:latin typeface="IBM Plex Sans Condensed Bold"/>
                <a:ea typeface="IBM Plex Sans Condensed Bold"/>
                <a:cs typeface="IBM Plex Sans Condensed Bold"/>
                <a:sym typeface="IBM Plex Sans Condensed Bold"/>
              </a:rPr>
              <a:t>V Model: </a:t>
            </a:r>
          </a:p>
        </p:txBody>
      </p:sp>
      <p:sp>
        <p:nvSpPr>
          <p:cNvPr id="7" name="TextBox 7"/>
          <p:cNvSpPr txBox="1"/>
          <p:nvPr/>
        </p:nvSpPr>
        <p:spPr>
          <a:xfrm>
            <a:off x="1372238" y="1074715"/>
            <a:ext cx="105042" cy="207226"/>
          </a:xfrm>
          <a:prstGeom prst="rect">
            <a:avLst/>
          </a:prstGeom>
        </p:spPr>
        <p:txBody>
          <a:bodyPr lIns="0" tIns="0" rIns="0" bIns="0" rtlCol="0" anchor="t">
            <a:spAutoFit/>
          </a:bodyPr>
          <a:lstStyle/>
          <a:p>
            <a:pPr algn="l">
              <a:lnSpc>
                <a:spcPts val="1585"/>
              </a:lnSpc>
            </a:pPr>
            <a:r>
              <a:rPr lang="en-US" sz="1103">
                <a:solidFill>
                  <a:srgbClr val="000000"/>
                </a:solidFill>
                <a:latin typeface="Arimo"/>
                <a:ea typeface="Arimo"/>
                <a:cs typeface="Arimo"/>
                <a:sym typeface="Arimo"/>
              </a:rPr>
              <a:t> </a:t>
            </a:r>
          </a:p>
        </p:txBody>
      </p:sp>
      <p:sp>
        <p:nvSpPr>
          <p:cNvPr id="8" name="TextBox 8"/>
          <p:cNvSpPr txBox="1"/>
          <p:nvPr/>
        </p:nvSpPr>
        <p:spPr>
          <a:xfrm>
            <a:off x="1600838" y="1118264"/>
            <a:ext cx="5396884" cy="982294"/>
          </a:xfrm>
          <a:prstGeom prst="rect">
            <a:avLst/>
          </a:prstGeom>
        </p:spPr>
        <p:txBody>
          <a:bodyPr lIns="0" tIns="0" rIns="0" bIns="0" rtlCol="0" anchor="t">
            <a:spAutoFit/>
          </a:bodyPr>
          <a:lstStyle/>
          <a:p>
            <a:pPr algn="just">
              <a:lnSpc>
                <a:spcPts val="1585"/>
              </a:lnSpc>
            </a:pPr>
            <a:r>
              <a:rPr lang="en-US" sz="1103" spc="-1">
                <a:solidFill>
                  <a:srgbClr val="FF0000"/>
                </a:solidFill>
                <a:latin typeface="IBM Plex Sans Condensed"/>
                <a:ea typeface="IBM Plex Sans Condensed"/>
                <a:cs typeface="IBM Plex Sans Condensed"/>
                <a:sym typeface="IBM Plex Sans Condensed"/>
              </a:rPr>
              <a:t>In parallel </a:t>
            </a:r>
            <a:r>
              <a:rPr lang="en-US" sz="1103" spc="-1">
                <a:solidFill>
                  <a:srgbClr val="000000"/>
                </a:solidFill>
                <a:latin typeface="IBM Plex Sans Condensed"/>
                <a:ea typeface="IBM Plex Sans Condensed"/>
                <a:cs typeface="IBM Plex Sans Condensed"/>
                <a:sym typeface="IBM Plex Sans Condensed"/>
              </a:rPr>
              <a:t>to the software development phase</a:t>
            </a:r>
            <a:r>
              <a:rPr lang="en-US" sz="1103" spc="-1">
                <a:solidFill>
                  <a:srgbClr val="FF0000"/>
                </a:solidFill>
                <a:latin typeface="IBM Plex Sans Condensed"/>
                <a:ea typeface="IBM Plex Sans Condensed"/>
                <a:cs typeface="IBM Plex Sans Condensed"/>
                <a:sym typeface="IBM Plex Sans Condensed"/>
              </a:rPr>
              <a:t>, a corresponding series of test phases </a:t>
            </a:r>
            <a:r>
              <a:rPr lang="en-US" sz="1103" spc="-1">
                <a:solidFill>
                  <a:srgbClr val="000000"/>
                </a:solidFill>
                <a:latin typeface="IBM Plex Sans Condensed"/>
                <a:ea typeface="IBM Plex Sans Condensed"/>
                <a:cs typeface="IBM Plex Sans Condensed"/>
                <a:sym typeface="IBM Plex Sans Condensed"/>
              </a:rPr>
              <a:t>also runs in this model. </a:t>
            </a:r>
            <a:r>
              <a:rPr lang="en-US" sz="1103" spc="-1">
                <a:solidFill>
                  <a:srgbClr val="FF0000"/>
                </a:solidFill>
                <a:latin typeface="IBM Plex Sans Condensed"/>
                <a:ea typeface="IBM Plex Sans Condensed"/>
                <a:cs typeface="IBM Plex Sans Condensed"/>
                <a:sym typeface="IBM Plex Sans Condensed"/>
              </a:rPr>
              <a:t>Each stage ensures a specific type of testing is done</a:t>
            </a:r>
            <a:r>
              <a:rPr lang="en-US" sz="1103" spc="-1">
                <a:solidFill>
                  <a:srgbClr val="000000"/>
                </a:solidFill>
                <a:latin typeface="IBM Plex Sans Condensed"/>
                <a:ea typeface="IBM Plex Sans Condensed"/>
                <a:cs typeface="IBM Plex Sans Condensed"/>
                <a:sym typeface="IBM Plex Sans Condensed"/>
              </a:rPr>
              <a:t>, and once that testing is passed, only then the next phase starts.</a:t>
            </a:r>
            <a:r>
              <a:rPr lang="en-US" sz="1103" spc="-1">
                <a:solidFill>
                  <a:srgbClr val="000000"/>
                </a:solidFill>
                <a:latin typeface="IBM Plex Sans Condensed Bold"/>
                <a:ea typeface="IBM Plex Sans Condensed Bold"/>
                <a:cs typeface="IBM Plex Sans Condensed Bold"/>
                <a:sym typeface="IBM Plex Sans Condensed Bold"/>
              </a:rPr>
              <a:t> </a:t>
            </a:r>
            <a:r>
              <a:rPr lang="en-US" sz="1103" spc="-1">
                <a:solidFill>
                  <a:srgbClr val="000000"/>
                </a:solidFill>
                <a:latin typeface="IBM Plex Sans Condensed"/>
                <a:ea typeface="IBM Plex Sans Condensed"/>
                <a:cs typeface="IBM Plex Sans Condensed"/>
                <a:sym typeface="IBM Plex Sans Condensed"/>
              </a:rPr>
              <a:t>When the requirement is well-defined and ambiguous (uncertain), we use V-Model.</a:t>
            </a:r>
            <a:r>
              <a:rPr lang="en-US" sz="1103" spc="-1">
                <a:solidFill>
                  <a:srgbClr val="000000"/>
                </a:solidFill>
                <a:latin typeface="IBM Plex Sans Condensed Bold"/>
                <a:ea typeface="IBM Plex Sans Condensed Bold"/>
                <a:cs typeface="IBM Plex Sans Condensed Bold"/>
                <a:sym typeface="IBM Plex Sans Condensed Bold"/>
              </a:rPr>
              <a:t> </a:t>
            </a:r>
            <a:r>
              <a:rPr lang="en-US" sz="1103" spc="-1">
                <a:solidFill>
                  <a:srgbClr val="000000"/>
                </a:solidFill>
                <a:latin typeface="IBM Plex Sans Condensed"/>
                <a:ea typeface="IBM Plex Sans Condensed"/>
                <a:cs typeface="IBM Plex Sans Condensed"/>
                <a:sym typeface="IBM Plex Sans Condensed"/>
              </a:rPr>
              <a:t>It is also known as Verification and Validation model.</a:t>
            </a:r>
            <a:r>
              <a:rPr lang="en-US" sz="1103" spc="-1">
                <a:solidFill>
                  <a:srgbClr val="000000"/>
                </a:solidFill>
                <a:latin typeface="IBM Plex Sans Condensed Bold"/>
                <a:ea typeface="IBM Plex Sans Condensed Bold"/>
                <a:cs typeface="IBM Plex Sans Condensed Bold"/>
                <a:sym typeface="IBM Plex Sans Condensed Bold"/>
              </a:rPr>
              <a:t> </a:t>
            </a:r>
          </a:p>
        </p:txBody>
      </p:sp>
      <p:sp>
        <p:nvSpPr>
          <p:cNvPr id="9" name="TextBox 9"/>
          <p:cNvSpPr txBox="1"/>
          <p:nvPr/>
        </p:nvSpPr>
        <p:spPr>
          <a:xfrm>
            <a:off x="1372238" y="1672504"/>
            <a:ext cx="105042" cy="411442"/>
          </a:xfrm>
          <a:prstGeom prst="rect">
            <a:avLst/>
          </a:prstGeom>
        </p:spPr>
        <p:txBody>
          <a:bodyPr lIns="0" tIns="0" rIns="0" bIns="0" rtlCol="0" anchor="t">
            <a:spAutoFit/>
          </a:bodyPr>
          <a:lstStyle/>
          <a:p>
            <a:pPr algn="just">
              <a:lnSpc>
                <a:spcPts val="1585"/>
              </a:lnSpc>
            </a:pPr>
            <a:r>
              <a:rPr lang="en-US" sz="1103">
                <a:solidFill>
                  <a:srgbClr val="000000"/>
                </a:solidFill>
                <a:latin typeface="Arimo"/>
                <a:ea typeface="Arimo"/>
                <a:cs typeface="Arimo"/>
                <a:sym typeface="Arimo"/>
              </a:rPr>
              <a:t>  </a:t>
            </a:r>
          </a:p>
        </p:txBody>
      </p:sp>
      <p:sp>
        <p:nvSpPr>
          <p:cNvPr id="10" name="TextBox 10"/>
          <p:cNvSpPr txBox="1"/>
          <p:nvPr/>
        </p:nvSpPr>
        <p:spPr>
          <a:xfrm>
            <a:off x="6918322" y="5683025"/>
            <a:ext cx="32318" cy="246964"/>
          </a:xfrm>
          <a:prstGeom prst="rect">
            <a:avLst/>
          </a:prstGeom>
        </p:spPr>
        <p:txBody>
          <a:bodyPr lIns="0" tIns="0" rIns="0" bIns="0" rtlCol="0" anchor="t">
            <a:spAutoFit/>
          </a:bodyPr>
          <a:lstStyle/>
          <a:p>
            <a:pPr algn="l">
              <a:lnSpc>
                <a:spcPts val="2279"/>
              </a:lnSpc>
            </a:pPr>
            <a:r>
              <a:rPr lang="en-US" sz="1103" spc="-1">
                <a:solidFill>
                  <a:srgbClr val="000000"/>
                </a:solidFill>
                <a:latin typeface="IBM Plex Sans Condensed"/>
                <a:ea typeface="IBM Plex Sans Condensed"/>
                <a:cs typeface="IBM Plex Sans Condensed"/>
                <a:sym typeface="IBM Plex Sans Condensed"/>
              </a:rPr>
              <a:t> </a:t>
            </a:r>
          </a:p>
        </p:txBody>
      </p:sp>
      <p:sp>
        <p:nvSpPr>
          <p:cNvPr id="11" name="TextBox 11"/>
          <p:cNvSpPr txBox="1"/>
          <p:nvPr/>
        </p:nvSpPr>
        <p:spPr>
          <a:xfrm>
            <a:off x="1372238" y="5972585"/>
            <a:ext cx="1612316" cy="246964"/>
          </a:xfrm>
          <a:prstGeom prst="rect">
            <a:avLst/>
          </a:prstGeom>
        </p:spPr>
        <p:txBody>
          <a:bodyPr lIns="0" tIns="0" rIns="0" bIns="0" rtlCol="0" anchor="t">
            <a:spAutoFit/>
          </a:bodyPr>
          <a:lstStyle/>
          <a:p>
            <a:pPr algn="l">
              <a:lnSpc>
                <a:spcPts val="2279"/>
              </a:lnSpc>
            </a:pPr>
            <a:r>
              <a:rPr lang="en-US" sz="1103" spc="-1">
                <a:solidFill>
                  <a:srgbClr val="000000"/>
                </a:solidFill>
                <a:latin typeface="IBM Plex Sans Condensed Bold"/>
                <a:ea typeface="IBM Plex Sans Condensed Bold"/>
                <a:cs typeface="IBM Plex Sans Condensed Bold"/>
                <a:sym typeface="IBM Plex Sans Condensed Bold"/>
              </a:rPr>
              <a:t>Verification: Design Phase: </a:t>
            </a:r>
          </a:p>
        </p:txBody>
      </p:sp>
      <p:sp>
        <p:nvSpPr>
          <p:cNvPr id="12" name="TextBox 12"/>
          <p:cNvSpPr txBox="1"/>
          <p:nvPr/>
        </p:nvSpPr>
        <p:spPr>
          <a:xfrm>
            <a:off x="1600838" y="6288491"/>
            <a:ext cx="5396417" cy="126130"/>
          </a:xfrm>
          <a:prstGeom prst="rect">
            <a:avLst/>
          </a:prstGeom>
        </p:spPr>
        <p:txBody>
          <a:bodyPr lIns="0" tIns="0" rIns="0" bIns="0" rtlCol="0" anchor="t">
            <a:spAutoFit/>
          </a:bodyPr>
          <a:lstStyle/>
          <a:p>
            <a:pPr algn="l">
              <a:lnSpc>
                <a:spcPts val="791"/>
              </a:lnSpc>
            </a:pPr>
            <a:r>
              <a:rPr lang="en-US" sz="1103" spc="-1">
                <a:solidFill>
                  <a:srgbClr val="BDD6EE"/>
                </a:solidFill>
                <a:latin typeface="IBM Plex Sans Condensed"/>
                <a:ea typeface="IBM Plex Sans Condensed"/>
                <a:cs typeface="IBM Plex Sans Condensed"/>
                <a:sym typeface="IBM Plex Sans Condensed"/>
              </a:rPr>
              <a:t>1. Verification checks whether we are building the right product (software) </a:t>
            </a:r>
            <a:r>
              <a:rPr lang="en-US" sz="1103" spc="-1">
                <a:solidFill>
                  <a:srgbClr val="BDD6EE"/>
                </a:solidFill>
                <a:latin typeface="IBM Plex Sans Condensed Bold"/>
                <a:ea typeface="IBM Plex Sans Condensed Bold"/>
                <a:cs typeface="IBM Plex Sans Condensed Bold"/>
                <a:sym typeface="IBM Plex Sans Condensed Bold"/>
              </a:rPr>
              <a:t>(to check </a:t>
            </a:r>
          </a:p>
        </p:txBody>
      </p:sp>
      <p:sp>
        <p:nvSpPr>
          <p:cNvPr id="13" name="TextBox 13"/>
          <p:cNvSpPr txBox="1"/>
          <p:nvPr/>
        </p:nvSpPr>
        <p:spPr>
          <a:xfrm>
            <a:off x="1829438" y="6362729"/>
            <a:ext cx="3133115" cy="246964"/>
          </a:xfrm>
          <a:prstGeom prst="rect">
            <a:avLst/>
          </a:prstGeom>
        </p:spPr>
        <p:txBody>
          <a:bodyPr lIns="0" tIns="0" rIns="0" bIns="0" rtlCol="0" anchor="t">
            <a:spAutoFit/>
          </a:bodyPr>
          <a:lstStyle/>
          <a:p>
            <a:pPr algn="l">
              <a:lnSpc>
                <a:spcPts val="2279"/>
              </a:lnSpc>
            </a:pPr>
            <a:r>
              <a:rPr lang="en-US" sz="1103" spc="-1">
                <a:solidFill>
                  <a:srgbClr val="BDD6EE"/>
                </a:solidFill>
                <a:latin typeface="IBM Plex Sans Condensed Bold"/>
                <a:ea typeface="IBM Plex Sans Condensed Bold"/>
                <a:cs typeface="IBM Plex Sans Condensed Bold"/>
                <a:sym typeface="IBM Plex Sans Condensed Bold"/>
              </a:rPr>
              <a:t>whether the specific requirements will meet or not).</a:t>
            </a:r>
            <a:r>
              <a:rPr lang="en-US" sz="1103" spc="-1">
                <a:solidFill>
                  <a:srgbClr val="BDD6EE"/>
                </a:solidFill>
                <a:latin typeface="IBM Plex Sans Condensed"/>
                <a:ea typeface="IBM Plex Sans Condensed"/>
                <a:cs typeface="IBM Plex Sans Condensed"/>
                <a:sym typeface="IBM Plex Sans Condensed"/>
              </a:rPr>
              <a:t> </a:t>
            </a:r>
          </a:p>
        </p:txBody>
      </p:sp>
      <p:sp>
        <p:nvSpPr>
          <p:cNvPr id="14" name="TextBox 14"/>
          <p:cNvSpPr txBox="1"/>
          <p:nvPr/>
        </p:nvSpPr>
        <p:spPr>
          <a:xfrm>
            <a:off x="1600838" y="6672158"/>
            <a:ext cx="5397094" cy="135655"/>
          </a:xfrm>
          <a:prstGeom prst="rect">
            <a:avLst/>
          </a:prstGeom>
        </p:spPr>
        <p:txBody>
          <a:bodyPr lIns="0" tIns="0" rIns="0" bIns="0" rtlCol="0" anchor="t">
            <a:spAutoFit/>
          </a:bodyPr>
          <a:lstStyle/>
          <a:p>
            <a:pPr algn="l">
              <a:lnSpc>
                <a:spcPts val="840"/>
              </a:lnSpc>
            </a:pPr>
            <a:r>
              <a:rPr lang="en-US" sz="1103" spc="-1">
                <a:solidFill>
                  <a:srgbClr val="000000"/>
                </a:solidFill>
                <a:latin typeface="IBM Plex Sans Condensed"/>
                <a:ea typeface="IBM Plex Sans Condensed"/>
                <a:cs typeface="IBM Plex Sans Condensed"/>
                <a:sym typeface="IBM Plex Sans Condensed"/>
              </a:rPr>
              <a:t>2. Focus on documentation. </a:t>
            </a:r>
            <a:r>
              <a:rPr lang="en-US" sz="1103" spc="-1">
                <a:solidFill>
                  <a:srgbClr val="FF0000"/>
                </a:solidFill>
                <a:latin typeface="IBM Plex Sans Condensed"/>
                <a:ea typeface="IBM Plex Sans Condensed"/>
                <a:cs typeface="IBM Plex Sans Condensed"/>
                <a:sym typeface="IBM Plex Sans Condensed"/>
              </a:rPr>
              <a:t>Testing the project-related documents are called static testing.</a:t>
            </a:r>
            <a:r>
              <a:rPr lang="en-US" sz="1103" spc="-1">
                <a:solidFill>
                  <a:srgbClr val="000000"/>
                </a:solidFill>
                <a:latin typeface="IBM Plex Sans Condensed"/>
                <a:ea typeface="IBM Plex Sans Condensed"/>
                <a:cs typeface="IBM Plex Sans Condensed"/>
                <a:sym typeface="IBM Plex Sans Condensed"/>
              </a:rPr>
              <a:t> </a:t>
            </a:r>
          </a:p>
        </p:txBody>
      </p:sp>
      <p:sp>
        <p:nvSpPr>
          <p:cNvPr id="15" name="TextBox 15"/>
          <p:cNvSpPr txBox="1"/>
          <p:nvPr/>
        </p:nvSpPr>
        <p:spPr>
          <a:xfrm>
            <a:off x="1600838" y="6734261"/>
            <a:ext cx="148571" cy="464077"/>
          </a:xfrm>
          <a:prstGeom prst="rect">
            <a:avLst/>
          </a:prstGeom>
        </p:spPr>
        <p:txBody>
          <a:bodyPr lIns="0" tIns="0" rIns="0" bIns="0" rtlCol="0" anchor="t">
            <a:spAutoFit/>
          </a:bodyPr>
          <a:lstStyle/>
          <a:p>
            <a:pPr algn="just">
              <a:lnSpc>
                <a:spcPts val="2237"/>
              </a:lnSpc>
            </a:pPr>
            <a:r>
              <a:rPr lang="en-US" sz="1103" spc="-1">
                <a:solidFill>
                  <a:srgbClr val="000000"/>
                </a:solidFill>
                <a:latin typeface="IBM Plex Sans Condensed"/>
                <a:ea typeface="IBM Plex Sans Condensed"/>
                <a:cs typeface="IBM Plex Sans Condensed"/>
                <a:sym typeface="IBM Plex Sans Condensed"/>
              </a:rPr>
              <a:t>3. </a:t>
            </a:r>
          </a:p>
          <a:p>
            <a:pPr algn="just">
              <a:lnSpc>
                <a:spcPts val="833"/>
              </a:lnSpc>
            </a:pPr>
            <a:r>
              <a:rPr lang="en-US" sz="1103" spc="-1">
                <a:solidFill>
                  <a:srgbClr val="000000"/>
                </a:solidFill>
                <a:latin typeface="IBM Plex Sans Condensed"/>
                <a:ea typeface="IBM Plex Sans Condensed"/>
                <a:cs typeface="IBM Plex Sans Condensed"/>
                <a:sym typeface="IBM Plex Sans Condensed"/>
              </a:rPr>
              <a:t>4. </a:t>
            </a:r>
          </a:p>
        </p:txBody>
      </p:sp>
      <p:sp>
        <p:nvSpPr>
          <p:cNvPr id="16" name="TextBox 16"/>
          <p:cNvSpPr txBox="1"/>
          <p:nvPr/>
        </p:nvSpPr>
        <p:spPr>
          <a:xfrm>
            <a:off x="1829438" y="6756302"/>
            <a:ext cx="3459556" cy="442036"/>
          </a:xfrm>
          <a:prstGeom prst="rect">
            <a:avLst/>
          </a:prstGeom>
        </p:spPr>
        <p:txBody>
          <a:bodyPr lIns="0" tIns="0" rIns="0" bIns="0" rtlCol="0" anchor="t">
            <a:spAutoFit/>
          </a:bodyPr>
          <a:lstStyle/>
          <a:p>
            <a:pPr algn="l">
              <a:lnSpc>
                <a:spcPts val="2237"/>
              </a:lnSpc>
            </a:pPr>
            <a:r>
              <a:rPr lang="en-US" sz="1103" spc="-1">
                <a:solidFill>
                  <a:srgbClr val="000000"/>
                </a:solidFill>
                <a:latin typeface="IBM Plex Sans Condensed"/>
                <a:ea typeface="IBM Plex Sans Condensed"/>
                <a:cs typeface="IBM Plex Sans Condensed"/>
                <a:sym typeface="IBM Plex Sans Condensed"/>
              </a:rPr>
              <a:t>Verification does not involve the code execution. </a:t>
            </a:r>
          </a:p>
          <a:p>
            <a:pPr algn="l">
              <a:lnSpc>
                <a:spcPts val="833"/>
              </a:lnSpc>
            </a:pPr>
            <a:r>
              <a:rPr lang="en-US" sz="1103" spc="-1">
                <a:solidFill>
                  <a:srgbClr val="FF0000"/>
                </a:solidFill>
                <a:latin typeface="IBM Plex Sans Condensed"/>
                <a:ea typeface="IBM Plex Sans Condensed"/>
                <a:cs typeface="IBM Plex Sans Condensed"/>
                <a:sym typeface="IBM Plex Sans Condensed"/>
              </a:rPr>
              <a:t>Verification </a:t>
            </a:r>
            <a:r>
              <a:rPr lang="en-US" sz="1103" spc="-1">
                <a:solidFill>
                  <a:srgbClr val="000000"/>
                </a:solidFill>
                <a:latin typeface="IBM Plex Sans Condensed"/>
                <a:ea typeface="IBM Plex Sans Condensed"/>
                <a:cs typeface="IBM Plex Sans Condensed"/>
                <a:sym typeface="IBM Plex Sans Condensed"/>
              </a:rPr>
              <a:t>typically involves </a:t>
            </a:r>
            <a:r>
              <a:rPr lang="en-US" sz="1103" spc="-1">
                <a:solidFill>
                  <a:srgbClr val="FF0000"/>
                </a:solidFill>
                <a:latin typeface="IBM Plex Sans Condensed"/>
                <a:ea typeface="IBM Plex Sans Condensed"/>
                <a:cs typeface="IBM Plex Sans Condensed"/>
                <a:sym typeface="IBM Plex Sans Condensed"/>
              </a:rPr>
              <a:t>Static Testing techniques </a:t>
            </a:r>
            <a:r>
              <a:rPr lang="en-US" sz="1103" spc="-1">
                <a:solidFill>
                  <a:srgbClr val="000000"/>
                </a:solidFill>
                <a:latin typeface="IBM Plex Sans Condensed"/>
                <a:ea typeface="IBM Plex Sans Condensed"/>
                <a:cs typeface="IBM Plex Sans Condensed"/>
                <a:sym typeface="IBM Plex Sans Condensed"/>
              </a:rPr>
              <a:t>like: </a:t>
            </a:r>
          </a:p>
        </p:txBody>
      </p:sp>
      <p:sp>
        <p:nvSpPr>
          <p:cNvPr id="17" name="TextBox 17"/>
          <p:cNvSpPr txBox="1"/>
          <p:nvPr/>
        </p:nvSpPr>
        <p:spPr>
          <a:xfrm>
            <a:off x="2058286" y="7057015"/>
            <a:ext cx="112405" cy="269862"/>
          </a:xfrm>
          <a:prstGeom prst="rect">
            <a:avLst/>
          </a:prstGeom>
        </p:spPr>
        <p:txBody>
          <a:bodyPr lIns="0" tIns="0" rIns="0" bIns="0" rtlCol="0" anchor="t">
            <a:spAutoFit/>
          </a:bodyPr>
          <a:lstStyle/>
          <a:p>
            <a:pPr algn="l">
              <a:lnSpc>
                <a:spcPts val="2286"/>
              </a:lnSpc>
            </a:pPr>
            <a:r>
              <a:rPr lang="en-US" sz="1103">
                <a:solidFill>
                  <a:srgbClr val="5B9BD5"/>
                </a:solidFill>
                <a:latin typeface="Arimo"/>
                <a:ea typeface="Arimo"/>
                <a:cs typeface="Arimo"/>
                <a:sym typeface="Arimo"/>
              </a:rPr>
              <a:t></a:t>
            </a:r>
          </a:p>
        </p:txBody>
      </p:sp>
      <p:sp>
        <p:nvSpPr>
          <p:cNvPr id="18" name="TextBox 18"/>
          <p:cNvSpPr txBox="1"/>
          <p:nvPr/>
        </p:nvSpPr>
        <p:spPr>
          <a:xfrm>
            <a:off x="2168014" y="7295540"/>
            <a:ext cx="641680" cy="94755"/>
          </a:xfrm>
          <a:prstGeom prst="rect">
            <a:avLst/>
          </a:prstGeom>
        </p:spPr>
        <p:txBody>
          <a:bodyPr lIns="0" tIns="0" rIns="0" bIns="0" rtlCol="0" anchor="t">
            <a:spAutoFit/>
          </a:bodyPr>
          <a:lstStyle/>
          <a:p>
            <a:pPr algn="l">
              <a:lnSpc>
                <a:spcPts val="551"/>
              </a:lnSpc>
            </a:pPr>
            <a:r>
              <a:rPr lang="en-US" sz="1103" spc="-1">
                <a:solidFill>
                  <a:srgbClr val="5B9BD5"/>
                </a:solidFill>
                <a:latin typeface="IBM Plex Sans Condensed"/>
                <a:ea typeface="IBM Plex Sans Condensed"/>
                <a:cs typeface="IBM Plex Sans Condensed"/>
                <a:sym typeface="IBM Plex Sans Condensed"/>
              </a:rPr>
              <a:t> </a:t>
            </a:r>
            <a:r>
              <a:rPr lang="en-US" sz="1103" spc="-1">
                <a:solidFill>
                  <a:srgbClr val="5B9BD5"/>
                </a:solidFill>
                <a:latin typeface="IBM Plex Sans Condensed Bold"/>
                <a:ea typeface="IBM Plex Sans Condensed Bold"/>
                <a:cs typeface="IBM Plex Sans Condensed Bold"/>
                <a:sym typeface="IBM Plex Sans Condensed Bold"/>
              </a:rPr>
              <a:t>Reviews </a:t>
            </a:r>
          </a:p>
        </p:txBody>
      </p:sp>
      <p:sp>
        <p:nvSpPr>
          <p:cNvPr id="19" name="TextBox 19"/>
          <p:cNvSpPr txBox="1"/>
          <p:nvPr/>
        </p:nvSpPr>
        <p:spPr>
          <a:xfrm>
            <a:off x="2058286" y="7223512"/>
            <a:ext cx="112405" cy="298437"/>
          </a:xfrm>
          <a:prstGeom prst="rect">
            <a:avLst/>
          </a:prstGeom>
        </p:spPr>
        <p:txBody>
          <a:bodyPr lIns="0" tIns="0" rIns="0" bIns="0" rtlCol="0" anchor="t">
            <a:spAutoFit/>
          </a:bodyPr>
          <a:lstStyle/>
          <a:p>
            <a:pPr algn="l">
              <a:lnSpc>
                <a:spcPts val="2520"/>
              </a:lnSpc>
            </a:pPr>
            <a:r>
              <a:rPr lang="en-US" sz="1103">
                <a:solidFill>
                  <a:srgbClr val="5B9BD5"/>
                </a:solidFill>
                <a:latin typeface="Arimo"/>
                <a:ea typeface="Arimo"/>
                <a:cs typeface="Arimo"/>
                <a:sym typeface="Arimo"/>
              </a:rPr>
              <a:t></a:t>
            </a:r>
          </a:p>
        </p:txBody>
      </p:sp>
      <p:sp>
        <p:nvSpPr>
          <p:cNvPr id="20" name="TextBox 20"/>
          <p:cNvSpPr txBox="1"/>
          <p:nvPr/>
        </p:nvSpPr>
        <p:spPr>
          <a:xfrm>
            <a:off x="2168014" y="7490612"/>
            <a:ext cx="987161" cy="94755"/>
          </a:xfrm>
          <a:prstGeom prst="rect">
            <a:avLst/>
          </a:prstGeom>
        </p:spPr>
        <p:txBody>
          <a:bodyPr lIns="0" tIns="0" rIns="0" bIns="0" rtlCol="0" anchor="t">
            <a:spAutoFit/>
          </a:bodyPr>
          <a:lstStyle/>
          <a:p>
            <a:pPr algn="l">
              <a:lnSpc>
                <a:spcPts val="551"/>
              </a:lnSpc>
            </a:pPr>
            <a:r>
              <a:rPr lang="en-US" sz="1103" spc="-1">
                <a:solidFill>
                  <a:srgbClr val="5B9BD5"/>
                </a:solidFill>
                <a:latin typeface="IBM Plex Sans Condensed"/>
                <a:ea typeface="IBM Plex Sans Condensed"/>
                <a:cs typeface="IBM Plex Sans Condensed"/>
                <a:sym typeface="IBM Plex Sans Condensed"/>
              </a:rPr>
              <a:t> </a:t>
            </a:r>
            <a:r>
              <a:rPr lang="en-US" sz="1103" spc="-1">
                <a:solidFill>
                  <a:srgbClr val="5B9BD5"/>
                </a:solidFill>
                <a:latin typeface="IBM Plex Sans Condensed Bold"/>
                <a:ea typeface="IBM Plex Sans Condensed Bold"/>
                <a:cs typeface="IBM Plex Sans Condensed Bold"/>
                <a:sym typeface="IBM Plex Sans Condensed Bold"/>
              </a:rPr>
              <a:t>Walkthroughs </a:t>
            </a:r>
          </a:p>
        </p:txBody>
      </p:sp>
      <p:sp>
        <p:nvSpPr>
          <p:cNvPr id="21" name="TextBox 21"/>
          <p:cNvSpPr txBox="1"/>
          <p:nvPr/>
        </p:nvSpPr>
        <p:spPr>
          <a:xfrm>
            <a:off x="2058286" y="7418584"/>
            <a:ext cx="112405" cy="298437"/>
          </a:xfrm>
          <a:prstGeom prst="rect">
            <a:avLst/>
          </a:prstGeom>
        </p:spPr>
        <p:txBody>
          <a:bodyPr lIns="0" tIns="0" rIns="0" bIns="0" rtlCol="0" anchor="t">
            <a:spAutoFit/>
          </a:bodyPr>
          <a:lstStyle/>
          <a:p>
            <a:pPr algn="l">
              <a:lnSpc>
                <a:spcPts val="2520"/>
              </a:lnSpc>
            </a:pPr>
            <a:r>
              <a:rPr lang="en-US" sz="1103">
                <a:solidFill>
                  <a:srgbClr val="5B9BD5"/>
                </a:solidFill>
                <a:latin typeface="Arimo"/>
                <a:ea typeface="Arimo"/>
                <a:cs typeface="Arimo"/>
                <a:sym typeface="Arimo"/>
              </a:rPr>
              <a:t></a:t>
            </a:r>
          </a:p>
        </p:txBody>
      </p:sp>
      <p:sp>
        <p:nvSpPr>
          <p:cNvPr id="22" name="TextBox 22"/>
          <p:cNvSpPr txBox="1"/>
          <p:nvPr/>
        </p:nvSpPr>
        <p:spPr>
          <a:xfrm>
            <a:off x="2168014" y="7666634"/>
            <a:ext cx="39757" cy="108194"/>
          </a:xfrm>
          <a:prstGeom prst="rect">
            <a:avLst/>
          </a:prstGeom>
        </p:spPr>
        <p:txBody>
          <a:bodyPr lIns="0" tIns="0" rIns="0" bIns="0" rtlCol="0" anchor="t">
            <a:spAutoFit/>
          </a:bodyPr>
          <a:lstStyle/>
          <a:p>
            <a:pPr algn="l">
              <a:lnSpc>
                <a:spcPts val="551"/>
              </a:lnSpc>
            </a:pPr>
            <a:r>
              <a:rPr lang="en-US" sz="1103">
                <a:solidFill>
                  <a:srgbClr val="5B9BD5"/>
                </a:solidFill>
                <a:latin typeface="Arimo"/>
                <a:ea typeface="Arimo"/>
                <a:cs typeface="Arimo"/>
                <a:sym typeface="Arimo"/>
              </a:rPr>
              <a:t> </a:t>
            </a:r>
          </a:p>
        </p:txBody>
      </p:sp>
      <p:sp>
        <p:nvSpPr>
          <p:cNvPr id="23" name="TextBox 23"/>
          <p:cNvSpPr txBox="1"/>
          <p:nvPr/>
        </p:nvSpPr>
        <p:spPr>
          <a:xfrm>
            <a:off x="2286886" y="7701563"/>
            <a:ext cx="707355" cy="85039"/>
          </a:xfrm>
          <a:prstGeom prst="rect">
            <a:avLst/>
          </a:prstGeom>
        </p:spPr>
        <p:txBody>
          <a:bodyPr lIns="0" tIns="0" rIns="0" bIns="0" rtlCol="0" anchor="t">
            <a:spAutoFit/>
          </a:bodyPr>
          <a:lstStyle/>
          <a:p>
            <a:pPr algn="l">
              <a:lnSpc>
                <a:spcPts val="551"/>
              </a:lnSpc>
            </a:pPr>
            <a:r>
              <a:rPr lang="en-US" sz="1103" spc="-1">
                <a:solidFill>
                  <a:srgbClr val="5B9BD5"/>
                </a:solidFill>
                <a:latin typeface="IBM Plex Sans Condensed Bold"/>
                <a:ea typeface="IBM Plex Sans Condensed Bold"/>
                <a:cs typeface="IBM Plex Sans Condensed Bold"/>
                <a:sym typeface="IBM Plex Sans Condensed Bold"/>
              </a:rPr>
              <a:t>Inspections </a:t>
            </a:r>
          </a:p>
        </p:txBody>
      </p:sp>
      <p:sp>
        <p:nvSpPr>
          <p:cNvPr id="24" name="TextBox 24"/>
          <p:cNvSpPr txBox="1"/>
          <p:nvPr/>
        </p:nvSpPr>
        <p:spPr>
          <a:xfrm>
            <a:off x="1600838" y="7687142"/>
            <a:ext cx="4401960" cy="297580"/>
          </a:xfrm>
          <a:prstGeom prst="rect">
            <a:avLst/>
          </a:prstGeom>
        </p:spPr>
        <p:txBody>
          <a:bodyPr lIns="0" tIns="0" rIns="0" bIns="0" rtlCol="0" anchor="t">
            <a:spAutoFit/>
          </a:bodyPr>
          <a:lstStyle/>
          <a:p>
            <a:pPr algn="l">
              <a:lnSpc>
                <a:spcPts val="2567"/>
              </a:lnSpc>
            </a:pPr>
            <a:r>
              <a:rPr lang="en-US" sz="1103" spc="-1">
                <a:solidFill>
                  <a:srgbClr val="000000"/>
                </a:solidFill>
                <a:latin typeface="IBM Plex Sans Condensed Bold"/>
                <a:ea typeface="IBM Plex Sans Condensed Bold"/>
                <a:cs typeface="IBM Plex Sans Condensed Bold"/>
                <a:sym typeface="IBM Plex Sans Condensed Bold"/>
              </a:rPr>
              <a:t>5. There are the various phases of the Verification Phase in the V-model, </a:t>
            </a:r>
          </a:p>
        </p:txBody>
      </p:sp>
      <p:sp>
        <p:nvSpPr>
          <p:cNvPr id="25" name="TextBox 25"/>
          <p:cNvSpPr txBox="1"/>
          <p:nvPr/>
        </p:nvSpPr>
        <p:spPr>
          <a:xfrm>
            <a:off x="1987934" y="8072971"/>
            <a:ext cx="111519" cy="107080"/>
          </a:xfrm>
          <a:prstGeom prst="rect">
            <a:avLst/>
          </a:prstGeom>
        </p:spPr>
        <p:txBody>
          <a:bodyPr lIns="0" tIns="0" rIns="0" bIns="0" rtlCol="0" anchor="t">
            <a:spAutoFit/>
          </a:bodyPr>
          <a:lstStyle/>
          <a:p>
            <a:pPr algn="l">
              <a:lnSpc>
                <a:spcPts val="551"/>
              </a:lnSpc>
            </a:pPr>
            <a:r>
              <a:rPr lang="en-US" sz="1103" spc="-1">
                <a:solidFill>
                  <a:srgbClr val="5B9BD5"/>
                </a:solidFill>
                <a:latin typeface="IBM Plex Sans Condensed Bold"/>
                <a:ea typeface="IBM Plex Sans Condensed Bold"/>
                <a:cs typeface="IBM Plex Sans Condensed Bold"/>
                <a:sym typeface="IBM Plex Sans Condensed Bold"/>
              </a:rPr>
              <a:t>i. </a:t>
            </a:r>
          </a:p>
        </p:txBody>
      </p:sp>
      <p:sp>
        <p:nvSpPr>
          <p:cNvPr id="26" name="TextBox 26"/>
          <p:cNvSpPr txBox="1"/>
          <p:nvPr/>
        </p:nvSpPr>
        <p:spPr>
          <a:xfrm>
            <a:off x="2286886" y="8095002"/>
            <a:ext cx="2529726" cy="85039"/>
          </a:xfrm>
          <a:prstGeom prst="rect">
            <a:avLst/>
          </a:prstGeom>
        </p:spPr>
        <p:txBody>
          <a:bodyPr lIns="0" tIns="0" rIns="0" bIns="0" rtlCol="0" anchor="t">
            <a:spAutoFit/>
          </a:bodyPr>
          <a:lstStyle/>
          <a:p>
            <a:pPr algn="l">
              <a:lnSpc>
                <a:spcPts val="551"/>
              </a:lnSpc>
            </a:pPr>
            <a:r>
              <a:rPr lang="en-US" sz="1103" spc="-1">
                <a:solidFill>
                  <a:srgbClr val="5B9BD5"/>
                </a:solidFill>
                <a:latin typeface="IBM Plex Sans Condensed Bold"/>
                <a:ea typeface="IBM Plex Sans Condensed Bold"/>
                <a:cs typeface="IBM Plex Sans Condensed Bold"/>
                <a:sym typeface="IBM Plex Sans Condensed Bold"/>
              </a:rPr>
              <a:t>BRS (Business Requirement Specification): </a:t>
            </a:r>
          </a:p>
        </p:txBody>
      </p:sp>
      <p:sp>
        <p:nvSpPr>
          <p:cNvPr id="27" name="TextBox 27"/>
          <p:cNvSpPr txBox="1"/>
          <p:nvPr/>
        </p:nvSpPr>
        <p:spPr>
          <a:xfrm>
            <a:off x="2515486" y="8079248"/>
            <a:ext cx="4463596" cy="682076"/>
          </a:xfrm>
          <a:prstGeom prst="rect">
            <a:avLst/>
          </a:prstGeom>
        </p:spPr>
        <p:txBody>
          <a:bodyPr lIns="0" tIns="0" rIns="0" bIns="0" rtlCol="0" anchor="t">
            <a:spAutoFit/>
          </a:bodyPr>
          <a:lstStyle/>
          <a:p>
            <a:pPr algn="just">
              <a:lnSpc>
                <a:spcPts val="2520"/>
              </a:lnSpc>
            </a:pPr>
            <a:r>
              <a:rPr lang="en-US" sz="1103" spc="8">
                <a:solidFill>
                  <a:srgbClr val="000000"/>
                </a:solidFill>
                <a:latin typeface="IBM Plex Sans Condensed"/>
                <a:ea typeface="IBM Plex Sans Condensed"/>
                <a:cs typeface="IBM Plex Sans Condensed"/>
                <a:sym typeface="IBM Plex Sans Condensed"/>
              </a:rPr>
              <a:t>o This is the first step where product requirements are understood from </a:t>
            </a:r>
          </a:p>
          <a:p>
            <a:pPr algn="just">
              <a:lnSpc>
                <a:spcPts val="599"/>
              </a:lnSpc>
            </a:pPr>
            <a:r>
              <a:rPr lang="en-US" sz="1103" spc="-1">
                <a:solidFill>
                  <a:srgbClr val="000000"/>
                </a:solidFill>
                <a:latin typeface="IBM Plex Sans Condensed"/>
                <a:ea typeface="IBM Plex Sans Condensed"/>
                <a:cs typeface="IBM Plex Sans Condensed"/>
                <a:sym typeface="IBM Plex Sans Condensed"/>
              </a:rPr>
              <a:t>the customer's side. This phase contains </a:t>
            </a:r>
            <a:r>
              <a:rPr lang="en-US" sz="1103" spc="-1">
                <a:solidFill>
                  <a:srgbClr val="FF0000"/>
                </a:solidFill>
                <a:latin typeface="IBM Plex Sans Condensed"/>
                <a:ea typeface="IBM Plex Sans Condensed"/>
                <a:cs typeface="IBM Plex Sans Condensed"/>
                <a:sym typeface="IBM Plex Sans Condensed"/>
              </a:rPr>
              <a:t>detailed communication to </a:t>
            </a:r>
          </a:p>
          <a:p>
            <a:pPr algn="just">
              <a:lnSpc>
                <a:spcPts val="2471"/>
              </a:lnSpc>
            </a:pPr>
            <a:r>
              <a:rPr lang="en-US" sz="1103" spc="-1">
                <a:solidFill>
                  <a:srgbClr val="FF0000"/>
                </a:solidFill>
                <a:latin typeface="IBM Plex Sans Condensed"/>
                <a:ea typeface="IBM Plex Sans Condensed"/>
                <a:cs typeface="IBM Plex Sans Condensed"/>
                <a:sym typeface="IBM Plex Sans Condensed"/>
              </a:rPr>
              <a:t>understand customers’ </a:t>
            </a:r>
            <a:r>
              <a:rPr lang="en-US" sz="1103" spc="-1">
                <a:solidFill>
                  <a:srgbClr val="FF0000"/>
                </a:solidFill>
                <a:latin typeface="IBM Plex Sans Condensed Bold"/>
                <a:ea typeface="IBM Plex Sans Condensed Bold"/>
                <a:cs typeface="IBM Plex Sans Condensed Bold"/>
                <a:sym typeface="IBM Plex Sans Condensed Bold"/>
              </a:rPr>
              <a:t>expectations</a:t>
            </a:r>
            <a:r>
              <a:rPr lang="en-US" sz="1103" spc="-1">
                <a:solidFill>
                  <a:srgbClr val="FF0000"/>
                </a:solidFill>
                <a:latin typeface="IBM Plex Sans Condensed"/>
                <a:ea typeface="IBM Plex Sans Condensed"/>
                <a:cs typeface="IBM Plex Sans Condensed"/>
                <a:sym typeface="IBM Plex Sans Condensed"/>
              </a:rPr>
              <a:t> and exact </a:t>
            </a:r>
            <a:r>
              <a:rPr lang="en-US" sz="1103" spc="-1">
                <a:solidFill>
                  <a:srgbClr val="FF0000"/>
                </a:solidFill>
                <a:latin typeface="IBM Plex Sans Condensed Bold"/>
                <a:ea typeface="IBM Plex Sans Condensed Bold"/>
                <a:cs typeface="IBM Plex Sans Condensed Bold"/>
                <a:sym typeface="IBM Plex Sans Condensed Bold"/>
              </a:rPr>
              <a:t>requirements.</a:t>
            </a:r>
            <a:r>
              <a:rPr lang="en-US" sz="1103" spc="-1">
                <a:solidFill>
                  <a:srgbClr val="000000"/>
                </a:solidFill>
                <a:latin typeface="IBM Plex Sans Condensed"/>
                <a:ea typeface="IBM Plex Sans Condensed"/>
                <a:cs typeface="IBM Plex Sans Condensed"/>
                <a:sym typeface="IBM Plex Sans Condensed"/>
              </a:rPr>
              <a:t> </a:t>
            </a:r>
          </a:p>
        </p:txBody>
      </p:sp>
      <p:sp>
        <p:nvSpPr>
          <p:cNvPr id="28" name="TextBox 28"/>
          <p:cNvSpPr txBox="1"/>
          <p:nvPr/>
        </p:nvSpPr>
        <p:spPr>
          <a:xfrm>
            <a:off x="1951358" y="8846801"/>
            <a:ext cx="148828" cy="116605"/>
          </a:xfrm>
          <a:prstGeom prst="rect">
            <a:avLst/>
          </a:prstGeom>
        </p:spPr>
        <p:txBody>
          <a:bodyPr lIns="0" tIns="0" rIns="0" bIns="0" rtlCol="0" anchor="t">
            <a:spAutoFit/>
          </a:bodyPr>
          <a:lstStyle/>
          <a:p>
            <a:pPr algn="l">
              <a:lnSpc>
                <a:spcPts val="600"/>
              </a:lnSpc>
            </a:pPr>
            <a:r>
              <a:rPr lang="en-US" sz="1103" spc="-1">
                <a:solidFill>
                  <a:srgbClr val="5B9BD5"/>
                </a:solidFill>
                <a:latin typeface="IBM Plex Sans Condensed Bold"/>
                <a:ea typeface="IBM Plex Sans Condensed Bold"/>
                <a:cs typeface="IBM Plex Sans Condensed Bold"/>
                <a:sym typeface="IBM Plex Sans Condensed Bold"/>
              </a:rPr>
              <a:t>ii. </a:t>
            </a:r>
          </a:p>
        </p:txBody>
      </p:sp>
      <p:sp>
        <p:nvSpPr>
          <p:cNvPr id="29" name="TextBox 29"/>
          <p:cNvSpPr txBox="1"/>
          <p:nvPr/>
        </p:nvSpPr>
        <p:spPr>
          <a:xfrm>
            <a:off x="2286886" y="8868842"/>
            <a:ext cx="2542156" cy="94564"/>
          </a:xfrm>
          <a:prstGeom prst="rect">
            <a:avLst/>
          </a:prstGeom>
        </p:spPr>
        <p:txBody>
          <a:bodyPr lIns="0" tIns="0" rIns="0" bIns="0" rtlCol="0" anchor="t">
            <a:spAutoFit/>
          </a:bodyPr>
          <a:lstStyle/>
          <a:p>
            <a:pPr algn="l">
              <a:lnSpc>
                <a:spcPts val="600"/>
              </a:lnSpc>
            </a:pPr>
            <a:r>
              <a:rPr lang="en-US" sz="1103" spc="-1">
                <a:solidFill>
                  <a:srgbClr val="5B9BD5"/>
                </a:solidFill>
                <a:latin typeface="IBM Plex Sans Condensed Bold"/>
                <a:ea typeface="IBM Plex Sans Condensed Bold"/>
                <a:cs typeface="IBM Plex Sans Condensed Bold"/>
                <a:sym typeface="IBM Plex Sans Condensed Bold"/>
              </a:rPr>
              <a:t>SRS (Software Requirement Specification): </a:t>
            </a:r>
          </a:p>
        </p:txBody>
      </p:sp>
      <p:sp>
        <p:nvSpPr>
          <p:cNvPr id="31" name="Footer Placeholder 30"/>
          <p:cNvSpPr>
            <a:spLocks noGrp="1"/>
          </p:cNvSpPr>
          <p:nvPr>
            <p:ph type="ftr" sz="quarter" idx="11"/>
          </p:nvPr>
        </p:nvSpPr>
        <p:spPr/>
        <p:txBody>
          <a:bodyPr/>
          <a:lstStyle/>
          <a:p>
            <a:r>
              <a:rPr lang="en-US" smtClean="0"/>
              <a:t>Mr. RANJIT KUMBHAR  7757962804</a:t>
            </a:r>
            <a:endParaRPr 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43000" y="4126868"/>
            <a:ext cx="115567" cy="1554480"/>
          </a:xfrm>
          <a:custGeom>
            <a:avLst/>
            <a:gdLst/>
            <a:ahLst/>
            <a:cxnLst/>
            <a:rect l="l" t="t" r="r" b="b"/>
            <a:pathLst>
              <a:path w="115567" h="1554480">
                <a:moveTo>
                  <a:pt x="0" y="0"/>
                </a:moveTo>
                <a:lnTo>
                  <a:pt x="115567" y="0"/>
                </a:lnTo>
                <a:lnTo>
                  <a:pt x="115567" y="1554480"/>
                </a:lnTo>
                <a:lnTo>
                  <a:pt x="0" y="1554480"/>
                </a:lnTo>
                <a:lnTo>
                  <a:pt x="0" y="0"/>
                </a:lnTo>
                <a:close/>
              </a:path>
            </a:pathLst>
          </a:custGeom>
          <a:blipFill>
            <a:blip r:embed="rId2"/>
            <a:stretch>
              <a:fillRect/>
            </a:stretch>
          </a:blipFill>
        </p:spPr>
      </p:sp>
      <p:sp>
        <p:nvSpPr>
          <p:cNvPr id="4" name="TextBox 4"/>
          <p:cNvSpPr txBox="1"/>
          <p:nvPr/>
        </p:nvSpPr>
        <p:spPr>
          <a:xfrm>
            <a:off x="1917830" y="1480652"/>
            <a:ext cx="183032" cy="202330"/>
          </a:xfrm>
          <a:prstGeom prst="rect">
            <a:avLst/>
          </a:prstGeom>
        </p:spPr>
        <p:txBody>
          <a:bodyPr lIns="0" tIns="0" rIns="0" bIns="0" rtlCol="0" anchor="t">
            <a:spAutoFit/>
          </a:bodyPr>
          <a:lstStyle/>
          <a:p>
            <a:pPr algn="l">
              <a:lnSpc>
                <a:spcPts val="1545"/>
              </a:lnSpc>
            </a:pPr>
            <a:r>
              <a:rPr lang="en-US" sz="1103" spc="-1">
                <a:solidFill>
                  <a:srgbClr val="5B9BD5"/>
                </a:solidFill>
                <a:latin typeface="IBM Plex Sans Condensed Bold"/>
                <a:ea typeface="IBM Plex Sans Condensed Bold"/>
                <a:cs typeface="IBM Plex Sans Condensed Bold"/>
                <a:sym typeface="IBM Plex Sans Condensed Bold"/>
              </a:rPr>
              <a:t>iii. </a:t>
            </a:r>
          </a:p>
        </p:txBody>
      </p:sp>
      <p:sp>
        <p:nvSpPr>
          <p:cNvPr id="5" name="TextBox 5"/>
          <p:cNvSpPr txBox="1"/>
          <p:nvPr/>
        </p:nvSpPr>
        <p:spPr>
          <a:xfrm>
            <a:off x="1920878" y="2657437"/>
            <a:ext cx="179918" cy="202330"/>
          </a:xfrm>
          <a:prstGeom prst="rect">
            <a:avLst/>
          </a:prstGeom>
        </p:spPr>
        <p:txBody>
          <a:bodyPr lIns="0" tIns="0" rIns="0" bIns="0" rtlCol="0" anchor="t">
            <a:spAutoFit/>
          </a:bodyPr>
          <a:lstStyle/>
          <a:p>
            <a:pPr algn="l">
              <a:lnSpc>
                <a:spcPts val="1545"/>
              </a:lnSpc>
            </a:pPr>
            <a:r>
              <a:rPr lang="en-US" sz="1103" spc="-1">
                <a:solidFill>
                  <a:srgbClr val="5B9BD5"/>
                </a:solidFill>
                <a:latin typeface="IBM Plex Sans Condensed Bold"/>
                <a:ea typeface="IBM Plex Sans Condensed Bold"/>
                <a:cs typeface="IBM Plex Sans Condensed Bold"/>
                <a:sym typeface="IBM Plex Sans Condensed Bold"/>
              </a:rPr>
              <a:t>iv. </a:t>
            </a:r>
          </a:p>
        </p:txBody>
      </p:sp>
      <p:sp>
        <p:nvSpPr>
          <p:cNvPr id="6" name="TextBox 6"/>
          <p:cNvSpPr txBox="1"/>
          <p:nvPr/>
        </p:nvSpPr>
        <p:spPr>
          <a:xfrm>
            <a:off x="1259434" y="4093483"/>
            <a:ext cx="980837" cy="190005"/>
          </a:xfrm>
          <a:prstGeom prst="rect">
            <a:avLst/>
          </a:prstGeom>
        </p:spPr>
        <p:txBody>
          <a:bodyPr lIns="0" tIns="0" rIns="0" bIns="0" rtlCol="0" anchor="t">
            <a:spAutoFit/>
          </a:bodyPr>
          <a:lstStyle/>
          <a:p>
            <a:pPr algn="l">
              <a:lnSpc>
                <a:spcPts val="1555"/>
              </a:lnSpc>
            </a:pPr>
            <a:r>
              <a:rPr lang="en-US" sz="1103" spc="-1">
                <a:solidFill>
                  <a:srgbClr val="000000"/>
                </a:solidFill>
                <a:latin typeface="IBM Plex Sans Condensed"/>
                <a:ea typeface="IBM Plex Sans Condensed"/>
                <a:cs typeface="IBM Plex Sans Condensed"/>
                <a:sym typeface="IBM Plex Sans Condensed"/>
              </a:rPr>
              <a:t> </a:t>
            </a:r>
            <a:r>
              <a:rPr lang="en-US" sz="1103" spc="-1">
                <a:solidFill>
                  <a:srgbClr val="000000"/>
                </a:solidFill>
                <a:latin typeface="IBM Plex Sans Condensed Bold"/>
                <a:ea typeface="IBM Plex Sans Condensed Bold"/>
                <a:cs typeface="IBM Plex Sans Condensed Bold"/>
                <a:sym typeface="IBM Plex Sans Condensed Bold"/>
              </a:rPr>
              <a:t>Coding Phase: </a:t>
            </a:r>
          </a:p>
        </p:txBody>
      </p:sp>
      <p:sp>
        <p:nvSpPr>
          <p:cNvPr id="7" name="TextBox 7"/>
          <p:cNvSpPr txBox="1"/>
          <p:nvPr/>
        </p:nvSpPr>
        <p:spPr>
          <a:xfrm>
            <a:off x="1372238" y="4273086"/>
            <a:ext cx="105042" cy="207226"/>
          </a:xfrm>
          <a:prstGeom prst="rect">
            <a:avLst/>
          </a:prstGeom>
        </p:spPr>
        <p:txBody>
          <a:bodyPr lIns="0" tIns="0" rIns="0" bIns="0" rtlCol="0" anchor="t">
            <a:spAutoFit/>
          </a:bodyPr>
          <a:lstStyle/>
          <a:p>
            <a:pPr algn="l">
              <a:lnSpc>
                <a:spcPts val="1555"/>
              </a:lnSpc>
            </a:pPr>
            <a:r>
              <a:rPr lang="en-US" sz="1103">
                <a:solidFill>
                  <a:srgbClr val="000000"/>
                </a:solidFill>
                <a:latin typeface="Arimo"/>
                <a:ea typeface="Arimo"/>
                <a:cs typeface="Arimo"/>
                <a:sym typeface="Arimo"/>
              </a:rPr>
              <a:t> </a:t>
            </a:r>
          </a:p>
        </p:txBody>
      </p:sp>
      <p:sp>
        <p:nvSpPr>
          <p:cNvPr id="8" name="TextBox 8"/>
          <p:cNvSpPr txBox="1"/>
          <p:nvPr/>
        </p:nvSpPr>
        <p:spPr>
          <a:xfrm>
            <a:off x="1600838" y="4316625"/>
            <a:ext cx="5393417" cy="765762"/>
          </a:xfrm>
          <a:prstGeom prst="rect">
            <a:avLst/>
          </a:prstGeom>
        </p:spPr>
        <p:txBody>
          <a:bodyPr lIns="0" tIns="0" rIns="0" bIns="0" rtlCol="0" anchor="t">
            <a:spAutoFit/>
          </a:bodyPr>
          <a:lstStyle/>
          <a:p>
            <a:pPr algn="just">
              <a:lnSpc>
                <a:spcPts val="1555"/>
              </a:lnSpc>
            </a:pPr>
            <a:r>
              <a:rPr lang="en-US" sz="1103" spc="-1">
                <a:solidFill>
                  <a:srgbClr val="000000"/>
                </a:solidFill>
                <a:latin typeface="IBM Plex Sans Condensed"/>
                <a:ea typeface="IBM Plex Sans Condensed"/>
                <a:cs typeface="IBM Plex Sans Condensed"/>
                <a:sym typeface="IBM Plex Sans Condensed"/>
              </a:rPr>
              <a:t>After designing, the coding phase is started. Based on the requirements, a suitable programming language is decided. There are some guidelines and standards for coding. Before checking in the repository, the final build is optimized for better performance, and the code goes through many code reviews to check the performance.</a:t>
            </a:r>
            <a:r>
              <a:rPr lang="en-US" sz="1103" spc="-1">
                <a:solidFill>
                  <a:srgbClr val="000000"/>
                </a:solidFill>
                <a:latin typeface="IBM Plex Sans Condensed Bold"/>
                <a:ea typeface="IBM Plex Sans Condensed Bold"/>
                <a:cs typeface="IBM Plex Sans Condensed Bold"/>
                <a:sym typeface="IBM Plex Sans Condensed Bold"/>
              </a:rPr>
              <a:t> </a:t>
            </a:r>
          </a:p>
        </p:txBody>
      </p:sp>
      <p:sp>
        <p:nvSpPr>
          <p:cNvPr id="9" name="TextBox 9"/>
          <p:cNvSpPr txBox="1"/>
          <p:nvPr/>
        </p:nvSpPr>
        <p:spPr>
          <a:xfrm>
            <a:off x="1259434" y="5532396"/>
            <a:ext cx="1677638" cy="190005"/>
          </a:xfrm>
          <a:prstGeom prst="rect">
            <a:avLst/>
          </a:prstGeom>
        </p:spPr>
        <p:txBody>
          <a:bodyPr lIns="0" tIns="0" rIns="0" bIns="0" rtlCol="0" anchor="t">
            <a:spAutoFit/>
          </a:bodyPr>
          <a:lstStyle/>
          <a:p>
            <a:pPr algn="l">
              <a:lnSpc>
                <a:spcPts val="1548"/>
              </a:lnSpc>
            </a:pPr>
            <a:r>
              <a:rPr lang="en-US" sz="1103" spc="-1">
                <a:solidFill>
                  <a:srgbClr val="000000"/>
                </a:solidFill>
                <a:latin typeface="IBM Plex Sans Condensed"/>
                <a:ea typeface="IBM Plex Sans Condensed"/>
                <a:cs typeface="IBM Plex Sans Condensed"/>
                <a:sym typeface="IBM Plex Sans Condensed"/>
              </a:rPr>
              <a:t> </a:t>
            </a:r>
            <a:r>
              <a:rPr lang="en-US" sz="1103" spc="-1">
                <a:solidFill>
                  <a:srgbClr val="000000"/>
                </a:solidFill>
                <a:latin typeface="IBM Plex Sans Condensed Bold"/>
                <a:ea typeface="IBM Plex Sans Condensed Bold"/>
                <a:cs typeface="IBM Plex Sans Condensed Bold"/>
                <a:sym typeface="IBM Plex Sans Condensed Bold"/>
              </a:rPr>
              <a:t>Validation: Testing Phase: </a:t>
            </a:r>
          </a:p>
        </p:txBody>
      </p:sp>
      <p:sp>
        <p:nvSpPr>
          <p:cNvPr id="10" name="TextBox 10"/>
          <p:cNvSpPr txBox="1"/>
          <p:nvPr/>
        </p:nvSpPr>
        <p:spPr>
          <a:xfrm>
            <a:off x="1600838" y="5724611"/>
            <a:ext cx="5395960" cy="202330"/>
          </a:xfrm>
          <a:prstGeom prst="rect">
            <a:avLst/>
          </a:prstGeom>
        </p:spPr>
        <p:txBody>
          <a:bodyPr lIns="0" tIns="0" rIns="0" bIns="0" rtlCol="0" anchor="t">
            <a:spAutoFit/>
          </a:bodyPr>
          <a:lstStyle/>
          <a:p>
            <a:pPr algn="l">
              <a:lnSpc>
                <a:spcPts val="1548"/>
              </a:lnSpc>
            </a:pPr>
            <a:r>
              <a:rPr lang="en-US" sz="1103" spc="-1">
                <a:solidFill>
                  <a:srgbClr val="BDD6EE"/>
                </a:solidFill>
                <a:latin typeface="IBM Plex Sans Condensed"/>
                <a:ea typeface="IBM Plex Sans Condensed"/>
                <a:cs typeface="IBM Plex Sans Condensed"/>
                <a:sym typeface="IBM Plex Sans Condensed"/>
              </a:rPr>
              <a:t>1. Validation checks whether we are building the product (software) right </a:t>
            </a:r>
            <a:r>
              <a:rPr lang="en-US" sz="1103" spc="-1">
                <a:solidFill>
                  <a:srgbClr val="BDD6EE"/>
                </a:solidFill>
                <a:latin typeface="IBM Plex Sans Condensed Bold"/>
                <a:ea typeface="IBM Plex Sans Condensed Bold"/>
                <a:cs typeface="IBM Plex Sans Condensed Bold"/>
                <a:sym typeface="IBM Plex Sans Condensed Bold"/>
              </a:rPr>
              <a:t>(to check whether </a:t>
            </a:r>
          </a:p>
        </p:txBody>
      </p:sp>
      <p:sp>
        <p:nvSpPr>
          <p:cNvPr id="11" name="TextBox 11"/>
          <p:cNvSpPr txBox="1"/>
          <p:nvPr/>
        </p:nvSpPr>
        <p:spPr>
          <a:xfrm>
            <a:off x="1829438" y="5941724"/>
            <a:ext cx="2305879" cy="180289"/>
          </a:xfrm>
          <a:prstGeom prst="rect">
            <a:avLst/>
          </a:prstGeom>
        </p:spPr>
        <p:txBody>
          <a:bodyPr lIns="0" tIns="0" rIns="0" bIns="0" rtlCol="0" anchor="t">
            <a:spAutoFit/>
          </a:bodyPr>
          <a:lstStyle/>
          <a:p>
            <a:pPr algn="l">
              <a:lnSpc>
                <a:spcPts val="1548"/>
              </a:lnSpc>
            </a:pPr>
            <a:r>
              <a:rPr lang="en-US" sz="1103" spc="-1">
                <a:solidFill>
                  <a:srgbClr val="BDD6EE"/>
                </a:solidFill>
                <a:latin typeface="IBM Plex Sans Condensed Bold"/>
                <a:ea typeface="IBM Plex Sans Condensed Bold"/>
                <a:cs typeface="IBM Plex Sans Condensed Bold"/>
                <a:sym typeface="IBM Plex Sans Condensed Bold"/>
              </a:rPr>
              <a:t>we are developing the right software).</a:t>
            </a:r>
            <a:r>
              <a:rPr lang="en-US" sz="1103" spc="-1">
                <a:solidFill>
                  <a:srgbClr val="BDD6EE"/>
                </a:solidFill>
                <a:latin typeface="IBM Plex Sans Condensed"/>
                <a:ea typeface="IBM Plex Sans Condensed"/>
                <a:cs typeface="IBM Plex Sans Condensed"/>
                <a:sym typeface="IBM Plex Sans Condensed"/>
              </a:rPr>
              <a:t> </a:t>
            </a:r>
          </a:p>
        </p:txBody>
      </p:sp>
      <p:sp>
        <p:nvSpPr>
          <p:cNvPr id="12" name="TextBox 12"/>
          <p:cNvSpPr txBox="1"/>
          <p:nvPr/>
        </p:nvSpPr>
        <p:spPr>
          <a:xfrm>
            <a:off x="1600838" y="6114755"/>
            <a:ext cx="1382258" cy="202330"/>
          </a:xfrm>
          <a:prstGeom prst="rect">
            <a:avLst/>
          </a:prstGeom>
        </p:spPr>
        <p:txBody>
          <a:bodyPr lIns="0" tIns="0" rIns="0" bIns="0" rtlCol="0" anchor="t">
            <a:spAutoFit/>
          </a:bodyPr>
          <a:lstStyle/>
          <a:p>
            <a:pPr algn="l">
              <a:lnSpc>
                <a:spcPts val="1548"/>
              </a:lnSpc>
            </a:pPr>
            <a:r>
              <a:rPr lang="en-US" sz="1103" spc="-1">
                <a:solidFill>
                  <a:srgbClr val="000000"/>
                </a:solidFill>
                <a:latin typeface="IBM Plex Sans Condensed Bold"/>
                <a:ea typeface="IBM Plex Sans Condensed Bold"/>
                <a:cs typeface="IBM Plex Sans Condensed Bold"/>
                <a:sym typeface="IBM Plex Sans Condensed Bold"/>
              </a:rPr>
              <a:t>2. </a:t>
            </a:r>
            <a:r>
              <a:rPr lang="en-US" sz="1103" spc="-1">
                <a:solidFill>
                  <a:srgbClr val="FF0000"/>
                </a:solidFill>
                <a:latin typeface="IBM Plex Sans Condensed Bold"/>
                <a:ea typeface="IBM Plex Sans Condensed Bold"/>
                <a:cs typeface="IBM Plex Sans Condensed Bold"/>
                <a:sym typeface="IBM Plex Sans Condensed Bold"/>
              </a:rPr>
              <a:t>Focus on software.</a:t>
            </a:r>
            <a:r>
              <a:rPr lang="en-US" sz="1103" spc="-1">
                <a:solidFill>
                  <a:srgbClr val="000000"/>
                </a:solidFill>
                <a:latin typeface="IBM Plex Sans Condensed Bold"/>
                <a:ea typeface="IBM Plex Sans Condensed Bold"/>
                <a:cs typeface="IBM Plex Sans Condensed Bold"/>
                <a:sym typeface="IBM Plex Sans Condensed Bold"/>
              </a:rPr>
              <a:t> </a:t>
            </a:r>
          </a:p>
        </p:txBody>
      </p:sp>
      <p:sp>
        <p:nvSpPr>
          <p:cNvPr id="13" name="TextBox 13"/>
          <p:cNvSpPr txBox="1"/>
          <p:nvPr/>
        </p:nvSpPr>
        <p:spPr>
          <a:xfrm>
            <a:off x="1600838" y="6312875"/>
            <a:ext cx="148571" cy="202330"/>
          </a:xfrm>
          <a:prstGeom prst="rect">
            <a:avLst/>
          </a:prstGeom>
        </p:spPr>
        <p:txBody>
          <a:bodyPr lIns="0" tIns="0" rIns="0" bIns="0" rtlCol="0" anchor="t">
            <a:spAutoFit/>
          </a:bodyPr>
          <a:lstStyle/>
          <a:p>
            <a:pPr algn="l">
              <a:lnSpc>
                <a:spcPts val="1548"/>
              </a:lnSpc>
            </a:pPr>
            <a:r>
              <a:rPr lang="en-US" sz="1103" spc="-1">
                <a:solidFill>
                  <a:srgbClr val="000000"/>
                </a:solidFill>
                <a:latin typeface="IBM Plex Sans Condensed"/>
                <a:ea typeface="IBM Plex Sans Condensed"/>
                <a:cs typeface="IBM Plex Sans Condensed"/>
                <a:sym typeface="IBM Plex Sans Condensed"/>
              </a:rPr>
              <a:t>3. </a:t>
            </a:r>
          </a:p>
        </p:txBody>
      </p:sp>
      <p:sp>
        <p:nvSpPr>
          <p:cNvPr id="14" name="TextBox 14"/>
          <p:cNvSpPr txBox="1"/>
          <p:nvPr/>
        </p:nvSpPr>
        <p:spPr>
          <a:xfrm>
            <a:off x="1829438" y="6334916"/>
            <a:ext cx="2504846" cy="180289"/>
          </a:xfrm>
          <a:prstGeom prst="rect">
            <a:avLst/>
          </a:prstGeom>
        </p:spPr>
        <p:txBody>
          <a:bodyPr lIns="0" tIns="0" rIns="0" bIns="0" rtlCol="0" anchor="t">
            <a:spAutoFit/>
          </a:bodyPr>
          <a:lstStyle/>
          <a:p>
            <a:pPr algn="l">
              <a:lnSpc>
                <a:spcPts val="1548"/>
              </a:lnSpc>
            </a:pPr>
            <a:r>
              <a:rPr lang="en-US" sz="1103" spc="-1">
                <a:solidFill>
                  <a:srgbClr val="000000"/>
                </a:solidFill>
                <a:latin typeface="IBM Plex Sans Condensed"/>
                <a:ea typeface="IBM Plex Sans Condensed"/>
                <a:cs typeface="IBM Plex Sans Condensed"/>
                <a:sym typeface="IBM Plex Sans Condensed"/>
              </a:rPr>
              <a:t>Validation typically involves </a:t>
            </a:r>
            <a:r>
              <a:rPr lang="en-US" sz="1103" spc="-1">
                <a:solidFill>
                  <a:srgbClr val="FF0000"/>
                </a:solidFill>
                <a:latin typeface="IBM Plex Sans Condensed Bold"/>
                <a:ea typeface="IBM Plex Sans Condensed Bold"/>
                <a:cs typeface="IBM Plex Sans Condensed Bold"/>
                <a:sym typeface="IBM Plex Sans Condensed Bold"/>
              </a:rPr>
              <a:t>actual testing.</a:t>
            </a:r>
            <a:r>
              <a:rPr lang="en-US" sz="1103" spc="-1">
                <a:solidFill>
                  <a:srgbClr val="000000"/>
                </a:solidFill>
                <a:latin typeface="IBM Plex Sans Condensed"/>
                <a:ea typeface="IBM Plex Sans Condensed"/>
                <a:cs typeface="IBM Plex Sans Condensed"/>
                <a:sym typeface="IBM Plex Sans Condensed"/>
              </a:rPr>
              <a:t> </a:t>
            </a:r>
          </a:p>
        </p:txBody>
      </p:sp>
      <p:sp>
        <p:nvSpPr>
          <p:cNvPr id="15" name="TextBox 15"/>
          <p:cNvSpPr txBox="1"/>
          <p:nvPr/>
        </p:nvSpPr>
        <p:spPr>
          <a:xfrm>
            <a:off x="1600838" y="6507947"/>
            <a:ext cx="3269913" cy="397402"/>
          </a:xfrm>
          <a:prstGeom prst="rect">
            <a:avLst/>
          </a:prstGeom>
        </p:spPr>
        <p:txBody>
          <a:bodyPr lIns="0" tIns="0" rIns="0" bIns="0" rtlCol="0" anchor="t">
            <a:spAutoFit/>
          </a:bodyPr>
          <a:lstStyle/>
          <a:p>
            <a:pPr algn="l">
              <a:lnSpc>
                <a:spcPts val="1548"/>
              </a:lnSpc>
            </a:pPr>
            <a:r>
              <a:rPr lang="en-US" sz="1103" spc="-1">
                <a:solidFill>
                  <a:srgbClr val="000000"/>
                </a:solidFill>
                <a:latin typeface="IBM Plex Sans Condensed"/>
                <a:ea typeface="IBM Plex Sans Condensed"/>
                <a:cs typeface="IBM Plex Sans Condensed"/>
                <a:sym typeface="IBM Plex Sans Condensed"/>
              </a:rPr>
              <a:t>4. Takes place </a:t>
            </a:r>
            <a:r>
              <a:rPr lang="en-US" sz="1103" spc="-1">
                <a:solidFill>
                  <a:srgbClr val="FF0000"/>
                </a:solidFill>
                <a:latin typeface="IBM Plex Sans Condensed"/>
                <a:ea typeface="IBM Plex Sans Condensed"/>
                <a:cs typeface="IBM Plex Sans Condensed"/>
                <a:sym typeface="IBM Plex Sans Condensed"/>
              </a:rPr>
              <a:t>after verifications are completed.</a:t>
            </a:r>
            <a:r>
              <a:rPr lang="en-US" sz="1103" spc="-1">
                <a:solidFill>
                  <a:srgbClr val="000000"/>
                </a:solidFill>
                <a:latin typeface="IBM Plex Sans Condensed"/>
                <a:ea typeface="IBM Plex Sans Condensed"/>
                <a:cs typeface="IBM Plex Sans Condensed"/>
                <a:sym typeface="IBM Plex Sans Condensed"/>
              </a:rPr>
              <a:t> 5. </a:t>
            </a:r>
            <a:r>
              <a:rPr lang="en-US" sz="1103" spc="-1">
                <a:solidFill>
                  <a:srgbClr val="FF0000"/>
                </a:solidFill>
                <a:latin typeface="IBM Plex Sans Condensed"/>
                <a:ea typeface="IBM Plex Sans Condensed"/>
                <a:cs typeface="IBM Plex Sans Condensed"/>
                <a:sym typeface="IBM Plex Sans Condensed"/>
              </a:rPr>
              <a:t>Here we use the </a:t>
            </a:r>
            <a:r>
              <a:rPr lang="en-US" sz="1103" spc="-1">
                <a:solidFill>
                  <a:srgbClr val="000000"/>
                </a:solidFill>
                <a:latin typeface="IBM Plex Sans Condensed"/>
                <a:ea typeface="IBM Plex Sans Condensed"/>
                <a:cs typeface="IBM Plex Sans Condensed"/>
                <a:sym typeface="IBM Plex Sans Condensed"/>
              </a:rPr>
              <a:t>below </a:t>
            </a:r>
            <a:r>
              <a:rPr lang="en-US" sz="1103" spc="-1">
                <a:solidFill>
                  <a:srgbClr val="FF0000"/>
                </a:solidFill>
                <a:latin typeface="IBM Plex Sans Condensed"/>
                <a:ea typeface="IBM Plex Sans Condensed"/>
                <a:cs typeface="IBM Plex Sans Condensed"/>
                <a:sym typeface="IBM Plex Sans Condensed"/>
              </a:rPr>
              <a:t>Dynamic testing techniques</a:t>
            </a:r>
            <a:r>
              <a:rPr lang="en-US" sz="1103" spc="-1">
                <a:solidFill>
                  <a:srgbClr val="000000"/>
                </a:solidFill>
                <a:latin typeface="IBM Plex Sans Condensed"/>
                <a:ea typeface="IBM Plex Sans Condensed"/>
                <a:cs typeface="IBM Plex Sans Condensed"/>
                <a:sym typeface="IBM Plex Sans Condensed"/>
              </a:rPr>
              <a:t>: </a:t>
            </a:r>
          </a:p>
        </p:txBody>
      </p:sp>
      <p:sp>
        <p:nvSpPr>
          <p:cNvPr id="16" name="TextBox 16"/>
          <p:cNvSpPr txBox="1"/>
          <p:nvPr/>
        </p:nvSpPr>
        <p:spPr>
          <a:xfrm>
            <a:off x="2058286" y="6831082"/>
            <a:ext cx="112405" cy="203187"/>
          </a:xfrm>
          <a:prstGeom prst="rect">
            <a:avLst/>
          </a:prstGeom>
        </p:spPr>
        <p:txBody>
          <a:bodyPr lIns="0" tIns="0" rIns="0" bIns="0" rtlCol="0" anchor="t">
            <a:spAutoFit/>
          </a:bodyPr>
          <a:lstStyle/>
          <a:p>
            <a:pPr algn="l">
              <a:lnSpc>
                <a:spcPts val="1548"/>
              </a:lnSpc>
            </a:pPr>
            <a:r>
              <a:rPr lang="en-US" sz="1103">
                <a:solidFill>
                  <a:srgbClr val="000000"/>
                </a:solidFill>
                <a:latin typeface="Arimo"/>
                <a:ea typeface="Arimo"/>
                <a:cs typeface="Arimo"/>
                <a:sym typeface="Arimo"/>
              </a:rPr>
              <a:t></a:t>
            </a:r>
          </a:p>
        </p:txBody>
      </p:sp>
      <p:sp>
        <p:nvSpPr>
          <p:cNvPr id="17" name="TextBox 17"/>
          <p:cNvSpPr txBox="1"/>
          <p:nvPr/>
        </p:nvSpPr>
        <p:spPr>
          <a:xfrm>
            <a:off x="2168014" y="7002932"/>
            <a:ext cx="850363" cy="94755"/>
          </a:xfrm>
          <a:prstGeom prst="rect">
            <a:avLst/>
          </a:prstGeom>
        </p:spPr>
        <p:txBody>
          <a:bodyPr lIns="0" tIns="0" rIns="0" bIns="0" rtlCol="0" anchor="t">
            <a:spAutoFit/>
          </a:bodyPr>
          <a:lstStyle/>
          <a:p>
            <a:pPr algn="l">
              <a:lnSpc>
                <a:spcPts val="551"/>
              </a:lnSpc>
            </a:pPr>
            <a:r>
              <a:rPr lang="en-US" sz="1103" spc="-1">
                <a:solidFill>
                  <a:srgbClr val="000000"/>
                </a:solidFill>
                <a:latin typeface="IBM Plex Sans Condensed"/>
                <a:ea typeface="IBM Plex Sans Condensed"/>
                <a:cs typeface="IBM Plex Sans Condensed"/>
                <a:sym typeface="IBM Plex Sans Condensed"/>
              </a:rPr>
              <a:t> Unit Testing </a:t>
            </a:r>
          </a:p>
        </p:txBody>
      </p:sp>
      <p:sp>
        <p:nvSpPr>
          <p:cNvPr id="18" name="TextBox 18"/>
          <p:cNvSpPr txBox="1"/>
          <p:nvPr/>
        </p:nvSpPr>
        <p:spPr>
          <a:xfrm>
            <a:off x="2058286" y="6930904"/>
            <a:ext cx="112405" cy="298437"/>
          </a:xfrm>
          <a:prstGeom prst="rect">
            <a:avLst/>
          </a:prstGeom>
        </p:spPr>
        <p:txBody>
          <a:bodyPr lIns="0" tIns="0" rIns="0" bIns="0" rtlCol="0" anchor="t">
            <a:spAutoFit/>
          </a:bodyPr>
          <a:lstStyle/>
          <a:p>
            <a:pPr algn="l">
              <a:lnSpc>
                <a:spcPts val="2520"/>
              </a:lnSpc>
            </a:pPr>
            <a:r>
              <a:rPr lang="en-US" sz="1103">
                <a:solidFill>
                  <a:srgbClr val="000000"/>
                </a:solidFill>
                <a:latin typeface="Arimo"/>
                <a:ea typeface="Arimo"/>
                <a:cs typeface="Arimo"/>
                <a:sym typeface="Arimo"/>
              </a:rPr>
              <a:t></a:t>
            </a:r>
          </a:p>
        </p:txBody>
      </p:sp>
      <p:sp>
        <p:nvSpPr>
          <p:cNvPr id="19" name="TextBox 19"/>
          <p:cNvSpPr txBox="1"/>
          <p:nvPr/>
        </p:nvSpPr>
        <p:spPr>
          <a:xfrm>
            <a:off x="2168014" y="7178954"/>
            <a:ext cx="39757" cy="108194"/>
          </a:xfrm>
          <a:prstGeom prst="rect">
            <a:avLst/>
          </a:prstGeom>
        </p:spPr>
        <p:txBody>
          <a:bodyPr lIns="0" tIns="0" rIns="0" bIns="0" rtlCol="0" anchor="t">
            <a:spAutoFit/>
          </a:bodyPr>
          <a:lstStyle/>
          <a:p>
            <a:pPr algn="l">
              <a:lnSpc>
                <a:spcPts val="551"/>
              </a:lnSpc>
            </a:pPr>
            <a:r>
              <a:rPr lang="en-US" sz="1103">
                <a:solidFill>
                  <a:srgbClr val="000000"/>
                </a:solidFill>
                <a:latin typeface="Arimo"/>
                <a:ea typeface="Arimo"/>
                <a:cs typeface="Arimo"/>
                <a:sym typeface="Arimo"/>
              </a:rPr>
              <a:t> </a:t>
            </a:r>
          </a:p>
        </p:txBody>
      </p:sp>
      <p:sp>
        <p:nvSpPr>
          <p:cNvPr id="20" name="TextBox 20"/>
          <p:cNvSpPr txBox="1"/>
          <p:nvPr/>
        </p:nvSpPr>
        <p:spPr>
          <a:xfrm>
            <a:off x="2286886" y="7213883"/>
            <a:ext cx="1127065" cy="85039"/>
          </a:xfrm>
          <a:prstGeom prst="rect">
            <a:avLst/>
          </a:prstGeom>
        </p:spPr>
        <p:txBody>
          <a:bodyPr lIns="0" tIns="0" rIns="0" bIns="0" rtlCol="0" anchor="t">
            <a:spAutoFit/>
          </a:bodyPr>
          <a:lstStyle/>
          <a:p>
            <a:pPr algn="l">
              <a:lnSpc>
                <a:spcPts val="551"/>
              </a:lnSpc>
            </a:pPr>
            <a:r>
              <a:rPr lang="en-US" sz="1103" spc="-1">
                <a:solidFill>
                  <a:srgbClr val="000000"/>
                </a:solidFill>
                <a:latin typeface="IBM Plex Sans Condensed"/>
                <a:ea typeface="IBM Plex Sans Condensed"/>
                <a:cs typeface="IBM Plex Sans Condensed"/>
                <a:sym typeface="IBM Plex Sans Condensed"/>
              </a:rPr>
              <a:t>Integration Testing </a:t>
            </a:r>
          </a:p>
        </p:txBody>
      </p:sp>
      <p:sp>
        <p:nvSpPr>
          <p:cNvPr id="21" name="TextBox 21"/>
          <p:cNvSpPr txBox="1"/>
          <p:nvPr/>
        </p:nvSpPr>
        <p:spPr>
          <a:xfrm>
            <a:off x="2058286" y="7125976"/>
            <a:ext cx="112405" cy="298437"/>
          </a:xfrm>
          <a:prstGeom prst="rect">
            <a:avLst/>
          </a:prstGeom>
        </p:spPr>
        <p:txBody>
          <a:bodyPr lIns="0" tIns="0" rIns="0" bIns="0" rtlCol="0" anchor="t">
            <a:spAutoFit/>
          </a:bodyPr>
          <a:lstStyle/>
          <a:p>
            <a:pPr algn="l">
              <a:lnSpc>
                <a:spcPts val="2520"/>
              </a:lnSpc>
            </a:pPr>
            <a:r>
              <a:rPr lang="en-US" sz="1103">
                <a:solidFill>
                  <a:srgbClr val="000000"/>
                </a:solidFill>
                <a:latin typeface="Arimo"/>
                <a:ea typeface="Arimo"/>
                <a:cs typeface="Arimo"/>
                <a:sym typeface="Arimo"/>
              </a:rPr>
              <a:t></a:t>
            </a:r>
          </a:p>
        </p:txBody>
      </p:sp>
      <p:sp>
        <p:nvSpPr>
          <p:cNvPr id="22" name="TextBox 22"/>
          <p:cNvSpPr txBox="1"/>
          <p:nvPr/>
        </p:nvSpPr>
        <p:spPr>
          <a:xfrm>
            <a:off x="2168014" y="7393076"/>
            <a:ext cx="1021356" cy="94755"/>
          </a:xfrm>
          <a:prstGeom prst="rect">
            <a:avLst/>
          </a:prstGeom>
        </p:spPr>
        <p:txBody>
          <a:bodyPr lIns="0" tIns="0" rIns="0" bIns="0" rtlCol="0" anchor="t">
            <a:spAutoFit/>
          </a:bodyPr>
          <a:lstStyle/>
          <a:p>
            <a:pPr algn="l">
              <a:lnSpc>
                <a:spcPts val="551"/>
              </a:lnSpc>
            </a:pPr>
            <a:r>
              <a:rPr lang="en-US" sz="1103" spc="-1">
                <a:solidFill>
                  <a:srgbClr val="000000"/>
                </a:solidFill>
                <a:latin typeface="IBM Plex Sans Condensed"/>
                <a:ea typeface="IBM Plex Sans Condensed"/>
                <a:cs typeface="IBM Plex Sans Condensed"/>
                <a:sym typeface="IBM Plex Sans Condensed"/>
              </a:rPr>
              <a:t> System Testing </a:t>
            </a:r>
          </a:p>
        </p:txBody>
      </p:sp>
      <p:sp>
        <p:nvSpPr>
          <p:cNvPr id="23" name="TextBox 23"/>
          <p:cNvSpPr txBox="1"/>
          <p:nvPr/>
        </p:nvSpPr>
        <p:spPr>
          <a:xfrm>
            <a:off x="2058286" y="7324096"/>
            <a:ext cx="112405" cy="298437"/>
          </a:xfrm>
          <a:prstGeom prst="rect">
            <a:avLst/>
          </a:prstGeom>
        </p:spPr>
        <p:txBody>
          <a:bodyPr lIns="0" tIns="0" rIns="0" bIns="0" rtlCol="0" anchor="t">
            <a:spAutoFit/>
          </a:bodyPr>
          <a:lstStyle/>
          <a:p>
            <a:pPr algn="l">
              <a:lnSpc>
                <a:spcPts val="2567"/>
              </a:lnSpc>
            </a:pPr>
            <a:r>
              <a:rPr lang="en-US" sz="1103">
                <a:solidFill>
                  <a:srgbClr val="000000"/>
                </a:solidFill>
                <a:latin typeface="Arimo"/>
                <a:ea typeface="Arimo"/>
                <a:cs typeface="Arimo"/>
                <a:sym typeface="Arimo"/>
              </a:rPr>
              <a:t></a:t>
            </a:r>
          </a:p>
        </p:txBody>
      </p:sp>
      <p:sp>
        <p:nvSpPr>
          <p:cNvPr id="24" name="TextBox 24"/>
          <p:cNvSpPr txBox="1"/>
          <p:nvPr/>
        </p:nvSpPr>
        <p:spPr>
          <a:xfrm>
            <a:off x="2168014" y="7591196"/>
            <a:ext cx="396069" cy="94755"/>
          </a:xfrm>
          <a:prstGeom prst="rect">
            <a:avLst/>
          </a:prstGeom>
        </p:spPr>
        <p:txBody>
          <a:bodyPr lIns="0" tIns="0" rIns="0" bIns="0" rtlCol="0" anchor="t">
            <a:spAutoFit/>
          </a:bodyPr>
          <a:lstStyle/>
          <a:p>
            <a:pPr algn="l">
              <a:lnSpc>
                <a:spcPts val="551"/>
              </a:lnSpc>
            </a:pPr>
            <a:r>
              <a:rPr lang="en-US" sz="1103" spc="-1">
                <a:solidFill>
                  <a:srgbClr val="000000"/>
                </a:solidFill>
                <a:latin typeface="IBM Plex Sans Condensed"/>
                <a:ea typeface="IBM Plex Sans Condensed"/>
                <a:cs typeface="IBM Plex Sans Condensed"/>
                <a:sym typeface="IBM Plex Sans Condensed"/>
              </a:rPr>
              <a:t> UAT </a:t>
            </a:r>
          </a:p>
        </p:txBody>
      </p:sp>
      <p:sp>
        <p:nvSpPr>
          <p:cNvPr id="25" name="TextBox 25"/>
          <p:cNvSpPr txBox="1"/>
          <p:nvPr/>
        </p:nvSpPr>
        <p:spPr>
          <a:xfrm>
            <a:off x="1372238" y="7753521"/>
            <a:ext cx="105042" cy="321526"/>
          </a:xfrm>
          <a:prstGeom prst="rect">
            <a:avLst/>
          </a:prstGeom>
        </p:spPr>
        <p:txBody>
          <a:bodyPr lIns="0" tIns="0" rIns="0" bIns="0" rtlCol="0" anchor="t">
            <a:spAutoFit/>
          </a:bodyPr>
          <a:lstStyle/>
          <a:p>
            <a:pPr algn="l">
              <a:lnSpc>
                <a:spcPts val="2759"/>
              </a:lnSpc>
            </a:pPr>
            <a:r>
              <a:rPr lang="en-US" sz="1103">
                <a:solidFill>
                  <a:srgbClr val="000000"/>
                </a:solidFill>
                <a:latin typeface="Arimo"/>
                <a:ea typeface="Arimo"/>
                <a:cs typeface="Arimo"/>
                <a:sym typeface="Arimo"/>
              </a:rPr>
              <a:t> </a:t>
            </a:r>
          </a:p>
        </p:txBody>
      </p:sp>
      <p:sp>
        <p:nvSpPr>
          <p:cNvPr id="26" name="TextBox 26"/>
          <p:cNvSpPr txBox="1"/>
          <p:nvPr/>
        </p:nvSpPr>
        <p:spPr>
          <a:xfrm>
            <a:off x="1600838" y="7797060"/>
            <a:ext cx="1680715" cy="294589"/>
          </a:xfrm>
          <a:prstGeom prst="rect">
            <a:avLst/>
          </a:prstGeom>
        </p:spPr>
        <p:txBody>
          <a:bodyPr lIns="0" tIns="0" rIns="0" bIns="0" rtlCol="0" anchor="t">
            <a:spAutoFit/>
          </a:bodyPr>
          <a:lstStyle/>
          <a:p>
            <a:pPr algn="l">
              <a:lnSpc>
                <a:spcPts val="2759"/>
              </a:lnSpc>
            </a:pPr>
            <a:r>
              <a:rPr lang="en-US" sz="1103" spc="-1">
                <a:solidFill>
                  <a:srgbClr val="000000"/>
                </a:solidFill>
                <a:latin typeface="IBM Plex Sans Condensed Bold"/>
                <a:ea typeface="IBM Plex Sans Condensed Bold"/>
                <a:cs typeface="IBM Plex Sans Condensed Bold"/>
                <a:sym typeface="IBM Plex Sans Condensed Bold"/>
              </a:rPr>
              <a:t>Advantages of the V Model: </a:t>
            </a:r>
          </a:p>
        </p:txBody>
      </p:sp>
      <p:sp>
        <p:nvSpPr>
          <p:cNvPr id="27" name="TextBox 27"/>
          <p:cNvSpPr txBox="1"/>
          <p:nvPr/>
        </p:nvSpPr>
        <p:spPr>
          <a:xfrm>
            <a:off x="1829438" y="8179651"/>
            <a:ext cx="148571" cy="107080"/>
          </a:xfrm>
          <a:prstGeom prst="rect">
            <a:avLst/>
          </a:prstGeom>
        </p:spPr>
        <p:txBody>
          <a:bodyPr lIns="0" tIns="0" rIns="0" bIns="0" rtlCol="0" anchor="t">
            <a:spAutoFit/>
          </a:bodyPr>
          <a:lstStyle/>
          <a:p>
            <a:pPr algn="l">
              <a:lnSpc>
                <a:spcPts val="551"/>
              </a:lnSpc>
            </a:pPr>
            <a:r>
              <a:rPr lang="en-US" sz="1103" spc="-1">
                <a:solidFill>
                  <a:srgbClr val="000000"/>
                </a:solidFill>
                <a:latin typeface="IBM Plex Sans Condensed"/>
                <a:ea typeface="IBM Plex Sans Condensed"/>
                <a:cs typeface="IBM Plex Sans Condensed"/>
                <a:sym typeface="IBM Plex Sans Condensed"/>
              </a:rPr>
              <a:t>1. </a:t>
            </a:r>
          </a:p>
        </p:txBody>
      </p:sp>
      <p:sp>
        <p:nvSpPr>
          <p:cNvPr id="28" name="TextBox 28"/>
          <p:cNvSpPr txBox="1"/>
          <p:nvPr/>
        </p:nvSpPr>
        <p:spPr>
          <a:xfrm>
            <a:off x="2058286" y="8201682"/>
            <a:ext cx="2554595" cy="85039"/>
          </a:xfrm>
          <a:prstGeom prst="rect">
            <a:avLst/>
          </a:prstGeom>
        </p:spPr>
        <p:txBody>
          <a:bodyPr lIns="0" tIns="0" rIns="0" bIns="0" rtlCol="0" anchor="t">
            <a:spAutoFit/>
          </a:bodyPr>
          <a:lstStyle/>
          <a:p>
            <a:pPr algn="l">
              <a:lnSpc>
                <a:spcPts val="551"/>
              </a:lnSpc>
            </a:pPr>
            <a:r>
              <a:rPr lang="en-US" sz="1103" spc="-1">
                <a:solidFill>
                  <a:srgbClr val="000000"/>
                </a:solidFill>
                <a:latin typeface="IBM Plex Sans Condensed"/>
                <a:ea typeface="IBM Plex Sans Condensed"/>
                <a:cs typeface="IBM Plex Sans Condensed"/>
                <a:sym typeface="IBM Plex Sans Condensed"/>
              </a:rPr>
              <a:t>Testing is involved in </a:t>
            </a:r>
            <a:r>
              <a:rPr lang="en-US" sz="1103" spc="-1">
                <a:solidFill>
                  <a:srgbClr val="FF0000"/>
                </a:solidFill>
                <a:latin typeface="IBM Plex Sans Condensed"/>
                <a:ea typeface="IBM Plex Sans Condensed"/>
                <a:cs typeface="IBM Plex Sans Condensed"/>
                <a:sym typeface="IBM Plex Sans Condensed"/>
              </a:rPr>
              <a:t>each and every phase.</a:t>
            </a:r>
            <a:r>
              <a:rPr lang="en-US" sz="1103" spc="-1">
                <a:solidFill>
                  <a:srgbClr val="000000"/>
                </a:solidFill>
                <a:latin typeface="IBM Plex Sans Condensed"/>
                <a:ea typeface="IBM Plex Sans Condensed"/>
                <a:cs typeface="IBM Plex Sans Condensed"/>
                <a:sym typeface="IBM Plex Sans Condensed"/>
              </a:rPr>
              <a:t> </a:t>
            </a:r>
          </a:p>
        </p:txBody>
      </p:sp>
      <p:sp>
        <p:nvSpPr>
          <p:cNvPr id="29" name="TextBox 29"/>
          <p:cNvSpPr txBox="1"/>
          <p:nvPr/>
        </p:nvSpPr>
        <p:spPr>
          <a:xfrm>
            <a:off x="1829438" y="8184223"/>
            <a:ext cx="4616739" cy="297580"/>
          </a:xfrm>
          <a:prstGeom prst="rect">
            <a:avLst/>
          </a:prstGeom>
        </p:spPr>
        <p:txBody>
          <a:bodyPr lIns="0" tIns="0" rIns="0" bIns="0" rtlCol="0" anchor="t">
            <a:spAutoFit/>
          </a:bodyPr>
          <a:lstStyle/>
          <a:p>
            <a:pPr algn="l">
              <a:lnSpc>
                <a:spcPts val="2520"/>
              </a:lnSpc>
            </a:pPr>
            <a:r>
              <a:rPr lang="en-US" sz="1103" spc="-1">
                <a:solidFill>
                  <a:srgbClr val="000000"/>
                </a:solidFill>
                <a:latin typeface="IBM Plex Sans Condensed"/>
                <a:ea typeface="IBM Plex Sans Condensed"/>
                <a:cs typeface="IBM Plex Sans Condensed"/>
                <a:sym typeface="IBM Plex Sans Condensed"/>
              </a:rPr>
              <a:t>2. Every stage of the V-shaped model has strict results, so it is easy to control. </a:t>
            </a:r>
          </a:p>
        </p:txBody>
      </p:sp>
      <p:sp>
        <p:nvSpPr>
          <p:cNvPr id="30" name="TextBox 30"/>
          <p:cNvSpPr txBox="1"/>
          <p:nvPr/>
        </p:nvSpPr>
        <p:spPr>
          <a:xfrm>
            <a:off x="1829438" y="8572843"/>
            <a:ext cx="148571" cy="107080"/>
          </a:xfrm>
          <a:prstGeom prst="rect">
            <a:avLst/>
          </a:prstGeom>
        </p:spPr>
        <p:txBody>
          <a:bodyPr lIns="0" tIns="0" rIns="0" bIns="0" rtlCol="0" anchor="t">
            <a:spAutoFit/>
          </a:bodyPr>
          <a:lstStyle/>
          <a:p>
            <a:pPr algn="l">
              <a:lnSpc>
                <a:spcPts val="599"/>
              </a:lnSpc>
            </a:pPr>
            <a:r>
              <a:rPr lang="en-US" sz="1103" spc="-1">
                <a:solidFill>
                  <a:srgbClr val="000000"/>
                </a:solidFill>
                <a:latin typeface="IBM Plex Sans Condensed"/>
                <a:ea typeface="IBM Plex Sans Condensed"/>
                <a:cs typeface="IBM Plex Sans Condensed"/>
                <a:sym typeface="IBM Plex Sans Condensed"/>
              </a:rPr>
              <a:t>3. </a:t>
            </a:r>
          </a:p>
        </p:txBody>
      </p:sp>
      <p:sp>
        <p:nvSpPr>
          <p:cNvPr id="31" name="TextBox 31"/>
          <p:cNvSpPr txBox="1"/>
          <p:nvPr/>
        </p:nvSpPr>
        <p:spPr>
          <a:xfrm>
            <a:off x="2058286" y="8594874"/>
            <a:ext cx="3126638" cy="85039"/>
          </a:xfrm>
          <a:prstGeom prst="rect">
            <a:avLst/>
          </a:prstGeom>
        </p:spPr>
        <p:txBody>
          <a:bodyPr lIns="0" tIns="0" rIns="0" bIns="0" rtlCol="0" anchor="t">
            <a:spAutoFit/>
          </a:bodyPr>
          <a:lstStyle/>
          <a:p>
            <a:pPr algn="l">
              <a:lnSpc>
                <a:spcPts val="599"/>
              </a:lnSpc>
            </a:pPr>
            <a:r>
              <a:rPr lang="en-US" sz="1103" spc="-1">
                <a:solidFill>
                  <a:srgbClr val="FF0000"/>
                </a:solidFill>
                <a:latin typeface="IBM Plex Sans Condensed"/>
                <a:ea typeface="IBM Plex Sans Condensed"/>
                <a:cs typeface="IBM Plex Sans Condensed"/>
                <a:sym typeface="IBM Plex Sans Condensed"/>
              </a:rPr>
              <a:t>Testing and verification </a:t>
            </a:r>
            <a:r>
              <a:rPr lang="en-US" sz="1103" spc="-1">
                <a:solidFill>
                  <a:srgbClr val="000000"/>
                </a:solidFill>
                <a:latin typeface="IBM Plex Sans Condensed"/>
                <a:ea typeface="IBM Plex Sans Condensed"/>
                <a:cs typeface="IBM Plex Sans Condensed"/>
                <a:sym typeface="IBM Plex Sans Condensed"/>
              </a:rPr>
              <a:t>take place in the </a:t>
            </a:r>
            <a:r>
              <a:rPr lang="en-US" sz="1103" spc="-1">
                <a:solidFill>
                  <a:srgbClr val="FF0000"/>
                </a:solidFill>
                <a:latin typeface="IBM Plex Sans Condensed"/>
                <a:ea typeface="IBM Plex Sans Condensed"/>
                <a:cs typeface="IBM Plex Sans Condensed"/>
                <a:sym typeface="IBM Plex Sans Condensed"/>
              </a:rPr>
              <a:t>early stages.</a:t>
            </a:r>
            <a:r>
              <a:rPr lang="en-US" sz="1103" spc="-1">
                <a:solidFill>
                  <a:srgbClr val="000000"/>
                </a:solidFill>
                <a:latin typeface="IBM Plex Sans Condensed"/>
                <a:ea typeface="IBM Plex Sans Condensed"/>
                <a:cs typeface="IBM Plex Sans Condensed"/>
                <a:sym typeface="IBM Plex Sans Condensed"/>
              </a:rPr>
              <a:t> </a:t>
            </a:r>
          </a:p>
        </p:txBody>
      </p:sp>
      <p:sp>
        <p:nvSpPr>
          <p:cNvPr id="32" name="TextBox 32"/>
          <p:cNvSpPr txBox="1"/>
          <p:nvPr/>
        </p:nvSpPr>
        <p:spPr>
          <a:xfrm>
            <a:off x="1829438" y="8586959"/>
            <a:ext cx="4542130" cy="486480"/>
          </a:xfrm>
          <a:prstGeom prst="rect">
            <a:avLst/>
          </a:prstGeom>
        </p:spPr>
        <p:txBody>
          <a:bodyPr lIns="0" tIns="0" rIns="0" bIns="0" rtlCol="0" anchor="t">
            <a:spAutoFit/>
          </a:bodyPr>
          <a:lstStyle/>
          <a:p>
            <a:pPr algn="l">
              <a:lnSpc>
                <a:spcPts val="2471"/>
              </a:lnSpc>
            </a:pPr>
            <a:r>
              <a:rPr lang="en-US" sz="1103" spc="-1">
                <a:solidFill>
                  <a:srgbClr val="000000"/>
                </a:solidFill>
                <a:latin typeface="IBM Plex Sans Condensed"/>
                <a:ea typeface="IBM Plex Sans Condensed"/>
                <a:cs typeface="IBM Plex Sans Condensed"/>
                <a:sym typeface="IBM Plex Sans Condensed"/>
              </a:rPr>
              <a:t>4. Good for small projects, where requirements are static and clear. </a:t>
            </a:r>
          </a:p>
          <a:p>
            <a:pPr algn="l">
              <a:lnSpc>
                <a:spcPts val="652"/>
              </a:lnSpc>
            </a:pPr>
            <a:r>
              <a:rPr lang="en-US" sz="1103" spc="-1">
                <a:solidFill>
                  <a:srgbClr val="000000"/>
                </a:solidFill>
                <a:latin typeface="IBM Plex Sans Condensed"/>
                <a:ea typeface="IBM Plex Sans Condensed"/>
                <a:cs typeface="IBM Plex Sans Condensed"/>
                <a:sym typeface="IBM Plex Sans Condensed"/>
              </a:rPr>
              <a:t>5. Testing Methods like planning, test designing happens well before coding. </a:t>
            </a:r>
          </a:p>
        </p:txBody>
      </p:sp>
      <p:sp>
        <p:nvSpPr>
          <p:cNvPr id="33" name="TextBox 33"/>
          <p:cNvSpPr txBox="1"/>
          <p:nvPr/>
        </p:nvSpPr>
        <p:spPr>
          <a:xfrm>
            <a:off x="2515486" y="893712"/>
            <a:ext cx="4464082" cy="586826"/>
          </a:xfrm>
          <a:prstGeom prst="rect">
            <a:avLst/>
          </a:prstGeom>
        </p:spPr>
        <p:txBody>
          <a:bodyPr lIns="0" tIns="0" rIns="0" bIns="0" rtlCol="0" anchor="t">
            <a:spAutoFit/>
          </a:bodyPr>
          <a:lstStyle/>
          <a:p>
            <a:pPr algn="just">
              <a:lnSpc>
                <a:spcPts val="1543"/>
              </a:lnSpc>
            </a:pPr>
            <a:r>
              <a:rPr lang="en-US" sz="1103" spc="6">
                <a:solidFill>
                  <a:srgbClr val="000000"/>
                </a:solidFill>
                <a:latin typeface="IBM Plex Sans Condensed"/>
                <a:ea typeface="IBM Plex Sans Condensed"/>
                <a:cs typeface="IBM Plex Sans Condensed"/>
                <a:sym typeface="IBM Plex Sans Condensed"/>
              </a:rPr>
              <a:t>o In this stage </a:t>
            </a:r>
            <a:r>
              <a:rPr lang="en-US" sz="1103" spc="6">
                <a:solidFill>
                  <a:srgbClr val="FF0000"/>
                </a:solidFill>
                <a:latin typeface="IBM Plex Sans Condensed Bold"/>
                <a:ea typeface="IBM Plex Sans Condensed Bold"/>
                <a:cs typeface="IBM Plex Sans Condensed Bold"/>
                <a:sym typeface="IBM Plex Sans Condensed Bold"/>
              </a:rPr>
              <a:t>system engineers</a:t>
            </a:r>
            <a:r>
              <a:rPr lang="en-US" sz="1103" spc="6">
                <a:solidFill>
                  <a:srgbClr val="FF0000"/>
                </a:solidFill>
                <a:latin typeface="IBM Plex Sans Condensed"/>
                <a:ea typeface="IBM Plex Sans Condensed"/>
                <a:cs typeface="IBM Plex Sans Condensed"/>
                <a:sym typeface="IBM Plex Sans Condensed"/>
              </a:rPr>
              <a:t> analyze and </a:t>
            </a:r>
            <a:r>
              <a:rPr lang="en-US" sz="1103" spc="6">
                <a:solidFill>
                  <a:srgbClr val="FF0000"/>
                </a:solidFill>
                <a:latin typeface="IBM Plex Sans Condensed Bold"/>
                <a:ea typeface="IBM Plex Sans Condensed Bold"/>
                <a:cs typeface="IBM Plex Sans Condensed Bold"/>
                <a:sym typeface="IBM Plex Sans Condensed Bold"/>
              </a:rPr>
              <a:t>transfer</a:t>
            </a:r>
            <a:r>
              <a:rPr lang="en-US" sz="1103" spc="6">
                <a:solidFill>
                  <a:srgbClr val="FF0000"/>
                </a:solidFill>
                <a:latin typeface="IBM Plex Sans Condensed"/>
                <a:ea typeface="IBM Plex Sans Condensed"/>
                <a:cs typeface="IBM Plex Sans Condensed"/>
                <a:sym typeface="IBM Plex Sans Condensed"/>
              </a:rPr>
              <a:t> the business of the proposed system to SRS by studying the user requirements document (BRS).</a:t>
            </a:r>
            <a:r>
              <a:rPr lang="en-US" sz="1103" spc="6">
                <a:solidFill>
                  <a:srgbClr val="000000"/>
                </a:solidFill>
                <a:latin typeface="IBM Plex Sans Condensed"/>
                <a:ea typeface="IBM Plex Sans Condensed"/>
                <a:cs typeface="IBM Plex Sans Condensed"/>
                <a:sym typeface="IBM Plex Sans Condensed"/>
              </a:rPr>
              <a:t> </a:t>
            </a:r>
          </a:p>
        </p:txBody>
      </p:sp>
      <p:sp>
        <p:nvSpPr>
          <p:cNvPr id="34" name="TextBox 34"/>
          <p:cNvSpPr txBox="1"/>
          <p:nvPr/>
        </p:nvSpPr>
        <p:spPr>
          <a:xfrm>
            <a:off x="2286886" y="1502693"/>
            <a:ext cx="1481747" cy="180289"/>
          </a:xfrm>
          <a:prstGeom prst="rect">
            <a:avLst/>
          </a:prstGeom>
        </p:spPr>
        <p:txBody>
          <a:bodyPr lIns="0" tIns="0" rIns="0" bIns="0" rtlCol="0" anchor="t">
            <a:spAutoFit/>
          </a:bodyPr>
          <a:lstStyle/>
          <a:p>
            <a:pPr algn="l">
              <a:lnSpc>
                <a:spcPts val="1543"/>
              </a:lnSpc>
            </a:pPr>
            <a:r>
              <a:rPr lang="en-US" sz="1103" spc="-1">
                <a:solidFill>
                  <a:srgbClr val="5B9BD5"/>
                </a:solidFill>
                <a:latin typeface="IBM Plex Sans Condensed Bold"/>
                <a:ea typeface="IBM Plex Sans Condensed Bold"/>
                <a:cs typeface="IBM Plex Sans Condensed Bold"/>
                <a:sym typeface="IBM Plex Sans Condensed Bold"/>
              </a:rPr>
              <a:t>HLD (High-Level Design): </a:t>
            </a:r>
          </a:p>
        </p:txBody>
      </p:sp>
      <p:sp>
        <p:nvSpPr>
          <p:cNvPr id="35" name="TextBox 35"/>
          <p:cNvSpPr txBox="1"/>
          <p:nvPr/>
        </p:nvSpPr>
        <p:spPr>
          <a:xfrm>
            <a:off x="2515486" y="1677429"/>
            <a:ext cx="126806" cy="188033"/>
          </a:xfrm>
          <a:prstGeom prst="rect">
            <a:avLst/>
          </a:prstGeom>
        </p:spPr>
        <p:txBody>
          <a:bodyPr lIns="0" tIns="0" rIns="0" bIns="0" rtlCol="0" anchor="t">
            <a:spAutoFit/>
          </a:bodyPr>
          <a:lstStyle/>
          <a:p>
            <a:pPr algn="l">
              <a:lnSpc>
                <a:spcPts val="1543"/>
              </a:lnSpc>
            </a:pPr>
            <a:r>
              <a:rPr lang="en-US" sz="1103" spc="-1">
                <a:solidFill>
                  <a:srgbClr val="000000"/>
                </a:solidFill>
                <a:latin typeface="Open Sans"/>
                <a:ea typeface="Open Sans"/>
                <a:cs typeface="Open Sans"/>
                <a:sym typeface="Open Sans"/>
              </a:rPr>
              <a:t>o </a:t>
            </a:r>
          </a:p>
        </p:txBody>
      </p:sp>
      <p:sp>
        <p:nvSpPr>
          <p:cNvPr id="36" name="TextBox 36"/>
          <p:cNvSpPr txBox="1"/>
          <p:nvPr/>
        </p:nvSpPr>
        <p:spPr>
          <a:xfrm>
            <a:off x="2744086" y="1697765"/>
            <a:ext cx="4230176" cy="378409"/>
          </a:xfrm>
          <a:prstGeom prst="rect">
            <a:avLst/>
          </a:prstGeom>
        </p:spPr>
        <p:txBody>
          <a:bodyPr lIns="0" tIns="0" rIns="0" bIns="0" rtlCol="0" anchor="t">
            <a:spAutoFit/>
          </a:bodyPr>
          <a:lstStyle/>
          <a:p>
            <a:pPr algn="l">
              <a:lnSpc>
                <a:spcPts val="1543"/>
              </a:lnSpc>
            </a:pPr>
            <a:r>
              <a:rPr lang="en-US" sz="1103" spc="2">
                <a:solidFill>
                  <a:srgbClr val="000000"/>
                </a:solidFill>
                <a:latin typeface="IBM Plex Sans Condensed"/>
                <a:ea typeface="IBM Plex Sans Condensed"/>
                <a:cs typeface="IBM Plex Sans Condensed"/>
                <a:sym typeface="IBM Plex Sans Condensed"/>
              </a:rPr>
              <a:t>High-level design (HLD) </a:t>
            </a:r>
            <a:r>
              <a:rPr lang="en-US" sz="1103" spc="2">
                <a:solidFill>
                  <a:srgbClr val="FF0000"/>
                </a:solidFill>
                <a:latin typeface="IBM Plex Sans Condensed Bold"/>
                <a:ea typeface="IBM Plex Sans Condensed Bold"/>
                <a:cs typeface="IBM Plex Sans Condensed Bold"/>
                <a:sym typeface="IBM Plex Sans Condensed Bold"/>
              </a:rPr>
              <a:t>explains the architecture</a:t>
            </a:r>
            <a:r>
              <a:rPr lang="en-US" sz="1103" spc="2">
                <a:solidFill>
                  <a:srgbClr val="FF0000"/>
                </a:solidFill>
                <a:latin typeface="IBM Plex Sans Condensed"/>
                <a:ea typeface="IBM Plex Sans Condensed"/>
                <a:cs typeface="IBM Plex Sans Condensed"/>
                <a:sym typeface="IBM Plex Sans Condensed"/>
              </a:rPr>
              <a:t> that would be used to develop a system.</a:t>
            </a:r>
            <a:r>
              <a:rPr lang="en-US" sz="1103" spc="2">
                <a:solidFill>
                  <a:srgbClr val="000000"/>
                </a:solidFill>
                <a:latin typeface="IBM Plex Sans Condensed"/>
                <a:ea typeface="IBM Plex Sans Condensed"/>
                <a:cs typeface="IBM Plex Sans Condensed"/>
                <a:sym typeface="IBM Plex Sans Condensed"/>
              </a:rPr>
              <a:t> </a:t>
            </a:r>
          </a:p>
        </p:txBody>
      </p:sp>
      <p:sp>
        <p:nvSpPr>
          <p:cNvPr id="37" name="TextBox 37"/>
          <p:cNvSpPr txBox="1"/>
          <p:nvPr/>
        </p:nvSpPr>
        <p:spPr>
          <a:xfrm>
            <a:off x="2515486" y="2070621"/>
            <a:ext cx="4462929" cy="586826"/>
          </a:xfrm>
          <a:prstGeom prst="rect">
            <a:avLst/>
          </a:prstGeom>
        </p:spPr>
        <p:txBody>
          <a:bodyPr lIns="0" tIns="0" rIns="0" bIns="0" rtlCol="0" anchor="t">
            <a:spAutoFit/>
          </a:bodyPr>
          <a:lstStyle/>
          <a:p>
            <a:pPr algn="just">
              <a:lnSpc>
                <a:spcPts val="1543"/>
              </a:lnSpc>
            </a:pPr>
            <a:r>
              <a:rPr lang="en-US" sz="1103" spc="-1">
                <a:solidFill>
                  <a:srgbClr val="000000"/>
                </a:solidFill>
                <a:latin typeface="IBM Plex Sans Condensed"/>
                <a:ea typeface="IBM Plex Sans Condensed"/>
                <a:cs typeface="IBM Plex Sans Condensed"/>
                <a:sym typeface="IBM Plex Sans Condensed"/>
              </a:rPr>
              <a:t>o The </a:t>
            </a:r>
            <a:r>
              <a:rPr lang="en-US" sz="1103" spc="-1">
                <a:solidFill>
                  <a:srgbClr val="FF0000"/>
                </a:solidFill>
                <a:latin typeface="IBM Plex Sans Condensed Bold"/>
                <a:ea typeface="IBM Plex Sans Condensed Bold"/>
                <a:cs typeface="IBM Plex Sans Condensed Bold"/>
                <a:sym typeface="IBM Plex Sans Condensed Bold"/>
              </a:rPr>
              <a:t>architecture diagram</a:t>
            </a:r>
            <a:r>
              <a:rPr lang="en-US" sz="1103" spc="-1">
                <a:solidFill>
                  <a:srgbClr val="FF0000"/>
                </a:solidFill>
                <a:latin typeface="IBM Plex Sans Condensed"/>
                <a:ea typeface="IBM Plex Sans Condensed"/>
                <a:cs typeface="IBM Plex Sans Condensed"/>
                <a:sym typeface="IBM Plex Sans Condensed"/>
              </a:rPr>
              <a:t> provides an </a:t>
            </a:r>
            <a:r>
              <a:rPr lang="en-US" sz="1103" spc="-1">
                <a:solidFill>
                  <a:srgbClr val="FF0000"/>
                </a:solidFill>
                <a:latin typeface="IBM Plex Sans Condensed Bold"/>
                <a:ea typeface="IBM Plex Sans Condensed Bold"/>
                <a:cs typeface="IBM Plex Sans Condensed Bold"/>
                <a:sym typeface="IBM Plex Sans Condensed Bold"/>
              </a:rPr>
              <a:t>overview</a:t>
            </a:r>
            <a:r>
              <a:rPr lang="en-US" sz="1103" spc="-1">
                <a:solidFill>
                  <a:srgbClr val="FF0000"/>
                </a:solidFill>
                <a:latin typeface="IBM Plex Sans Condensed"/>
                <a:ea typeface="IBM Plex Sans Condensed"/>
                <a:cs typeface="IBM Plex Sans Condensed"/>
                <a:sym typeface="IBM Plex Sans Condensed"/>
              </a:rPr>
              <a:t> of an entire system, identifying the main components </a:t>
            </a:r>
            <a:r>
              <a:rPr lang="en-US" sz="1103" spc="-1">
                <a:solidFill>
                  <a:srgbClr val="000000"/>
                </a:solidFill>
                <a:latin typeface="IBM Plex Sans Condensed"/>
                <a:ea typeface="IBM Plex Sans Condensed"/>
                <a:cs typeface="IBM Plex Sans Condensed"/>
                <a:sym typeface="IBM Plex Sans Condensed"/>
              </a:rPr>
              <a:t>that would be developed for the product and their interfaces. </a:t>
            </a:r>
          </a:p>
        </p:txBody>
      </p:sp>
      <p:sp>
        <p:nvSpPr>
          <p:cNvPr id="38" name="TextBox 38"/>
          <p:cNvSpPr txBox="1"/>
          <p:nvPr/>
        </p:nvSpPr>
        <p:spPr>
          <a:xfrm>
            <a:off x="2286886" y="2679468"/>
            <a:ext cx="1425521" cy="180289"/>
          </a:xfrm>
          <a:prstGeom prst="rect">
            <a:avLst/>
          </a:prstGeom>
        </p:spPr>
        <p:txBody>
          <a:bodyPr lIns="0" tIns="0" rIns="0" bIns="0" rtlCol="0" anchor="t">
            <a:spAutoFit/>
          </a:bodyPr>
          <a:lstStyle/>
          <a:p>
            <a:pPr algn="l">
              <a:lnSpc>
                <a:spcPts val="1543"/>
              </a:lnSpc>
            </a:pPr>
            <a:r>
              <a:rPr lang="en-US" sz="1103" spc="-1">
                <a:solidFill>
                  <a:srgbClr val="5B9BD5"/>
                </a:solidFill>
                <a:latin typeface="IBM Plex Sans Condensed Bold"/>
                <a:ea typeface="IBM Plex Sans Condensed Bold"/>
                <a:cs typeface="IBM Plex Sans Condensed Bold"/>
                <a:sym typeface="IBM Plex Sans Condensed Bold"/>
              </a:rPr>
              <a:t>LLD (Low-Level Design): </a:t>
            </a:r>
          </a:p>
        </p:txBody>
      </p:sp>
      <p:sp>
        <p:nvSpPr>
          <p:cNvPr id="39" name="TextBox 39"/>
          <p:cNvSpPr txBox="1"/>
          <p:nvPr/>
        </p:nvSpPr>
        <p:spPr>
          <a:xfrm>
            <a:off x="2515486" y="2854214"/>
            <a:ext cx="4461710" cy="193634"/>
          </a:xfrm>
          <a:prstGeom prst="rect">
            <a:avLst/>
          </a:prstGeom>
        </p:spPr>
        <p:txBody>
          <a:bodyPr lIns="0" tIns="0" rIns="0" bIns="0" rtlCol="0" anchor="t">
            <a:spAutoFit/>
          </a:bodyPr>
          <a:lstStyle/>
          <a:p>
            <a:pPr algn="l">
              <a:lnSpc>
                <a:spcPts val="1543"/>
              </a:lnSpc>
            </a:pPr>
            <a:r>
              <a:rPr lang="en-US" sz="1103" spc="-1">
                <a:solidFill>
                  <a:srgbClr val="000000"/>
                </a:solidFill>
                <a:latin typeface="IBM Plex Sans Condensed"/>
                <a:ea typeface="IBM Plex Sans Condensed"/>
                <a:cs typeface="IBM Plex Sans Condensed"/>
                <a:sym typeface="IBM Plex Sans Condensed"/>
              </a:rPr>
              <a:t>o In the module design phase, </a:t>
            </a:r>
            <a:r>
              <a:rPr lang="en-US" sz="1103" spc="-1">
                <a:solidFill>
                  <a:srgbClr val="FF0000"/>
                </a:solidFill>
                <a:latin typeface="IBM Plex Sans Condensed"/>
                <a:ea typeface="IBM Plex Sans Condensed"/>
                <a:cs typeface="IBM Plex Sans Condensed"/>
                <a:sym typeface="IBM Plex Sans Condensed"/>
              </a:rPr>
              <a:t>the system </a:t>
            </a:r>
            <a:r>
              <a:rPr lang="en-US" sz="1103" spc="-1">
                <a:solidFill>
                  <a:srgbClr val="FF0000"/>
                </a:solidFill>
                <a:latin typeface="IBM Plex Sans Condensed Bold"/>
                <a:ea typeface="IBM Plex Sans Condensed Bold"/>
                <a:cs typeface="IBM Plex Sans Condensed Bold"/>
                <a:sym typeface="IBM Plex Sans Condensed Bold"/>
              </a:rPr>
              <a:t>breaks down into small </a:t>
            </a:r>
          </a:p>
        </p:txBody>
      </p:sp>
      <p:sp>
        <p:nvSpPr>
          <p:cNvPr id="40" name="TextBox 40"/>
          <p:cNvSpPr txBox="1"/>
          <p:nvPr/>
        </p:nvSpPr>
        <p:spPr>
          <a:xfrm>
            <a:off x="2744086" y="3072660"/>
            <a:ext cx="579882" cy="180289"/>
          </a:xfrm>
          <a:prstGeom prst="rect">
            <a:avLst/>
          </a:prstGeom>
        </p:spPr>
        <p:txBody>
          <a:bodyPr lIns="0" tIns="0" rIns="0" bIns="0" rtlCol="0" anchor="t">
            <a:spAutoFit/>
          </a:bodyPr>
          <a:lstStyle/>
          <a:p>
            <a:pPr algn="l">
              <a:lnSpc>
                <a:spcPts val="1543"/>
              </a:lnSpc>
            </a:pPr>
            <a:r>
              <a:rPr lang="en-US" sz="1103" spc="-1">
                <a:solidFill>
                  <a:srgbClr val="FF0000"/>
                </a:solidFill>
                <a:latin typeface="IBM Plex Sans Condensed Bold"/>
                <a:ea typeface="IBM Plex Sans Condensed Bold"/>
                <a:cs typeface="IBM Plex Sans Condensed Bold"/>
                <a:sym typeface="IBM Plex Sans Condensed Bold"/>
              </a:rPr>
              <a:t>modules.</a:t>
            </a:r>
            <a:r>
              <a:rPr lang="en-US" sz="1103" spc="-1">
                <a:solidFill>
                  <a:srgbClr val="FF0000"/>
                </a:solidFill>
                <a:latin typeface="IBM Plex Sans Condensed"/>
                <a:ea typeface="IBM Plex Sans Condensed"/>
                <a:cs typeface="IBM Plex Sans Condensed"/>
                <a:sym typeface="IBM Plex Sans Condensed"/>
              </a:rPr>
              <a:t> </a:t>
            </a:r>
          </a:p>
        </p:txBody>
      </p:sp>
      <p:sp>
        <p:nvSpPr>
          <p:cNvPr id="41" name="TextBox 41"/>
          <p:cNvSpPr txBox="1"/>
          <p:nvPr/>
        </p:nvSpPr>
        <p:spPr>
          <a:xfrm>
            <a:off x="2515486" y="3247406"/>
            <a:ext cx="4428954" cy="193634"/>
          </a:xfrm>
          <a:prstGeom prst="rect">
            <a:avLst/>
          </a:prstGeom>
        </p:spPr>
        <p:txBody>
          <a:bodyPr lIns="0" tIns="0" rIns="0" bIns="0" rtlCol="0" anchor="t">
            <a:spAutoFit/>
          </a:bodyPr>
          <a:lstStyle/>
          <a:p>
            <a:pPr algn="l">
              <a:lnSpc>
                <a:spcPts val="1543"/>
              </a:lnSpc>
            </a:pPr>
            <a:r>
              <a:rPr lang="en-US" sz="1103" spc="2">
                <a:solidFill>
                  <a:srgbClr val="000000"/>
                </a:solidFill>
                <a:latin typeface="IBM Plex Sans Condensed"/>
                <a:ea typeface="IBM Plex Sans Condensed"/>
                <a:cs typeface="IBM Plex Sans Condensed"/>
                <a:sym typeface="IBM Plex Sans Condensed"/>
              </a:rPr>
              <a:t>o The </a:t>
            </a:r>
            <a:r>
              <a:rPr lang="en-US" sz="1103" spc="2">
                <a:solidFill>
                  <a:srgbClr val="FF0000"/>
                </a:solidFill>
                <a:latin typeface="IBM Plex Sans Condensed Bold"/>
                <a:ea typeface="IBM Plex Sans Condensed Bold"/>
                <a:cs typeface="IBM Plex Sans Condensed Bold"/>
                <a:sym typeface="IBM Plex Sans Condensed Bold"/>
              </a:rPr>
              <a:t>detailed design</a:t>
            </a:r>
            <a:r>
              <a:rPr lang="en-US" sz="1103" spc="2">
                <a:solidFill>
                  <a:srgbClr val="FF0000"/>
                </a:solidFill>
                <a:latin typeface="IBM Plex Sans Condensed"/>
                <a:ea typeface="IBM Plex Sans Condensed"/>
                <a:cs typeface="IBM Plex Sans Condensed"/>
                <a:sym typeface="IBM Plex Sans Condensed"/>
              </a:rPr>
              <a:t> of the modules is specified</a:t>
            </a:r>
            <a:r>
              <a:rPr lang="en-US" sz="1103" spc="2">
                <a:solidFill>
                  <a:srgbClr val="000000"/>
                </a:solidFill>
                <a:latin typeface="IBM Plex Sans Condensed"/>
                <a:ea typeface="IBM Plex Sans Condensed"/>
                <a:cs typeface="IBM Plex Sans Condensed"/>
                <a:sym typeface="IBM Plex Sans Condensed"/>
              </a:rPr>
              <a:t>, which is known as Low-</a:t>
            </a:r>
          </a:p>
        </p:txBody>
      </p:sp>
      <p:sp>
        <p:nvSpPr>
          <p:cNvPr id="42" name="TextBox 42"/>
          <p:cNvSpPr txBox="1"/>
          <p:nvPr/>
        </p:nvSpPr>
        <p:spPr>
          <a:xfrm>
            <a:off x="2744086" y="3462804"/>
            <a:ext cx="753989" cy="180289"/>
          </a:xfrm>
          <a:prstGeom prst="rect">
            <a:avLst/>
          </a:prstGeom>
        </p:spPr>
        <p:txBody>
          <a:bodyPr lIns="0" tIns="0" rIns="0" bIns="0" rtlCol="0" anchor="t">
            <a:spAutoFit/>
          </a:bodyPr>
          <a:lstStyle/>
          <a:p>
            <a:pPr algn="l">
              <a:lnSpc>
                <a:spcPts val="1543"/>
              </a:lnSpc>
            </a:pPr>
            <a:r>
              <a:rPr lang="en-US" sz="1103" spc="-1">
                <a:solidFill>
                  <a:srgbClr val="000000"/>
                </a:solidFill>
                <a:latin typeface="IBM Plex Sans Condensed"/>
                <a:ea typeface="IBM Plex Sans Condensed"/>
                <a:cs typeface="IBM Plex Sans Condensed"/>
                <a:sym typeface="IBM Plex Sans Condensed"/>
              </a:rPr>
              <a:t>Level Design </a:t>
            </a:r>
          </a:p>
        </p:txBody>
      </p:sp>
      <p:sp>
        <p:nvSpPr>
          <p:cNvPr id="44" name="Footer Placeholder 43"/>
          <p:cNvSpPr>
            <a:spLocks noGrp="1"/>
          </p:cNvSpPr>
          <p:nvPr>
            <p:ph type="ftr" sz="quarter" idx="11"/>
          </p:nvPr>
        </p:nvSpPr>
        <p:spPr/>
        <p:txBody>
          <a:bodyPr/>
          <a:lstStyle/>
          <a:p>
            <a:r>
              <a:rPr lang="en-US" smtClean="0"/>
              <a:t>Mr. RANJIT KUMBHAR  7757962804</a:t>
            </a:r>
            <a:endParaRPr 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43000" y="2959732"/>
            <a:ext cx="115567" cy="2514600"/>
          </a:xfrm>
          <a:custGeom>
            <a:avLst/>
            <a:gdLst/>
            <a:ahLst/>
            <a:cxnLst/>
            <a:rect l="l" t="t" r="r" b="b"/>
            <a:pathLst>
              <a:path w="115567" h="2514600">
                <a:moveTo>
                  <a:pt x="0" y="0"/>
                </a:moveTo>
                <a:lnTo>
                  <a:pt x="115567" y="0"/>
                </a:lnTo>
                <a:lnTo>
                  <a:pt x="115567" y="2514600"/>
                </a:lnTo>
                <a:lnTo>
                  <a:pt x="0" y="2514600"/>
                </a:lnTo>
                <a:lnTo>
                  <a:pt x="0" y="0"/>
                </a:lnTo>
                <a:close/>
              </a:path>
            </a:pathLst>
          </a:custGeom>
          <a:blipFill>
            <a:blip r:embed="rId2"/>
            <a:stretch>
              <a:fillRect/>
            </a:stretch>
          </a:blipFill>
        </p:spPr>
      </p:sp>
      <p:sp>
        <p:nvSpPr>
          <p:cNvPr id="4" name="TextBox 4"/>
          <p:cNvSpPr txBox="1"/>
          <p:nvPr/>
        </p:nvSpPr>
        <p:spPr>
          <a:xfrm>
            <a:off x="1372238" y="879643"/>
            <a:ext cx="65789" cy="207226"/>
          </a:xfrm>
          <a:prstGeom prst="rect">
            <a:avLst/>
          </a:prstGeom>
        </p:spPr>
        <p:txBody>
          <a:bodyPr lIns="0" tIns="0" rIns="0" bIns="0" rtlCol="0" anchor="t">
            <a:spAutoFit/>
          </a:bodyPr>
          <a:lstStyle/>
          <a:p>
            <a:pPr algn="l">
              <a:lnSpc>
                <a:spcPts val="1545"/>
              </a:lnSpc>
            </a:pPr>
            <a:r>
              <a:rPr lang="en-US" sz="1103">
                <a:solidFill>
                  <a:srgbClr val="000000"/>
                </a:solidFill>
                <a:latin typeface="Arimo"/>
                <a:ea typeface="Arimo"/>
                <a:cs typeface="Arimo"/>
                <a:sym typeface="Arimo"/>
              </a:rPr>
              <a:t></a:t>
            </a:r>
          </a:p>
        </p:txBody>
      </p:sp>
      <p:sp>
        <p:nvSpPr>
          <p:cNvPr id="5" name="TextBox 5"/>
          <p:cNvSpPr txBox="1"/>
          <p:nvPr/>
        </p:nvSpPr>
        <p:spPr>
          <a:xfrm>
            <a:off x="1600838" y="6752168"/>
            <a:ext cx="148571" cy="202330"/>
          </a:xfrm>
          <a:prstGeom prst="rect">
            <a:avLst/>
          </a:prstGeom>
        </p:spPr>
        <p:txBody>
          <a:bodyPr lIns="0" tIns="0" rIns="0" bIns="0" rtlCol="0" anchor="t">
            <a:spAutoFit/>
          </a:bodyPr>
          <a:lstStyle/>
          <a:p>
            <a:pPr algn="l">
              <a:lnSpc>
                <a:spcPts val="1545"/>
              </a:lnSpc>
            </a:pPr>
            <a:r>
              <a:rPr lang="en-US" sz="1103" spc="-1">
                <a:solidFill>
                  <a:srgbClr val="5B9BD5"/>
                </a:solidFill>
                <a:latin typeface="IBM Plex Sans Condensed Bold"/>
                <a:ea typeface="IBM Plex Sans Condensed Bold"/>
                <a:cs typeface="IBM Plex Sans Condensed Bold"/>
                <a:sym typeface="IBM Plex Sans Condensed Bold"/>
              </a:rPr>
              <a:t>1. </a:t>
            </a:r>
          </a:p>
        </p:txBody>
      </p:sp>
      <p:sp>
        <p:nvSpPr>
          <p:cNvPr id="6" name="TextBox 6"/>
          <p:cNvSpPr txBox="1"/>
          <p:nvPr/>
        </p:nvSpPr>
        <p:spPr>
          <a:xfrm>
            <a:off x="1600838" y="8865013"/>
            <a:ext cx="1080297" cy="202330"/>
          </a:xfrm>
          <a:prstGeom prst="rect">
            <a:avLst/>
          </a:prstGeom>
        </p:spPr>
        <p:txBody>
          <a:bodyPr lIns="0" tIns="0" rIns="0" bIns="0" rtlCol="0" anchor="t">
            <a:spAutoFit/>
          </a:bodyPr>
          <a:lstStyle/>
          <a:p>
            <a:pPr algn="l">
              <a:lnSpc>
                <a:spcPts val="1545"/>
              </a:lnSpc>
            </a:pPr>
            <a:r>
              <a:rPr lang="en-US" sz="1103" spc="-1">
                <a:solidFill>
                  <a:srgbClr val="5B9BD5"/>
                </a:solidFill>
                <a:latin typeface="IBM Plex Sans Condensed Bold"/>
                <a:ea typeface="IBM Plex Sans Condensed Bold"/>
                <a:cs typeface="IBM Plex Sans Condensed Bold"/>
                <a:sym typeface="IBM Plex Sans Condensed Bold"/>
              </a:rPr>
              <a:t>2. Walkthrough: </a:t>
            </a:r>
          </a:p>
        </p:txBody>
      </p:sp>
      <p:sp>
        <p:nvSpPr>
          <p:cNvPr id="7" name="TextBox 7"/>
          <p:cNvSpPr txBox="1"/>
          <p:nvPr/>
        </p:nvSpPr>
        <p:spPr>
          <a:xfrm>
            <a:off x="1829438" y="6678959"/>
            <a:ext cx="4277601" cy="598627"/>
          </a:xfrm>
          <a:prstGeom prst="rect">
            <a:avLst/>
          </a:prstGeom>
        </p:spPr>
        <p:txBody>
          <a:bodyPr lIns="0" tIns="0" rIns="0" bIns="0" rtlCol="0" anchor="t">
            <a:spAutoFit/>
          </a:bodyPr>
          <a:lstStyle/>
          <a:p>
            <a:pPr algn="l">
              <a:lnSpc>
                <a:spcPts val="2592"/>
              </a:lnSpc>
            </a:pPr>
            <a:r>
              <a:rPr lang="en-US" sz="1103" spc="-1">
                <a:solidFill>
                  <a:srgbClr val="5B9BD5"/>
                </a:solidFill>
                <a:latin typeface="IBM Plex Sans Condensed Bold"/>
                <a:ea typeface="IBM Plex Sans Condensed Bold"/>
                <a:cs typeface="IBM Plex Sans Condensed Bold"/>
                <a:sym typeface="IBM Plex Sans Condensed Bold"/>
              </a:rPr>
              <a:t>Review: </a:t>
            </a:r>
            <a:r>
              <a:rPr lang="en-US" sz="1103" spc="-1">
                <a:solidFill>
                  <a:srgbClr val="000000"/>
                </a:solidFill>
                <a:latin typeface="IBM Plex Sans Condensed"/>
                <a:ea typeface="IBM Plex Sans Condensed"/>
                <a:cs typeface="IBM Plex Sans Condensed"/>
                <a:sym typeface="IBM Plex Sans Condensed"/>
              </a:rPr>
              <a:t>Review conducts on documents to ensure correctness and completeness. </a:t>
            </a:r>
          </a:p>
        </p:txBody>
      </p:sp>
      <p:sp>
        <p:nvSpPr>
          <p:cNvPr id="8" name="TextBox 8"/>
          <p:cNvSpPr txBox="1"/>
          <p:nvPr/>
        </p:nvSpPr>
        <p:spPr>
          <a:xfrm>
            <a:off x="2058286" y="7290730"/>
            <a:ext cx="105042" cy="1113501"/>
          </a:xfrm>
          <a:prstGeom prst="rect">
            <a:avLst/>
          </a:prstGeom>
        </p:spPr>
        <p:txBody>
          <a:bodyPr lIns="0" tIns="0" rIns="0" bIns="0" rtlCol="0" anchor="t">
            <a:spAutoFit/>
          </a:bodyPr>
          <a:lstStyle/>
          <a:p>
            <a:pPr algn="just">
              <a:lnSpc>
                <a:spcPts val="2592"/>
              </a:lnSpc>
            </a:pPr>
            <a:r>
              <a:rPr lang="en-US" sz="1103">
                <a:solidFill>
                  <a:srgbClr val="000000"/>
                </a:solidFill>
                <a:latin typeface="Arimo"/>
                <a:ea typeface="Arimo"/>
                <a:cs typeface="Arimo"/>
                <a:sym typeface="Arimo"/>
              </a:rPr>
              <a:t> </a:t>
            </a:r>
          </a:p>
          <a:p>
            <a:pPr algn="just">
              <a:lnSpc>
                <a:spcPts val="551"/>
              </a:lnSpc>
            </a:pPr>
            <a:r>
              <a:rPr lang="en-US" sz="1103">
                <a:solidFill>
                  <a:srgbClr val="000000"/>
                </a:solidFill>
                <a:latin typeface="Arimo"/>
                <a:ea typeface="Arimo"/>
                <a:cs typeface="Arimo"/>
                <a:sym typeface="Arimo"/>
              </a:rPr>
              <a:t> </a:t>
            </a:r>
          </a:p>
          <a:p>
            <a:pPr algn="just">
              <a:lnSpc>
                <a:spcPts val="2668"/>
              </a:lnSpc>
            </a:pPr>
            <a:r>
              <a:rPr lang="en-US" sz="1103">
                <a:solidFill>
                  <a:srgbClr val="000000"/>
                </a:solidFill>
                <a:latin typeface="Arimo"/>
                <a:ea typeface="Arimo"/>
                <a:cs typeface="Arimo"/>
                <a:sym typeface="Arimo"/>
              </a:rPr>
              <a:t> </a:t>
            </a:r>
          </a:p>
          <a:p>
            <a:pPr algn="just">
              <a:lnSpc>
                <a:spcPts val="551"/>
              </a:lnSpc>
            </a:pPr>
            <a:r>
              <a:rPr lang="en-US" sz="1103">
                <a:solidFill>
                  <a:srgbClr val="000000"/>
                </a:solidFill>
                <a:latin typeface="Arimo"/>
                <a:ea typeface="Arimo"/>
                <a:cs typeface="Arimo"/>
                <a:sym typeface="Arimo"/>
              </a:rPr>
              <a:t> </a:t>
            </a:r>
          </a:p>
          <a:p>
            <a:pPr algn="just">
              <a:lnSpc>
                <a:spcPts val="2616"/>
              </a:lnSpc>
            </a:pPr>
            <a:r>
              <a:rPr lang="en-US" sz="1103">
                <a:solidFill>
                  <a:srgbClr val="000000"/>
                </a:solidFill>
                <a:latin typeface="Arimo"/>
                <a:ea typeface="Arimo"/>
                <a:cs typeface="Arimo"/>
                <a:sym typeface="Arimo"/>
              </a:rPr>
              <a:t> </a:t>
            </a:r>
          </a:p>
        </p:txBody>
      </p:sp>
      <p:sp>
        <p:nvSpPr>
          <p:cNvPr id="9" name="TextBox 9"/>
          <p:cNvSpPr txBox="1"/>
          <p:nvPr/>
        </p:nvSpPr>
        <p:spPr>
          <a:xfrm>
            <a:off x="2286886" y="7334279"/>
            <a:ext cx="1344692" cy="1086564"/>
          </a:xfrm>
          <a:prstGeom prst="rect">
            <a:avLst/>
          </a:prstGeom>
        </p:spPr>
        <p:txBody>
          <a:bodyPr lIns="0" tIns="0" rIns="0" bIns="0" rtlCol="0" anchor="t">
            <a:spAutoFit/>
          </a:bodyPr>
          <a:lstStyle/>
          <a:p>
            <a:pPr algn="l">
              <a:lnSpc>
                <a:spcPts val="2592"/>
              </a:lnSpc>
            </a:pPr>
            <a:r>
              <a:rPr lang="en-US" sz="1103" spc="-1">
                <a:solidFill>
                  <a:srgbClr val="FF0000"/>
                </a:solidFill>
                <a:latin typeface="IBM Plex Sans Condensed"/>
                <a:ea typeface="IBM Plex Sans Condensed"/>
                <a:cs typeface="IBM Plex Sans Condensed"/>
                <a:sym typeface="IBM Plex Sans Condensed"/>
              </a:rPr>
              <a:t>Requirement </a:t>
            </a:r>
            <a:r>
              <a:rPr lang="en-US" sz="1103" spc="-1">
                <a:solidFill>
                  <a:srgbClr val="000000"/>
                </a:solidFill>
                <a:latin typeface="IBM Plex Sans Condensed"/>
                <a:ea typeface="IBM Plex Sans Condensed"/>
                <a:cs typeface="IBM Plex Sans Condensed"/>
                <a:sym typeface="IBM Plex Sans Condensed"/>
              </a:rPr>
              <a:t>reviews </a:t>
            </a:r>
          </a:p>
          <a:p>
            <a:pPr algn="l">
              <a:lnSpc>
                <a:spcPts val="551"/>
              </a:lnSpc>
            </a:pPr>
            <a:r>
              <a:rPr lang="en-US" sz="1103" spc="-1">
                <a:solidFill>
                  <a:srgbClr val="FF0000"/>
                </a:solidFill>
                <a:latin typeface="IBM Plex Sans Condensed"/>
                <a:ea typeface="IBM Plex Sans Condensed"/>
                <a:cs typeface="IBM Plex Sans Condensed"/>
                <a:sym typeface="IBM Plex Sans Condensed"/>
              </a:rPr>
              <a:t>Design </a:t>
            </a:r>
            <a:r>
              <a:rPr lang="en-US" sz="1103" spc="-1">
                <a:solidFill>
                  <a:srgbClr val="000000"/>
                </a:solidFill>
                <a:latin typeface="IBM Plex Sans Condensed"/>
                <a:ea typeface="IBM Plex Sans Condensed"/>
                <a:cs typeface="IBM Plex Sans Condensed"/>
                <a:sym typeface="IBM Plex Sans Condensed"/>
              </a:rPr>
              <a:t>reviews </a:t>
            </a:r>
          </a:p>
          <a:p>
            <a:pPr algn="l">
              <a:lnSpc>
                <a:spcPts val="2668"/>
              </a:lnSpc>
            </a:pPr>
            <a:r>
              <a:rPr lang="en-US" sz="1103" spc="-1">
                <a:solidFill>
                  <a:srgbClr val="FF0000"/>
                </a:solidFill>
                <a:latin typeface="IBM Plex Sans Condensed"/>
                <a:ea typeface="IBM Plex Sans Condensed"/>
                <a:cs typeface="IBM Plex Sans Condensed"/>
                <a:sym typeface="IBM Plex Sans Condensed"/>
              </a:rPr>
              <a:t>Code </a:t>
            </a:r>
            <a:r>
              <a:rPr lang="en-US" sz="1103" spc="-1">
                <a:solidFill>
                  <a:srgbClr val="000000"/>
                </a:solidFill>
                <a:latin typeface="IBM Plex Sans Condensed"/>
                <a:ea typeface="IBM Plex Sans Condensed"/>
                <a:cs typeface="IBM Plex Sans Condensed"/>
                <a:sym typeface="IBM Plex Sans Condensed"/>
              </a:rPr>
              <a:t>reviews </a:t>
            </a:r>
          </a:p>
          <a:p>
            <a:pPr algn="l">
              <a:lnSpc>
                <a:spcPts val="551"/>
              </a:lnSpc>
            </a:pPr>
            <a:r>
              <a:rPr lang="en-US" sz="1103" spc="-1">
                <a:solidFill>
                  <a:srgbClr val="FF0000"/>
                </a:solidFill>
                <a:latin typeface="IBM Plex Sans Condensed"/>
                <a:ea typeface="IBM Plex Sans Condensed"/>
                <a:cs typeface="IBM Plex Sans Condensed"/>
                <a:sym typeface="IBM Plex Sans Condensed"/>
              </a:rPr>
              <a:t>Test Plan </a:t>
            </a:r>
            <a:r>
              <a:rPr lang="en-US" sz="1103" spc="-1">
                <a:solidFill>
                  <a:srgbClr val="000000"/>
                </a:solidFill>
                <a:latin typeface="IBM Plex Sans Condensed"/>
                <a:ea typeface="IBM Plex Sans Condensed"/>
                <a:cs typeface="IBM Plex Sans Condensed"/>
                <a:sym typeface="IBM Plex Sans Condensed"/>
              </a:rPr>
              <a:t>reviews </a:t>
            </a:r>
          </a:p>
          <a:p>
            <a:pPr algn="l">
              <a:lnSpc>
                <a:spcPts val="2616"/>
              </a:lnSpc>
            </a:pPr>
            <a:r>
              <a:rPr lang="en-US" sz="1103" spc="-1">
                <a:solidFill>
                  <a:srgbClr val="FF0000"/>
                </a:solidFill>
                <a:latin typeface="IBM Plex Sans Condensed"/>
                <a:ea typeface="IBM Plex Sans Condensed"/>
                <a:cs typeface="IBM Plex Sans Condensed"/>
                <a:sym typeface="IBM Plex Sans Condensed"/>
              </a:rPr>
              <a:t>Test cases </a:t>
            </a:r>
            <a:r>
              <a:rPr lang="en-US" sz="1103" spc="-1">
                <a:solidFill>
                  <a:srgbClr val="000000"/>
                </a:solidFill>
                <a:latin typeface="IBM Plex Sans Condensed"/>
                <a:ea typeface="IBM Plex Sans Condensed"/>
                <a:cs typeface="IBM Plex Sans Condensed"/>
                <a:sym typeface="IBM Plex Sans Condensed"/>
              </a:rPr>
              <a:t>reviews etc. </a:t>
            </a:r>
          </a:p>
        </p:txBody>
      </p:sp>
      <p:sp>
        <p:nvSpPr>
          <p:cNvPr id="10" name="TextBox 10"/>
          <p:cNvSpPr txBox="1"/>
          <p:nvPr/>
        </p:nvSpPr>
        <p:spPr>
          <a:xfrm>
            <a:off x="1259434" y="4065289"/>
            <a:ext cx="3117342" cy="285255"/>
          </a:xfrm>
          <a:prstGeom prst="rect">
            <a:avLst/>
          </a:prstGeom>
        </p:spPr>
        <p:txBody>
          <a:bodyPr lIns="0" tIns="0" rIns="0" bIns="0" rtlCol="0" anchor="t">
            <a:spAutoFit/>
          </a:bodyPr>
          <a:lstStyle/>
          <a:p>
            <a:pPr algn="l">
              <a:lnSpc>
                <a:spcPts val="2598"/>
              </a:lnSpc>
            </a:pPr>
            <a:r>
              <a:rPr lang="en-US" sz="1103" spc="-1">
                <a:solidFill>
                  <a:srgbClr val="000000"/>
                </a:solidFill>
                <a:latin typeface="IBM Plex Sans Condensed"/>
                <a:ea typeface="IBM Plex Sans Condensed"/>
                <a:cs typeface="IBM Plex Sans Condensed"/>
                <a:sym typeface="IBM Plex Sans Condensed"/>
              </a:rPr>
              <a:t> </a:t>
            </a:r>
            <a:r>
              <a:rPr lang="en-US" sz="1103" spc="-1">
                <a:solidFill>
                  <a:srgbClr val="000000"/>
                </a:solidFill>
                <a:latin typeface="IBM Plex Sans Condensed Bold"/>
                <a:ea typeface="IBM Plex Sans Condensed Bold"/>
                <a:cs typeface="IBM Plex Sans Condensed Bold"/>
                <a:sym typeface="IBM Plex Sans Condensed Bold"/>
              </a:rPr>
              <a:t>Is Waterfall Model and V Model being the same.?: </a:t>
            </a:r>
          </a:p>
        </p:txBody>
      </p:sp>
      <p:sp>
        <p:nvSpPr>
          <p:cNvPr id="11" name="TextBox 11"/>
          <p:cNvSpPr txBox="1"/>
          <p:nvPr/>
        </p:nvSpPr>
        <p:spPr>
          <a:xfrm>
            <a:off x="1829438" y="4404255"/>
            <a:ext cx="3008757" cy="275539"/>
          </a:xfrm>
          <a:prstGeom prst="rect">
            <a:avLst/>
          </a:prstGeom>
        </p:spPr>
        <p:txBody>
          <a:bodyPr lIns="0" tIns="0" rIns="0" bIns="0" rtlCol="0" anchor="t">
            <a:spAutoFit/>
          </a:bodyPr>
          <a:lstStyle/>
          <a:p>
            <a:pPr algn="l">
              <a:lnSpc>
                <a:spcPts val="2598"/>
              </a:lnSpc>
            </a:pPr>
            <a:r>
              <a:rPr lang="en-US" sz="1103" spc="-1">
                <a:solidFill>
                  <a:srgbClr val="000000"/>
                </a:solidFill>
                <a:latin typeface="IBM Plex Sans Condensed"/>
                <a:ea typeface="IBM Plex Sans Condensed"/>
                <a:cs typeface="IBM Plex Sans Condensed"/>
                <a:sym typeface="IBM Plex Sans Condensed"/>
              </a:rPr>
              <a:t>V Model is the updated version of Waterfall Model. </a:t>
            </a:r>
          </a:p>
        </p:txBody>
      </p:sp>
      <p:sp>
        <p:nvSpPr>
          <p:cNvPr id="12" name="TextBox 12"/>
          <p:cNvSpPr txBox="1"/>
          <p:nvPr/>
        </p:nvSpPr>
        <p:spPr>
          <a:xfrm>
            <a:off x="1207313" y="4727600"/>
            <a:ext cx="5496916" cy="275539"/>
          </a:xfrm>
          <a:prstGeom prst="rect">
            <a:avLst/>
          </a:prstGeom>
        </p:spPr>
        <p:txBody>
          <a:bodyPr lIns="0" tIns="0" rIns="0" bIns="0" rtlCol="0" anchor="t">
            <a:spAutoFit/>
          </a:bodyPr>
          <a:lstStyle/>
          <a:p>
            <a:pPr algn="l">
              <a:lnSpc>
                <a:spcPts val="2598"/>
              </a:lnSpc>
            </a:pPr>
            <a:r>
              <a:rPr lang="en-US" sz="1103" spc="-1">
                <a:solidFill>
                  <a:srgbClr val="000000"/>
                </a:solidFill>
                <a:latin typeface="IBM Plex Sans Condensed"/>
                <a:ea typeface="IBM Plex Sans Condensed"/>
                <a:cs typeface="IBM Plex Sans Condensed"/>
                <a:sym typeface="IBM Plex Sans Condensed"/>
              </a:rPr>
              <a:t>============================================================================= </a:t>
            </a:r>
          </a:p>
        </p:txBody>
      </p:sp>
      <p:sp>
        <p:nvSpPr>
          <p:cNvPr id="13" name="TextBox 13"/>
          <p:cNvSpPr txBox="1"/>
          <p:nvPr/>
        </p:nvSpPr>
        <p:spPr>
          <a:xfrm>
            <a:off x="1372238" y="5245760"/>
            <a:ext cx="1565681" cy="275539"/>
          </a:xfrm>
          <a:prstGeom prst="rect">
            <a:avLst/>
          </a:prstGeom>
        </p:spPr>
        <p:txBody>
          <a:bodyPr lIns="0" tIns="0" rIns="0" bIns="0" rtlCol="0" anchor="t">
            <a:spAutoFit/>
          </a:bodyPr>
          <a:lstStyle/>
          <a:p>
            <a:pPr algn="l">
              <a:lnSpc>
                <a:spcPts val="2598"/>
              </a:lnSpc>
            </a:pPr>
            <a:r>
              <a:rPr lang="en-US" sz="1103" spc="-1">
                <a:solidFill>
                  <a:srgbClr val="000000"/>
                </a:solidFill>
                <a:latin typeface="IBM Plex Sans Condensed Bold"/>
                <a:ea typeface="IBM Plex Sans Condensed Bold"/>
                <a:cs typeface="IBM Plex Sans Condensed Bold"/>
                <a:sym typeface="IBM Plex Sans Condensed Bold"/>
              </a:rPr>
              <a:t>Static Testing Techniques: </a:t>
            </a:r>
          </a:p>
        </p:txBody>
      </p:sp>
      <p:sp>
        <p:nvSpPr>
          <p:cNvPr id="14" name="TextBox 14"/>
          <p:cNvSpPr txBox="1"/>
          <p:nvPr/>
        </p:nvSpPr>
        <p:spPr>
          <a:xfrm>
            <a:off x="1600838" y="5634380"/>
            <a:ext cx="4035104" cy="475440"/>
          </a:xfrm>
          <a:prstGeom prst="rect">
            <a:avLst/>
          </a:prstGeom>
        </p:spPr>
        <p:txBody>
          <a:bodyPr lIns="0" tIns="0" rIns="0" bIns="0" rtlCol="0" anchor="t">
            <a:spAutoFit/>
          </a:bodyPr>
          <a:lstStyle/>
          <a:p>
            <a:pPr algn="l">
              <a:lnSpc>
                <a:spcPts val="551"/>
              </a:lnSpc>
            </a:pPr>
            <a:r>
              <a:rPr lang="en-US" sz="1103" spc="-1">
                <a:solidFill>
                  <a:srgbClr val="000000"/>
                </a:solidFill>
                <a:latin typeface="IBM Plex Sans Condensed"/>
                <a:ea typeface="IBM Plex Sans Condensed"/>
                <a:cs typeface="IBM Plex Sans Condensed"/>
                <a:sym typeface="IBM Plex Sans Condensed"/>
              </a:rPr>
              <a:t>We use Static Testing Techniques on the Verification side in V Model. </a:t>
            </a:r>
          </a:p>
          <a:p>
            <a:pPr algn="l">
              <a:lnSpc>
                <a:spcPts val="2523"/>
              </a:lnSpc>
            </a:pPr>
            <a:r>
              <a:rPr lang="en-US" sz="1103" spc="-1">
                <a:solidFill>
                  <a:srgbClr val="000000"/>
                </a:solidFill>
                <a:latin typeface="IBM Plex Sans Condensed"/>
                <a:ea typeface="IBM Plex Sans Condensed"/>
                <a:cs typeface="IBM Plex Sans Condensed"/>
                <a:sym typeface="IBM Plex Sans Condensed"/>
              </a:rPr>
              <a:t>1. Review </a:t>
            </a:r>
          </a:p>
          <a:p>
            <a:pPr algn="l">
              <a:lnSpc>
                <a:spcPts val="551"/>
              </a:lnSpc>
            </a:pPr>
            <a:r>
              <a:rPr lang="en-US" sz="1103" spc="-1">
                <a:solidFill>
                  <a:srgbClr val="000000"/>
                </a:solidFill>
                <a:latin typeface="IBM Plex Sans Condensed"/>
                <a:ea typeface="IBM Plex Sans Condensed"/>
                <a:cs typeface="IBM Plex Sans Condensed"/>
                <a:sym typeface="IBM Plex Sans Condensed"/>
              </a:rPr>
              <a:t>2. Walkthrough </a:t>
            </a:r>
          </a:p>
        </p:txBody>
      </p:sp>
      <p:sp>
        <p:nvSpPr>
          <p:cNvPr id="15" name="TextBox 15"/>
          <p:cNvSpPr txBox="1"/>
          <p:nvPr/>
        </p:nvSpPr>
        <p:spPr>
          <a:xfrm>
            <a:off x="1600838" y="6010361"/>
            <a:ext cx="148571" cy="297580"/>
          </a:xfrm>
          <a:prstGeom prst="rect">
            <a:avLst/>
          </a:prstGeom>
        </p:spPr>
        <p:txBody>
          <a:bodyPr lIns="0" tIns="0" rIns="0" bIns="0" rtlCol="0" anchor="t">
            <a:spAutoFit/>
          </a:bodyPr>
          <a:lstStyle/>
          <a:p>
            <a:pPr algn="l">
              <a:lnSpc>
                <a:spcPts val="2567"/>
              </a:lnSpc>
            </a:pPr>
            <a:r>
              <a:rPr lang="en-US" sz="1103" spc="-1">
                <a:solidFill>
                  <a:srgbClr val="000000"/>
                </a:solidFill>
                <a:latin typeface="IBM Plex Sans Condensed"/>
                <a:ea typeface="IBM Plex Sans Condensed"/>
                <a:cs typeface="IBM Plex Sans Condensed"/>
                <a:sym typeface="IBM Plex Sans Condensed"/>
              </a:rPr>
              <a:t>3. </a:t>
            </a:r>
          </a:p>
        </p:txBody>
      </p:sp>
      <p:sp>
        <p:nvSpPr>
          <p:cNvPr id="16" name="TextBox 16"/>
          <p:cNvSpPr txBox="1"/>
          <p:nvPr/>
        </p:nvSpPr>
        <p:spPr>
          <a:xfrm>
            <a:off x="1829438" y="6032402"/>
            <a:ext cx="635718" cy="275539"/>
          </a:xfrm>
          <a:prstGeom prst="rect">
            <a:avLst/>
          </a:prstGeom>
        </p:spPr>
        <p:txBody>
          <a:bodyPr lIns="0" tIns="0" rIns="0" bIns="0" rtlCol="0" anchor="t">
            <a:spAutoFit/>
          </a:bodyPr>
          <a:lstStyle/>
          <a:p>
            <a:pPr algn="l">
              <a:lnSpc>
                <a:spcPts val="2567"/>
              </a:lnSpc>
            </a:pPr>
            <a:r>
              <a:rPr lang="en-US" sz="1103" spc="-1">
                <a:solidFill>
                  <a:srgbClr val="000000"/>
                </a:solidFill>
                <a:latin typeface="IBM Plex Sans Condensed"/>
                <a:ea typeface="IBM Plex Sans Condensed"/>
                <a:cs typeface="IBM Plex Sans Condensed"/>
                <a:sym typeface="IBM Plex Sans Condensed"/>
              </a:rPr>
              <a:t>Inspection </a:t>
            </a:r>
          </a:p>
        </p:txBody>
      </p:sp>
      <p:sp>
        <p:nvSpPr>
          <p:cNvPr id="17" name="TextBox 17"/>
          <p:cNvSpPr txBox="1"/>
          <p:nvPr/>
        </p:nvSpPr>
        <p:spPr>
          <a:xfrm>
            <a:off x="1600838" y="923192"/>
            <a:ext cx="1848602" cy="180289"/>
          </a:xfrm>
          <a:prstGeom prst="rect">
            <a:avLst/>
          </a:prstGeom>
        </p:spPr>
        <p:txBody>
          <a:bodyPr lIns="0" tIns="0" rIns="0" bIns="0" rtlCol="0" anchor="t">
            <a:spAutoFit/>
          </a:bodyPr>
          <a:lstStyle/>
          <a:p>
            <a:pPr algn="l">
              <a:lnSpc>
                <a:spcPts val="1542"/>
              </a:lnSpc>
            </a:pPr>
            <a:r>
              <a:rPr lang="en-US" sz="1103" spc="-1">
                <a:solidFill>
                  <a:srgbClr val="000000"/>
                </a:solidFill>
                <a:latin typeface="IBM Plex Sans Condensed Bold"/>
                <a:ea typeface="IBM Plex Sans Condensed Bold"/>
                <a:cs typeface="IBM Plex Sans Condensed Bold"/>
                <a:sym typeface="IBM Plex Sans Condensed Bold"/>
              </a:rPr>
              <a:t>Disadvantages of the V Model: </a:t>
            </a:r>
          </a:p>
        </p:txBody>
      </p:sp>
      <p:sp>
        <p:nvSpPr>
          <p:cNvPr id="18" name="TextBox 18"/>
          <p:cNvSpPr txBox="1"/>
          <p:nvPr/>
        </p:nvSpPr>
        <p:spPr>
          <a:xfrm>
            <a:off x="1829438" y="1096223"/>
            <a:ext cx="5162921" cy="397402"/>
          </a:xfrm>
          <a:prstGeom prst="rect">
            <a:avLst/>
          </a:prstGeom>
        </p:spPr>
        <p:txBody>
          <a:bodyPr lIns="0" tIns="0" rIns="0" bIns="0" rtlCol="0" anchor="t">
            <a:spAutoFit/>
          </a:bodyPr>
          <a:lstStyle/>
          <a:p>
            <a:pPr algn="l">
              <a:lnSpc>
                <a:spcPts val="1542"/>
              </a:lnSpc>
            </a:pPr>
            <a:r>
              <a:rPr lang="en-US" sz="1103" spc="-1">
                <a:solidFill>
                  <a:srgbClr val="000000"/>
                </a:solidFill>
                <a:latin typeface="IBM Plex Sans Condensed"/>
                <a:ea typeface="IBM Plex Sans Condensed"/>
                <a:cs typeface="IBM Plex Sans Condensed"/>
                <a:sym typeface="IBM Plex Sans Condensed"/>
              </a:rPr>
              <a:t>1. </a:t>
            </a:r>
            <a:r>
              <a:rPr lang="en-US" sz="1103" spc="-1">
                <a:solidFill>
                  <a:srgbClr val="FF0000"/>
                </a:solidFill>
                <a:latin typeface="IBM Plex Sans Condensed"/>
                <a:ea typeface="IBM Plex Sans Condensed"/>
                <a:cs typeface="IBM Plex Sans Condensed"/>
                <a:sym typeface="IBM Plex Sans Condensed"/>
              </a:rPr>
              <a:t>Documentation is more.</a:t>
            </a:r>
            <a:r>
              <a:rPr lang="en-US" sz="1103" spc="-1">
                <a:solidFill>
                  <a:srgbClr val="000000"/>
                </a:solidFill>
                <a:latin typeface="IBM Plex Sans Condensed"/>
                <a:ea typeface="IBM Plex Sans Condensed"/>
                <a:cs typeface="IBM Plex Sans Condensed"/>
                <a:sym typeface="IBM Plex Sans Condensed"/>
              </a:rPr>
              <a:t> 2. </a:t>
            </a:r>
            <a:r>
              <a:rPr lang="en-US" sz="1103" spc="-1">
                <a:solidFill>
                  <a:srgbClr val="FF0000"/>
                </a:solidFill>
                <a:latin typeface="IBM Plex Sans Condensed"/>
                <a:ea typeface="IBM Plex Sans Condensed"/>
                <a:cs typeface="IBM Plex Sans Condensed"/>
                <a:sym typeface="IBM Plex Sans Condensed"/>
              </a:rPr>
              <a:t>If any changes happen in the midway, then the </a:t>
            </a:r>
            <a:r>
              <a:rPr lang="en-US" sz="1103" spc="-1">
                <a:solidFill>
                  <a:srgbClr val="FF0000"/>
                </a:solidFill>
                <a:latin typeface="IBM Plex Sans Condensed Bold"/>
                <a:ea typeface="IBM Plex Sans Condensed Bold"/>
                <a:cs typeface="IBM Plex Sans Condensed Bold"/>
                <a:sym typeface="IBM Plex Sans Condensed Bold"/>
              </a:rPr>
              <a:t>test documents</a:t>
            </a:r>
            <a:r>
              <a:rPr lang="en-US" sz="1103" spc="-1">
                <a:solidFill>
                  <a:srgbClr val="FF0000"/>
                </a:solidFill>
                <a:latin typeface="IBM Plex Sans Condensed"/>
                <a:ea typeface="IBM Plex Sans Condensed"/>
                <a:cs typeface="IBM Plex Sans Condensed"/>
                <a:sym typeface="IBM Plex Sans Condensed"/>
              </a:rPr>
              <a:t> along with the </a:t>
            </a:r>
          </a:p>
        </p:txBody>
      </p:sp>
      <p:sp>
        <p:nvSpPr>
          <p:cNvPr id="19" name="TextBox 19"/>
          <p:cNvSpPr txBox="1"/>
          <p:nvPr/>
        </p:nvSpPr>
        <p:spPr>
          <a:xfrm>
            <a:off x="2058286" y="1508789"/>
            <a:ext cx="2327377" cy="180289"/>
          </a:xfrm>
          <a:prstGeom prst="rect">
            <a:avLst/>
          </a:prstGeom>
        </p:spPr>
        <p:txBody>
          <a:bodyPr lIns="0" tIns="0" rIns="0" bIns="0" rtlCol="0" anchor="t">
            <a:spAutoFit/>
          </a:bodyPr>
          <a:lstStyle/>
          <a:p>
            <a:pPr algn="l">
              <a:lnSpc>
                <a:spcPts val="1542"/>
              </a:lnSpc>
            </a:pPr>
            <a:r>
              <a:rPr lang="en-US" sz="1103" spc="-1">
                <a:solidFill>
                  <a:srgbClr val="FF0000"/>
                </a:solidFill>
                <a:latin typeface="IBM Plex Sans Condensed Bold"/>
                <a:ea typeface="IBM Plex Sans Condensed Bold"/>
                <a:cs typeface="IBM Plex Sans Condensed Bold"/>
                <a:sym typeface="IBM Plex Sans Condensed Bold"/>
              </a:rPr>
              <a:t>required documents</a:t>
            </a:r>
            <a:r>
              <a:rPr lang="en-US" sz="1103" spc="-1">
                <a:solidFill>
                  <a:srgbClr val="FF0000"/>
                </a:solidFill>
                <a:latin typeface="IBM Plex Sans Condensed"/>
                <a:ea typeface="IBM Plex Sans Condensed"/>
                <a:cs typeface="IBM Plex Sans Condensed"/>
                <a:sym typeface="IBM Plex Sans Condensed"/>
              </a:rPr>
              <a:t>, must be updated.</a:t>
            </a:r>
            <a:r>
              <a:rPr lang="en-US" sz="1103" spc="-1">
                <a:solidFill>
                  <a:srgbClr val="000000"/>
                </a:solidFill>
                <a:latin typeface="IBM Plex Sans Condensed"/>
                <a:ea typeface="IBM Plex Sans Condensed"/>
                <a:cs typeface="IBM Plex Sans Condensed"/>
                <a:sym typeface="IBM Plex Sans Condensed"/>
              </a:rPr>
              <a:t> </a:t>
            </a:r>
          </a:p>
        </p:txBody>
      </p:sp>
      <p:sp>
        <p:nvSpPr>
          <p:cNvPr id="20" name="TextBox 20"/>
          <p:cNvSpPr txBox="1"/>
          <p:nvPr/>
        </p:nvSpPr>
        <p:spPr>
          <a:xfrm>
            <a:off x="1829438" y="1684868"/>
            <a:ext cx="1777098" cy="202330"/>
          </a:xfrm>
          <a:prstGeom prst="rect">
            <a:avLst/>
          </a:prstGeom>
        </p:spPr>
        <p:txBody>
          <a:bodyPr lIns="0" tIns="0" rIns="0" bIns="0" rtlCol="0" anchor="t">
            <a:spAutoFit/>
          </a:bodyPr>
          <a:lstStyle/>
          <a:p>
            <a:pPr algn="l">
              <a:lnSpc>
                <a:spcPts val="1542"/>
              </a:lnSpc>
            </a:pPr>
            <a:r>
              <a:rPr lang="en-US" sz="1103" spc="-1">
                <a:solidFill>
                  <a:srgbClr val="000000"/>
                </a:solidFill>
                <a:latin typeface="IBM Plex Sans Condensed"/>
                <a:ea typeface="IBM Plex Sans Condensed"/>
                <a:cs typeface="IBM Plex Sans Condensed"/>
                <a:sym typeface="IBM Plex Sans Condensed"/>
              </a:rPr>
              <a:t>3. </a:t>
            </a:r>
            <a:r>
              <a:rPr lang="en-US" sz="1103" spc="-1">
                <a:solidFill>
                  <a:srgbClr val="FF0000"/>
                </a:solidFill>
                <a:latin typeface="IBM Plex Sans Condensed"/>
                <a:ea typeface="IBM Plex Sans Condensed"/>
                <a:cs typeface="IBM Plex Sans Condensed"/>
                <a:sym typeface="IBM Plex Sans Condensed"/>
              </a:rPr>
              <a:t>Initial investment is more.</a:t>
            </a:r>
            <a:r>
              <a:rPr lang="en-US" sz="1103" spc="-1">
                <a:solidFill>
                  <a:srgbClr val="000000"/>
                </a:solidFill>
                <a:latin typeface="IBM Plex Sans Condensed"/>
                <a:ea typeface="IBM Plex Sans Condensed"/>
                <a:cs typeface="IBM Plex Sans Condensed"/>
                <a:sym typeface="IBM Plex Sans Condensed"/>
              </a:rPr>
              <a:t> </a:t>
            </a:r>
          </a:p>
        </p:txBody>
      </p:sp>
      <p:sp>
        <p:nvSpPr>
          <p:cNvPr id="21" name="TextBox 21"/>
          <p:cNvSpPr txBox="1"/>
          <p:nvPr/>
        </p:nvSpPr>
        <p:spPr>
          <a:xfrm>
            <a:off x="1829438" y="1879940"/>
            <a:ext cx="148571" cy="202330"/>
          </a:xfrm>
          <a:prstGeom prst="rect">
            <a:avLst/>
          </a:prstGeom>
        </p:spPr>
        <p:txBody>
          <a:bodyPr lIns="0" tIns="0" rIns="0" bIns="0" rtlCol="0" anchor="t">
            <a:spAutoFit/>
          </a:bodyPr>
          <a:lstStyle/>
          <a:p>
            <a:pPr algn="l">
              <a:lnSpc>
                <a:spcPts val="1542"/>
              </a:lnSpc>
            </a:pPr>
            <a:r>
              <a:rPr lang="en-US" sz="1103" spc="-1">
                <a:solidFill>
                  <a:srgbClr val="000000"/>
                </a:solidFill>
                <a:latin typeface="IBM Plex Sans Condensed"/>
                <a:ea typeface="IBM Plex Sans Condensed"/>
                <a:cs typeface="IBM Plex Sans Condensed"/>
                <a:sym typeface="IBM Plex Sans Condensed"/>
              </a:rPr>
              <a:t>4. </a:t>
            </a:r>
          </a:p>
        </p:txBody>
      </p:sp>
      <p:sp>
        <p:nvSpPr>
          <p:cNvPr id="22" name="TextBox 22"/>
          <p:cNvSpPr txBox="1"/>
          <p:nvPr/>
        </p:nvSpPr>
        <p:spPr>
          <a:xfrm>
            <a:off x="2058286" y="1901981"/>
            <a:ext cx="1633823" cy="180289"/>
          </a:xfrm>
          <a:prstGeom prst="rect">
            <a:avLst/>
          </a:prstGeom>
        </p:spPr>
        <p:txBody>
          <a:bodyPr lIns="0" tIns="0" rIns="0" bIns="0" rtlCol="0" anchor="t">
            <a:spAutoFit/>
          </a:bodyPr>
          <a:lstStyle/>
          <a:p>
            <a:pPr algn="l">
              <a:lnSpc>
                <a:spcPts val="1542"/>
              </a:lnSpc>
            </a:pPr>
            <a:r>
              <a:rPr lang="en-US" sz="1103" spc="-1">
                <a:solidFill>
                  <a:srgbClr val="000000"/>
                </a:solidFill>
                <a:latin typeface="IBM Plex Sans Condensed"/>
                <a:ea typeface="IBM Plex Sans Condensed"/>
                <a:cs typeface="IBM Plex Sans Condensed"/>
                <a:sym typeface="IBM Plex Sans Condensed"/>
              </a:rPr>
              <a:t>Very rigid and least flexible. </a:t>
            </a:r>
          </a:p>
        </p:txBody>
      </p:sp>
      <p:sp>
        <p:nvSpPr>
          <p:cNvPr id="23" name="TextBox 23"/>
          <p:cNvSpPr txBox="1"/>
          <p:nvPr/>
        </p:nvSpPr>
        <p:spPr>
          <a:xfrm>
            <a:off x="1829438" y="2075012"/>
            <a:ext cx="5163017" cy="202330"/>
          </a:xfrm>
          <a:prstGeom prst="rect">
            <a:avLst/>
          </a:prstGeom>
        </p:spPr>
        <p:txBody>
          <a:bodyPr lIns="0" tIns="0" rIns="0" bIns="0" rtlCol="0" anchor="t">
            <a:spAutoFit/>
          </a:bodyPr>
          <a:lstStyle/>
          <a:p>
            <a:pPr algn="l">
              <a:lnSpc>
                <a:spcPts val="1542"/>
              </a:lnSpc>
            </a:pPr>
            <a:r>
              <a:rPr lang="en-US" sz="1103" spc="-1">
                <a:solidFill>
                  <a:srgbClr val="000000"/>
                </a:solidFill>
                <a:latin typeface="IBM Plex Sans Condensed"/>
                <a:ea typeface="IBM Plex Sans Condensed"/>
                <a:cs typeface="IBM Plex Sans Condensed"/>
                <a:sym typeface="IBM Plex Sans Condensed"/>
              </a:rPr>
              <a:t>5. Software is developed during the implementation stage, so </a:t>
            </a:r>
            <a:r>
              <a:rPr lang="en-US" sz="1103" spc="-1">
                <a:solidFill>
                  <a:srgbClr val="FF0000"/>
                </a:solidFill>
                <a:latin typeface="IBM Plex Sans Condensed"/>
                <a:ea typeface="IBM Plex Sans Condensed"/>
                <a:cs typeface="IBM Plex Sans Condensed"/>
                <a:sym typeface="IBM Plex Sans Condensed"/>
              </a:rPr>
              <a:t>no early prototypes of the </a:t>
            </a:r>
          </a:p>
        </p:txBody>
      </p:sp>
      <p:sp>
        <p:nvSpPr>
          <p:cNvPr id="24" name="TextBox 24"/>
          <p:cNvSpPr txBox="1"/>
          <p:nvPr/>
        </p:nvSpPr>
        <p:spPr>
          <a:xfrm>
            <a:off x="2058286" y="2295173"/>
            <a:ext cx="1391326" cy="180289"/>
          </a:xfrm>
          <a:prstGeom prst="rect">
            <a:avLst/>
          </a:prstGeom>
        </p:spPr>
        <p:txBody>
          <a:bodyPr lIns="0" tIns="0" rIns="0" bIns="0" rtlCol="0" anchor="t">
            <a:spAutoFit/>
          </a:bodyPr>
          <a:lstStyle/>
          <a:p>
            <a:pPr algn="l">
              <a:lnSpc>
                <a:spcPts val="1542"/>
              </a:lnSpc>
            </a:pPr>
            <a:r>
              <a:rPr lang="en-US" sz="1103" spc="-1">
                <a:solidFill>
                  <a:srgbClr val="FF0000"/>
                </a:solidFill>
                <a:latin typeface="IBM Plex Sans Condensed"/>
                <a:ea typeface="IBM Plex Sans Condensed"/>
                <a:cs typeface="IBM Plex Sans Condensed"/>
                <a:sym typeface="IBM Plex Sans Condensed"/>
              </a:rPr>
              <a:t>software are produced.</a:t>
            </a:r>
            <a:r>
              <a:rPr lang="en-US" sz="1103" spc="-1">
                <a:solidFill>
                  <a:srgbClr val="000000"/>
                </a:solidFill>
                <a:latin typeface="IBM Plex Sans Condensed"/>
                <a:ea typeface="IBM Plex Sans Condensed"/>
                <a:cs typeface="IBM Plex Sans Condensed"/>
                <a:sym typeface="IBM Plex Sans Condensed"/>
              </a:rPr>
              <a:t> </a:t>
            </a:r>
          </a:p>
        </p:txBody>
      </p:sp>
      <p:sp>
        <p:nvSpPr>
          <p:cNvPr id="25" name="TextBox 25"/>
          <p:cNvSpPr txBox="1"/>
          <p:nvPr/>
        </p:nvSpPr>
        <p:spPr>
          <a:xfrm>
            <a:off x="1259434" y="2925718"/>
            <a:ext cx="1468946" cy="190005"/>
          </a:xfrm>
          <a:prstGeom prst="rect">
            <a:avLst/>
          </a:prstGeom>
        </p:spPr>
        <p:txBody>
          <a:bodyPr lIns="0" tIns="0" rIns="0" bIns="0" rtlCol="0" anchor="t">
            <a:spAutoFit/>
          </a:bodyPr>
          <a:lstStyle/>
          <a:p>
            <a:pPr algn="l">
              <a:lnSpc>
                <a:spcPts val="1535"/>
              </a:lnSpc>
            </a:pPr>
            <a:r>
              <a:rPr lang="en-US" sz="1103" spc="-1">
                <a:solidFill>
                  <a:srgbClr val="000000"/>
                </a:solidFill>
                <a:latin typeface="IBM Plex Sans Condensed"/>
                <a:ea typeface="IBM Plex Sans Condensed"/>
                <a:cs typeface="IBM Plex Sans Condensed"/>
                <a:sym typeface="IBM Plex Sans Condensed"/>
              </a:rPr>
              <a:t> </a:t>
            </a:r>
            <a:r>
              <a:rPr lang="en-US" sz="1103" spc="-1">
                <a:solidFill>
                  <a:srgbClr val="000000"/>
                </a:solidFill>
                <a:latin typeface="IBM Plex Sans Condensed Bold"/>
                <a:ea typeface="IBM Plex Sans Condensed Bold"/>
                <a:cs typeface="IBM Plex Sans Condensed Bold"/>
                <a:sym typeface="IBM Plex Sans Condensed Bold"/>
              </a:rPr>
              <a:t>When to use V Model: </a:t>
            </a:r>
          </a:p>
        </p:txBody>
      </p:sp>
      <p:sp>
        <p:nvSpPr>
          <p:cNvPr id="26" name="TextBox 26"/>
          <p:cNvSpPr txBox="1"/>
          <p:nvPr/>
        </p:nvSpPr>
        <p:spPr>
          <a:xfrm>
            <a:off x="1829438" y="3114637"/>
            <a:ext cx="5163569" cy="202330"/>
          </a:xfrm>
          <a:prstGeom prst="rect">
            <a:avLst/>
          </a:prstGeom>
        </p:spPr>
        <p:txBody>
          <a:bodyPr lIns="0" tIns="0" rIns="0" bIns="0" rtlCol="0" anchor="t">
            <a:spAutoFit/>
          </a:bodyPr>
          <a:lstStyle/>
          <a:p>
            <a:pPr algn="l">
              <a:lnSpc>
                <a:spcPts val="1535"/>
              </a:lnSpc>
            </a:pPr>
            <a:r>
              <a:rPr lang="en-US" sz="1103" spc="-1">
                <a:solidFill>
                  <a:srgbClr val="000000"/>
                </a:solidFill>
                <a:latin typeface="IBM Plex Sans Condensed"/>
                <a:ea typeface="IBM Plex Sans Condensed"/>
                <a:cs typeface="IBM Plex Sans Condensed"/>
                <a:sym typeface="IBM Plex Sans Condensed"/>
              </a:rPr>
              <a:t>1. The V-shaped model should be used for small to medium-sized projects where </a:t>
            </a:r>
          </a:p>
        </p:txBody>
      </p:sp>
      <p:sp>
        <p:nvSpPr>
          <p:cNvPr id="27" name="TextBox 27"/>
          <p:cNvSpPr txBox="1"/>
          <p:nvPr/>
        </p:nvSpPr>
        <p:spPr>
          <a:xfrm>
            <a:off x="2058286" y="3334788"/>
            <a:ext cx="2660294" cy="375361"/>
          </a:xfrm>
          <a:prstGeom prst="rect">
            <a:avLst/>
          </a:prstGeom>
        </p:spPr>
        <p:txBody>
          <a:bodyPr lIns="0" tIns="0" rIns="0" bIns="0" rtlCol="0" anchor="t">
            <a:spAutoFit/>
          </a:bodyPr>
          <a:lstStyle/>
          <a:p>
            <a:pPr algn="l">
              <a:lnSpc>
                <a:spcPts val="1535"/>
              </a:lnSpc>
            </a:pPr>
            <a:r>
              <a:rPr lang="en-US" sz="1103" spc="-1">
                <a:solidFill>
                  <a:srgbClr val="FF0000"/>
                </a:solidFill>
                <a:latin typeface="IBM Plex Sans Condensed"/>
                <a:ea typeface="IBM Plex Sans Condensed"/>
                <a:cs typeface="IBM Plex Sans Condensed"/>
                <a:sym typeface="IBM Plex Sans Condensed"/>
              </a:rPr>
              <a:t>requirements are clearly defined and fixed.</a:t>
            </a:r>
            <a:r>
              <a:rPr lang="en-US" sz="1103" spc="-1">
                <a:solidFill>
                  <a:srgbClr val="000000"/>
                </a:solidFill>
                <a:latin typeface="IBM Plex Sans Condensed"/>
                <a:ea typeface="IBM Plex Sans Condensed"/>
                <a:cs typeface="IBM Plex Sans Condensed"/>
                <a:sym typeface="IBM Plex Sans Condensed"/>
              </a:rPr>
              <a:t> Experienced technical resources are available </a:t>
            </a:r>
          </a:p>
        </p:txBody>
      </p:sp>
      <p:sp>
        <p:nvSpPr>
          <p:cNvPr id="28" name="TextBox 28"/>
          <p:cNvSpPr txBox="1"/>
          <p:nvPr/>
        </p:nvSpPr>
        <p:spPr>
          <a:xfrm>
            <a:off x="1829438" y="3507829"/>
            <a:ext cx="148571" cy="202330"/>
          </a:xfrm>
          <a:prstGeom prst="rect">
            <a:avLst/>
          </a:prstGeom>
        </p:spPr>
        <p:txBody>
          <a:bodyPr lIns="0" tIns="0" rIns="0" bIns="0" rtlCol="0" anchor="t">
            <a:spAutoFit/>
          </a:bodyPr>
          <a:lstStyle/>
          <a:p>
            <a:pPr algn="l">
              <a:lnSpc>
                <a:spcPts val="1535"/>
              </a:lnSpc>
            </a:pPr>
            <a:r>
              <a:rPr lang="en-US" sz="1103" spc="-1">
                <a:solidFill>
                  <a:srgbClr val="000000"/>
                </a:solidFill>
                <a:latin typeface="IBM Plex Sans Condensed"/>
                <a:ea typeface="IBM Plex Sans Condensed"/>
                <a:cs typeface="IBM Plex Sans Condensed"/>
                <a:sym typeface="IBM Plex Sans Condensed"/>
              </a:rPr>
              <a:t>2. </a:t>
            </a:r>
          </a:p>
        </p:txBody>
      </p:sp>
      <p:sp>
        <p:nvSpPr>
          <p:cNvPr id="30" name="Footer Placeholder 29"/>
          <p:cNvSpPr>
            <a:spLocks noGrp="1"/>
          </p:cNvSpPr>
          <p:nvPr>
            <p:ph type="ftr" sz="quarter" idx="11"/>
          </p:nvPr>
        </p:nvSpPr>
        <p:spPr/>
        <p:txBody>
          <a:bodyPr/>
          <a:lstStyle/>
          <a:p>
            <a:r>
              <a:rPr lang="en-US" smtClean="0"/>
              <a:t>Mr. RANJIT KUMBHAR  7757962804</a:t>
            </a:r>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914705" y="809273"/>
            <a:ext cx="1335567" cy="285064"/>
          </a:xfrm>
          <a:prstGeom prst="rect">
            <a:avLst/>
          </a:prstGeom>
        </p:spPr>
        <p:txBody>
          <a:bodyPr lIns="0" tIns="0" rIns="0" bIns="0" rtlCol="0" anchor="t">
            <a:spAutoFit/>
          </a:bodyPr>
          <a:lstStyle/>
          <a:p>
            <a:pPr algn="l">
              <a:lnSpc>
                <a:spcPts val="2616"/>
              </a:lnSpc>
            </a:pPr>
            <a:r>
              <a:rPr lang="en-US" sz="1103" spc="-1">
                <a:solidFill>
                  <a:srgbClr val="000000"/>
                </a:solidFill>
                <a:latin typeface="IBM Plex Sans Condensed Bold"/>
                <a:ea typeface="IBM Plex Sans Condensed Bold"/>
                <a:cs typeface="IBM Plex Sans Condensed Bold"/>
                <a:sym typeface="IBM Plex Sans Condensed Bold"/>
              </a:rPr>
              <a:t>What is the software? </a:t>
            </a:r>
          </a:p>
        </p:txBody>
      </p:sp>
      <p:sp>
        <p:nvSpPr>
          <p:cNvPr id="4" name="TextBox 4"/>
          <p:cNvSpPr txBox="1"/>
          <p:nvPr/>
        </p:nvSpPr>
        <p:spPr>
          <a:xfrm>
            <a:off x="1372238" y="1132361"/>
            <a:ext cx="4551197" cy="285064"/>
          </a:xfrm>
          <a:prstGeom prst="rect">
            <a:avLst/>
          </a:prstGeom>
        </p:spPr>
        <p:txBody>
          <a:bodyPr lIns="0" tIns="0" rIns="0" bIns="0" rtlCol="0" anchor="t">
            <a:spAutoFit/>
          </a:bodyPr>
          <a:lstStyle/>
          <a:p>
            <a:pPr algn="l">
              <a:lnSpc>
                <a:spcPts val="2616"/>
              </a:lnSpc>
            </a:pPr>
            <a:r>
              <a:rPr lang="en-US" sz="1103" spc="-1">
                <a:solidFill>
                  <a:srgbClr val="000000"/>
                </a:solidFill>
                <a:latin typeface="IBM Plex Sans Condensed"/>
                <a:ea typeface="IBM Plex Sans Condensed"/>
                <a:cs typeface="IBM Plex Sans Condensed"/>
                <a:sym typeface="IBM Plex Sans Condensed"/>
              </a:rPr>
              <a:t>Software is a </a:t>
            </a:r>
            <a:r>
              <a:rPr lang="en-US" sz="1103" spc="-1">
                <a:solidFill>
                  <a:srgbClr val="FF0000"/>
                </a:solidFill>
                <a:latin typeface="IBM Plex Sans Condensed"/>
                <a:ea typeface="IBM Plex Sans Condensed"/>
                <a:cs typeface="IBM Plex Sans Condensed"/>
                <a:sym typeface="IBM Plex Sans Condensed"/>
              </a:rPr>
              <a:t>collection of computer programs </a:t>
            </a:r>
            <a:r>
              <a:rPr lang="en-US" sz="1103" spc="-1">
                <a:solidFill>
                  <a:srgbClr val="000000"/>
                </a:solidFill>
                <a:latin typeface="IBM Plex Sans Condensed"/>
                <a:ea typeface="IBM Plex Sans Condensed"/>
                <a:cs typeface="IBM Plex Sans Condensed"/>
                <a:sym typeface="IBM Plex Sans Condensed"/>
              </a:rPr>
              <a:t>that helps us to perform a task. </a:t>
            </a:r>
          </a:p>
        </p:txBody>
      </p:sp>
      <p:sp>
        <p:nvSpPr>
          <p:cNvPr id="5" name="TextBox 5"/>
          <p:cNvSpPr txBox="1"/>
          <p:nvPr/>
        </p:nvSpPr>
        <p:spPr>
          <a:xfrm>
            <a:off x="914705" y="1778918"/>
            <a:ext cx="1127008" cy="285064"/>
          </a:xfrm>
          <a:prstGeom prst="rect">
            <a:avLst/>
          </a:prstGeom>
        </p:spPr>
        <p:txBody>
          <a:bodyPr lIns="0" tIns="0" rIns="0" bIns="0" rtlCol="0" anchor="t">
            <a:spAutoFit/>
          </a:bodyPr>
          <a:lstStyle/>
          <a:p>
            <a:pPr algn="l">
              <a:lnSpc>
                <a:spcPts val="2616"/>
              </a:lnSpc>
            </a:pPr>
            <a:r>
              <a:rPr lang="en-US" sz="1103" spc="-1">
                <a:solidFill>
                  <a:srgbClr val="000000"/>
                </a:solidFill>
                <a:latin typeface="IBM Plex Sans Condensed Bold"/>
                <a:ea typeface="IBM Plex Sans Condensed Bold"/>
                <a:cs typeface="IBM Plex Sans Condensed Bold"/>
                <a:sym typeface="IBM Plex Sans Condensed Bold"/>
              </a:rPr>
              <a:t>Types of software: </a:t>
            </a:r>
          </a:p>
        </p:txBody>
      </p:sp>
      <p:sp>
        <p:nvSpPr>
          <p:cNvPr id="6" name="TextBox 6"/>
          <p:cNvSpPr txBox="1"/>
          <p:nvPr/>
        </p:nvSpPr>
        <p:spPr>
          <a:xfrm>
            <a:off x="1143305" y="2108540"/>
            <a:ext cx="5294833" cy="671970"/>
          </a:xfrm>
          <a:prstGeom prst="rect">
            <a:avLst/>
          </a:prstGeom>
        </p:spPr>
        <p:txBody>
          <a:bodyPr lIns="0" tIns="0" rIns="0" bIns="0" rtlCol="0" anchor="t">
            <a:spAutoFit/>
          </a:bodyPr>
          <a:lstStyle/>
          <a:p>
            <a:pPr algn="l">
              <a:lnSpc>
                <a:spcPts val="2328"/>
              </a:lnSpc>
            </a:pPr>
            <a:r>
              <a:rPr lang="en-US" sz="1103" spc="-1">
                <a:solidFill>
                  <a:srgbClr val="000000"/>
                </a:solidFill>
                <a:latin typeface="IBM Plex Sans Condensed"/>
                <a:ea typeface="IBM Plex Sans Condensed"/>
                <a:cs typeface="IBM Plex Sans Condensed"/>
                <a:sym typeface="IBM Plex Sans Condensed"/>
              </a:rPr>
              <a:t>1. </a:t>
            </a:r>
            <a:r>
              <a:rPr lang="en-US" sz="1103" spc="-1">
                <a:solidFill>
                  <a:srgbClr val="000000"/>
                </a:solidFill>
                <a:latin typeface="IBM Plex Sans Condensed Bold"/>
                <a:ea typeface="IBM Plex Sans Condensed Bold"/>
                <a:cs typeface="IBM Plex Sans Condensed Bold"/>
                <a:sym typeface="IBM Plex Sans Condensed Bold"/>
              </a:rPr>
              <a:t>System Software</a:t>
            </a:r>
            <a:r>
              <a:rPr lang="en-US" sz="1103" spc="-1">
                <a:solidFill>
                  <a:srgbClr val="000000"/>
                </a:solidFill>
                <a:latin typeface="IBM Plex Sans Condensed"/>
                <a:ea typeface="IBM Plex Sans Condensed"/>
                <a:cs typeface="IBM Plex Sans Condensed"/>
                <a:sym typeface="IBM Plex Sans Condensed"/>
              </a:rPr>
              <a:t> (e.g., Device drivers, OS, servers, etc.) </a:t>
            </a:r>
          </a:p>
          <a:p>
            <a:pPr algn="l">
              <a:lnSpc>
                <a:spcPts val="744"/>
              </a:lnSpc>
            </a:pPr>
            <a:r>
              <a:rPr lang="en-US" sz="1103" spc="-1">
                <a:solidFill>
                  <a:srgbClr val="000000"/>
                </a:solidFill>
                <a:latin typeface="IBM Plex Sans Condensed"/>
                <a:ea typeface="IBM Plex Sans Condensed"/>
                <a:cs typeface="IBM Plex Sans Condensed"/>
                <a:sym typeface="IBM Plex Sans Condensed"/>
              </a:rPr>
              <a:t>2. </a:t>
            </a:r>
            <a:r>
              <a:rPr lang="en-US" sz="1103" spc="-1">
                <a:solidFill>
                  <a:srgbClr val="000000"/>
                </a:solidFill>
                <a:latin typeface="IBM Plex Sans Condensed Bold"/>
                <a:ea typeface="IBM Plex Sans Condensed Bold"/>
                <a:cs typeface="IBM Plex Sans Condensed Bold"/>
                <a:sym typeface="IBM Plex Sans Condensed Bold"/>
              </a:rPr>
              <a:t>Programming Software</a:t>
            </a:r>
            <a:r>
              <a:rPr lang="en-US" sz="1103" spc="-1">
                <a:solidFill>
                  <a:srgbClr val="000000"/>
                </a:solidFill>
                <a:latin typeface="IBM Plex Sans Condensed"/>
                <a:ea typeface="IBM Plex Sans Condensed"/>
                <a:cs typeface="IBM Plex Sans Condensed"/>
                <a:sym typeface="IBM Plex Sans Condensed"/>
              </a:rPr>
              <a:t> (e.g., compilers, debuggers, interpreters, etc.) </a:t>
            </a:r>
          </a:p>
          <a:p>
            <a:pPr algn="l">
              <a:lnSpc>
                <a:spcPts val="2380"/>
              </a:lnSpc>
            </a:pPr>
            <a:r>
              <a:rPr lang="en-US" sz="1103" spc="-1">
                <a:solidFill>
                  <a:srgbClr val="000000"/>
                </a:solidFill>
                <a:latin typeface="IBM Plex Sans Condensed"/>
                <a:ea typeface="IBM Plex Sans Condensed"/>
                <a:cs typeface="IBM Plex Sans Condensed"/>
                <a:sym typeface="IBM Plex Sans Condensed"/>
              </a:rPr>
              <a:t>3. </a:t>
            </a:r>
            <a:r>
              <a:rPr lang="en-US" sz="1103" spc="-1">
                <a:solidFill>
                  <a:srgbClr val="000000"/>
                </a:solidFill>
                <a:latin typeface="IBM Plex Sans Condensed Bold"/>
                <a:ea typeface="IBM Plex Sans Condensed Bold"/>
                <a:cs typeface="IBM Plex Sans Condensed Bold"/>
                <a:sym typeface="IBM Plex Sans Condensed Bold"/>
              </a:rPr>
              <a:t>Application Software</a:t>
            </a:r>
            <a:r>
              <a:rPr lang="en-US" sz="1103" spc="-1">
                <a:solidFill>
                  <a:srgbClr val="000000"/>
                </a:solidFill>
                <a:latin typeface="IBM Plex Sans Condensed"/>
                <a:ea typeface="IBM Plex Sans Condensed"/>
                <a:cs typeface="IBM Plex Sans Condensed"/>
                <a:sym typeface="IBM Plex Sans Condensed"/>
              </a:rPr>
              <a:t> (e.g., Web Applications, Mobile Apps, Desktop Applications, etc.) </a:t>
            </a:r>
          </a:p>
        </p:txBody>
      </p:sp>
      <p:sp>
        <p:nvSpPr>
          <p:cNvPr id="7" name="TextBox 7"/>
          <p:cNvSpPr txBox="1"/>
          <p:nvPr/>
        </p:nvSpPr>
        <p:spPr>
          <a:xfrm>
            <a:off x="914705" y="3132096"/>
            <a:ext cx="1578073" cy="294589"/>
          </a:xfrm>
          <a:prstGeom prst="rect">
            <a:avLst/>
          </a:prstGeom>
        </p:spPr>
        <p:txBody>
          <a:bodyPr lIns="0" tIns="0" rIns="0" bIns="0" rtlCol="0" anchor="t">
            <a:spAutoFit/>
          </a:bodyPr>
          <a:lstStyle/>
          <a:p>
            <a:pPr algn="l">
              <a:lnSpc>
                <a:spcPts val="2759"/>
              </a:lnSpc>
            </a:pPr>
            <a:r>
              <a:rPr lang="en-US" sz="1103" spc="-1">
                <a:solidFill>
                  <a:srgbClr val="000000"/>
                </a:solidFill>
                <a:latin typeface="IBM Plex Sans Condensed Bold"/>
                <a:ea typeface="IBM Plex Sans Condensed Bold"/>
                <a:cs typeface="IBM Plex Sans Condensed Bold"/>
                <a:sym typeface="IBM Plex Sans Condensed Bold"/>
              </a:rPr>
              <a:t>What is Software Testing? </a:t>
            </a:r>
          </a:p>
        </p:txBody>
      </p:sp>
      <p:sp>
        <p:nvSpPr>
          <p:cNvPr id="8" name="TextBox 8"/>
          <p:cNvSpPr txBox="1"/>
          <p:nvPr/>
        </p:nvSpPr>
        <p:spPr>
          <a:xfrm>
            <a:off x="1143305" y="3471634"/>
            <a:ext cx="5521785" cy="866794"/>
          </a:xfrm>
          <a:prstGeom prst="rect">
            <a:avLst/>
          </a:prstGeom>
        </p:spPr>
        <p:txBody>
          <a:bodyPr lIns="0" tIns="0" rIns="0" bIns="0" rtlCol="0" anchor="t">
            <a:spAutoFit/>
          </a:bodyPr>
          <a:lstStyle/>
          <a:p>
            <a:pPr algn="l">
              <a:lnSpc>
                <a:spcPts val="2333"/>
              </a:lnSpc>
            </a:pPr>
            <a:r>
              <a:rPr lang="en-US" sz="1103" spc="-1">
                <a:solidFill>
                  <a:srgbClr val="000000"/>
                </a:solidFill>
                <a:latin typeface="IBM Plex Sans Condensed"/>
                <a:ea typeface="IBM Plex Sans Condensed"/>
                <a:cs typeface="IBM Plex Sans Condensed"/>
                <a:sym typeface="IBM Plex Sans Condensed"/>
              </a:rPr>
              <a:t>1. Software Testing is </a:t>
            </a:r>
            <a:r>
              <a:rPr lang="en-US" sz="1103" spc="-1">
                <a:solidFill>
                  <a:srgbClr val="FF0000"/>
                </a:solidFill>
                <a:latin typeface="IBM Plex Sans Condensed"/>
                <a:ea typeface="IBM Plex Sans Condensed"/>
                <a:cs typeface="IBM Plex Sans Condensed"/>
                <a:sym typeface="IBM Plex Sans Condensed"/>
              </a:rPr>
              <a:t>a part </a:t>
            </a:r>
            <a:r>
              <a:rPr lang="en-US" sz="1103" spc="-1">
                <a:solidFill>
                  <a:srgbClr val="000000"/>
                </a:solidFill>
                <a:latin typeface="IBM Plex Sans Condensed"/>
                <a:ea typeface="IBM Plex Sans Condensed"/>
                <a:cs typeface="IBM Plex Sans Condensed"/>
                <a:sym typeface="IBM Plex Sans Condensed"/>
              </a:rPr>
              <a:t>of the software development process. </a:t>
            </a:r>
          </a:p>
          <a:p>
            <a:pPr algn="l">
              <a:lnSpc>
                <a:spcPts val="737"/>
              </a:lnSpc>
            </a:pPr>
            <a:r>
              <a:rPr lang="en-US" sz="1103" spc="-1">
                <a:solidFill>
                  <a:srgbClr val="000000"/>
                </a:solidFill>
                <a:latin typeface="IBM Plex Sans Condensed"/>
                <a:ea typeface="IBM Plex Sans Condensed"/>
                <a:cs typeface="IBM Plex Sans Condensed"/>
                <a:sym typeface="IBM Plex Sans Condensed"/>
              </a:rPr>
              <a:t>2. Software Testing is </a:t>
            </a:r>
            <a:r>
              <a:rPr lang="en-US" sz="1103" spc="-1">
                <a:solidFill>
                  <a:srgbClr val="FF0000"/>
                </a:solidFill>
                <a:latin typeface="IBM Plex Sans Condensed"/>
                <a:ea typeface="IBM Plex Sans Condensed"/>
                <a:cs typeface="IBM Plex Sans Condensed"/>
                <a:sym typeface="IBM Plex Sans Condensed"/>
              </a:rPr>
              <a:t>an </a:t>
            </a:r>
            <a:r>
              <a:rPr lang="en-US" sz="1103" spc="-1">
                <a:solidFill>
                  <a:srgbClr val="FF0000"/>
                </a:solidFill>
                <a:latin typeface="IBM Plex Sans Condensed Bold"/>
                <a:ea typeface="IBM Plex Sans Condensed Bold"/>
                <a:cs typeface="IBM Plex Sans Condensed Bold"/>
                <a:sym typeface="IBM Plex Sans Condensed Bold"/>
              </a:rPr>
              <a:t>activity</a:t>
            </a:r>
            <a:r>
              <a:rPr lang="en-US" sz="1103" spc="-1">
                <a:solidFill>
                  <a:srgbClr val="FF0000"/>
                </a:solidFill>
                <a:latin typeface="IBM Plex Sans Condensed"/>
                <a:ea typeface="IBM Plex Sans Condensed"/>
                <a:cs typeface="IBM Plex Sans Condensed"/>
                <a:sym typeface="IBM Plex Sans Condensed"/>
              </a:rPr>
              <a:t> to identify the bugs </a:t>
            </a:r>
            <a:r>
              <a:rPr lang="en-US" sz="1103" spc="-1">
                <a:solidFill>
                  <a:srgbClr val="000000"/>
                </a:solidFill>
                <a:latin typeface="IBM Plex Sans Condensed"/>
                <a:ea typeface="IBM Plex Sans Condensed"/>
                <a:cs typeface="IBM Plex Sans Condensed"/>
                <a:sym typeface="IBM Plex Sans Condensed"/>
              </a:rPr>
              <a:t>in the software. </a:t>
            </a:r>
          </a:p>
          <a:p>
            <a:pPr algn="l">
              <a:lnSpc>
                <a:spcPts val="2333"/>
              </a:lnSpc>
            </a:pPr>
            <a:r>
              <a:rPr lang="en-US" sz="1103" spc="-1">
                <a:solidFill>
                  <a:srgbClr val="000000"/>
                </a:solidFill>
                <a:latin typeface="IBM Plex Sans Condensed"/>
                <a:ea typeface="IBM Plex Sans Condensed"/>
                <a:cs typeface="IBM Plex Sans Condensed"/>
                <a:sym typeface="IBM Plex Sans Condensed"/>
              </a:rPr>
              <a:t>3. The </a:t>
            </a:r>
            <a:r>
              <a:rPr lang="en-US" sz="1103" spc="-1">
                <a:solidFill>
                  <a:srgbClr val="FF0000"/>
                </a:solidFill>
                <a:latin typeface="IBM Plex Sans Condensed Bold"/>
                <a:ea typeface="IBM Plex Sans Condensed Bold"/>
                <a:cs typeface="IBM Plex Sans Condensed Bold"/>
                <a:sym typeface="IBM Plex Sans Condensed Bold"/>
              </a:rPr>
              <a:t>objective/motive</a:t>
            </a:r>
            <a:r>
              <a:rPr lang="en-US" sz="1103" spc="-1">
                <a:solidFill>
                  <a:srgbClr val="FF0000"/>
                </a:solidFill>
                <a:latin typeface="IBM Plex Sans Condensed"/>
                <a:ea typeface="IBM Plex Sans Condensed"/>
                <a:cs typeface="IBM Plex Sans Condensed"/>
                <a:sym typeface="IBM Plex Sans Condensed"/>
              </a:rPr>
              <a:t> </a:t>
            </a:r>
            <a:r>
              <a:rPr lang="en-US" sz="1103" spc="-1">
                <a:solidFill>
                  <a:srgbClr val="000000"/>
                </a:solidFill>
                <a:latin typeface="IBM Plex Sans Condensed"/>
                <a:ea typeface="IBM Plex Sans Condensed"/>
                <a:cs typeface="IBM Plex Sans Condensed"/>
                <a:sym typeface="IBM Plex Sans Condensed"/>
              </a:rPr>
              <a:t>of testing is </a:t>
            </a:r>
            <a:r>
              <a:rPr lang="en-US" sz="1103" spc="-1">
                <a:solidFill>
                  <a:srgbClr val="FF0000"/>
                </a:solidFill>
                <a:latin typeface="IBM Plex Sans Condensed"/>
                <a:ea typeface="IBM Plex Sans Condensed"/>
                <a:cs typeface="IBM Plex Sans Condensed"/>
                <a:sym typeface="IBM Plex Sans Condensed"/>
              </a:rPr>
              <a:t>to release </a:t>
            </a:r>
            <a:r>
              <a:rPr lang="en-US" sz="1103" spc="-1">
                <a:solidFill>
                  <a:srgbClr val="FF0000"/>
                </a:solidFill>
                <a:latin typeface="IBM Plex Sans Condensed Bold"/>
                <a:ea typeface="IBM Plex Sans Condensed Bold"/>
                <a:cs typeface="IBM Plex Sans Condensed Bold"/>
                <a:sym typeface="IBM Plex Sans Condensed Bold"/>
              </a:rPr>
              <a:t>quality products</a:t>
            </a:r>
            <a:r>
              <a:rPr lang="en-US" sz="1103" spc="-1">
                <a:solidFill>
                  <a:srgbClr val="FF0000"/>
                </a:solidFill>
                <a:latin typeface="IBM Plex Sans Condensed"/>
                <a:ea typeface="IBM Plex Sans Condensed"/>
                <a:cs typeface="IBM Plex Sans Condensed"/>
                <a:sym typeface="IBM Plex Sans Condensed"/>
              </a:rPr>
              <a:t> </a:t>
            </a:r>
            <a:r>
              <a:rPr lang="en-US" sz="1103" spc="-1">
                <a:solidFill>
                  <a:srgbClr val="000000"/>
                </a:solidFill>
                <a:latin typeface="IBM Plex Sans Condensed"/>
                <a:ea typeface="IBM Plex Sans Condensed"/>
                <a:cs typeface="IBM Plex Sans Condensed"/>
                <a:sym typeface="IBM Plex Sans Condensed"/>
              </a:rPr>
              <a:t>to the client. </a:t>
            </a:r>
          </a:p>
          <a:p>
            <a:pPr algn="l">
              <a:lnSpc>
                <a:spcPts val="786"/>
              </a:lnSpc>
            </a:pPr>
            <a:r>
              <a:rPr lang="en-US" sz="1103" spc="-1">
                <a:solidFill>
                  <a:srgbClr val="000000"/>
                </a:solidFill>
                <a:latin typeface="IBM Plex Sans Condensed"/>
                <a:ea typeface="IBM Plex Sans Condensed"/>
                <a:cs typeface="IBM Plex Sans Condensed"/>
                <a:sym typeface="IBM Plex Sans Condensed"/>
              </a:rPr>
              <a:t>4. To </a:t>
            </a:r>
            <a:r>
              <a:rPr lang="en-US" sz="1103" spc="-1">
                <a:solidFill>
                  <a:srgbClr val="FF0000"/>
                </a:solidFill>
                <a:latin typeface="IBM Plex Sans Condensed"/>
                <a:ea typeface="IBM Plex Sans Condensed"/>
                <a:cs typeface="IBM Plex Sans Condensed"/>
                <a:sym typeface="IBM Plex Sans Condensed"/>
              </a:rPr>
              <a:t>ensures the client</a:t>
            </a:r>
            <a:r>
              <a:rPr lang="en-US" sz="1103" spc="-1">
                <a:solidFill>
                  <a:srgbClr val="FF0000"/>
                </a:solidFill>
                <a:latin typeface="IBM Plex Sans Condensed Bold"/>
                <a:ea typeface="IBM Plex Sans Condensed Bold"/>
                <a:cs typeface="IBM Plex Sans Condensed Bold"/>
                <a:sym typeface="IBM Plex Sans Condensed Bold"/>
              </a:rPr>
              <a:t> </a:t>
            </a:r>
            <a:r>
              <a:rPr lang="en-US" sz="1103" spc="-1">
                <a:solidFill>
                  <a:srgbClr val="000000"/>
                </a:solidFill>
                <a:latin typeface="IBM Plex Sans Condensed"/>
                <a:ea typeface="IBM Plex Sans Condensed"/>
                <a:cs typeface="IBM Plex Sans Condensed"/>
                <a:sym typeface="IBM Plex Sans Condensed"/>
              </a:rPr>
              <a:t>about the </a:t>
            </a:r>
            <a:r>
              <a:rPr lang="en-US" sz="1103" spc="-1">
                <a:solidFill>
                  <a:srgbClr val="FF0000"/>
                </a:solidFill>
                <a:latin typeface="IBM Plex Sans Condensed Bold"/>
                <a:ea typeface="IBM Plex Sans Condensed Bold"/>
                <a:cs typeface="IBM Plex Sans Condensed Bold"/>
                <a:sym typeface="IBM Plex Sans Condensed Bold"/>
              </a:rPr>
              <a:t>correctness and completeness</a:t>
            </a:r>
            <a:r>
              <a:rPr lang="en-US" sz="1103" spc="-1">
                <a:solidFill>
                  <a:srgbClr val="FF0000"/>
                </a:solidFill>
                <a:latin typeface="IBM Plex Sans Condensed"/>
                <a:ea typeface="IBM Plex Sans Condensed"/>
                <a:cs typeface="IBM Plex Sans Condensed"/>
                <a:sym typeface="IBM Plex Sans Condensed"/>
              </a:rPr>
              <a:t> </a:t>
            </a:r>
            <a:r>
              <a:rPr lang="en-US" sz="1103" spc="-1">
                <a:solidFill>
                  <a:srgbClr val="000000"/>
                </a:solidFill>
                <a:latin typeface="IBM Plex Sans Condensed"/>
                <a:ea typeface="IBM Plex Sans Condensed"/>
                <a:cs typeface="IBM Plex Sans Condensed"/>
                <a:sym typeface="IBM Plex Sans Condensed"/>
              </a:rPr>
              <a:t>of the software application. </a:t>
            </a:r>
          </a:p>
        </p:txBody>
      </p:sp>
      <p:sp>
        <p:nvSpPr>
          <p:cNvPr id="9" name="TextBox 9"/>
          <p:cNvSpPr txBox="1"/>
          <p:nvPr/>
        </p:nvSpPr>
        <p:spPr>
          <a:xfrm>
            <a:off x="914705" y="4690262"/>
            <a:ext cx="1817456" cy="294589"/>
          </a:xfrm>
          <a:prstGeom prst="rect">
            <a:avLst/>
          </a:prstGeom>
        </p:spPr>
        <p:txBody>
          <a:bodyPr lIns="0" tIns="0" rIns="0" bIns="0" rtlCol="0" anchor="t">
            <a:spAutoFit/>
          </a:bodyPr>
          <a:lstStyle/>
          <a:p>
            <a:pPr algn="l">
              <a:lnSpc>
                <a:spcPts val="2759"/>
              </a:lnSpc>
            </a:pPr>
            <a:r>
              <a:rPr lang="en-US" sz="1103" spc="-1">
                <a:solidFill>
                  <a:srgbClr val="FF0000"/>
                </a:solidFill>
                <a:latin typeface="IBM Plex Sans Condensed Bold"/>
                <a:ea typeface="IBM Plex Sans Condensed Bold"/>
                <a:cs typeface="IBM Plex Sans Condensed Bold"/>
                <a:sym typeface="IBM Plex Sans Condensed Bold"/>
              </a:rPr>
              <a:t>Necessity</a:t>
            </a:r>
            <a:r>
              <a:rPr lang="en-US" sz="1103" spc="-1">
                <a:solidFill>
                  <a:srgbClr val="000000"/>
                </a:solidFill>
                <a:latin typeface="IBM Plex Sans Condensed Bold"/>
                <a:ea typeface="IBM Plex Sans Condensed Bold"/>
                <a:cs typeface="IBM Plex Sans Condensed Bold"/>
                <a:sym typeface="IBM Plex Sans Condensed Bold"/>
              </a:rPr>
              <a:t> of Software Testing: </a:t>
            </a:r>
          </a:p>
        </p:txBody>
      </p:sp>
      <p:sp>
        <p:nvSpPr>
          <p:cNvPr id="10" name="TextBox 10"/>
          <p:cNvSpPr txBox="1"/>
          <p:nvPr/>
        </p:nvSpPr>
        <p:spPr>
          <a:xfrm>
            <a:off x="1143305" y="5029410"/>
            <a:ext cx="148885" cy="668674"/>
          </a:xfrm>
          <a:prstGeom prst="rect">
            <a:avLst/>
          </a:prstGeom>
        </p:spPr>
        <p:txBody>
          <a:bodyPr lIns="0" tIns="0" rIns="0" bIns="0" rtlCol="0" anchor="t">
            <a:spAutoFit/>
          </a:bodyPr>
          <a:lstStyle/>
          <a:p>
            <a:pPr algn="just">
              <a:lnSpc>
                <a:spcPts val="2328"/>
              </a:lnSpc>
            </a:pPr>
            <a:r>
              <a:rPr lang="en-US" sz="1103" spc="-1">
                <a:solidFill>
                  <a:srgbClr val="000000"/>
                </a:solidFill>
                <a:latin typeface="IBM Plex Sans Condensed"/>
                <a:ea typeface="IBM Plex Sans Condensed"/>
                <a:cs typeface="IBM Plex Sans Condensed"/>
                <a:sym typeface="IBM Plex Sans Condensed"/>
              </a:rPr>
              <a:t>1. </a:t>
            </a:r>
          </a:p>
          <a:p>
            <a:pPr algn="just">
              <a:lnSpc>
                <a:spcPts val="744"/>
              </a:lnSpc>
            </a:pPr>
            <a:r>
              <a:rPr lang="en-US" sz="1103" spc="-1">
                <a:solidFill>
                  <a:srgbClr val="000000"/>
                </a:solidFill>
                <a:latin typeface="IBM Plex Sans Condensed"/>
                <a:ea typeface="IBM Plex Sans Condensed"/>
                <a:cs typeface="IBM Plex Sans Condensed"/>
                <a:sym typeface="IBM Plex Sans Condensed"/>
              </a:rPr>
              <a:t>2. </a:t>
            </a:r>
          </a:p>
          <a:p>
            <a:pPr algn="just">
              <a:lnSpc>
                <a:spcPts val="2328"/>
              </a:lnSpc>
            </a:pPr>
            <a:r>
              <a:rPr lang="en-US" sz="1103" spc="-1">
                <a:solidFill>
                  <a:srgbClr val="000000"/>
                </a:solidFill>
                <a:latin typeface="IBM Plex Sans Condensed"/>
                <a:ea typeface="IBM Plex Sans Condensed"/>
                <a:cs typeface="IBM Plex Sans Condensed"/>
                <a:sym typeface="IBM Plex Sans Condensed"/>
              </a:rPr>
              <a:t>3. </a:t>
            </a:r>
          </a:p>
        </p:txBody>
      </p:sp>
      <p:sp>
        <p:nvSpPr>
          <p:cNvPr id="11" name="TextBox 11"/>
          <p:cNvSpPr txBox="1"/>
          <p:nvPr/>
        </p:nvSpPr>
        <p:spPr>
          <a:xfrm>
            <a:off x="1372238" y="5051450"/>
            <a:ext cx="1524876" cy="646633"/>
          </a:xfrm>
          <a:prstGeom prst="rect">
            <a:avLst/>
          </a:prstGeom>
        </p:spPr>
        <p:txBody>
          <a:bodyPr lIns="0" tIns="0" rIns="0" bIns="0" rtlCol="0" anchor="t">
            <a:spAutoFit/>
          </a:bodyPr>
          <a:lstStyle/>
          <a:p>
            <a:pPr algn="l">
              <a:lnSpc>
                <a:spcPts val="2328"/>
              </a:lnSpc>
            </a:pPr>
            <a:r>
              <a:rPr lang="en-US" sz="1103" spc="-1">
                <a:solidFill>
                  <a:srgbClr val="FF0000"/>
                </a:solidFill>
                <a:latin typeface="IBM Plex Sans Condensed"/>
                <a:ea typeface="IBM Plex Sans Condensed"/>
                <a:cs typeface="IBM Plex Sans Condensed"/>
                <a:sym typeface="IBM Plex Sans Condensed"/>
              </a:rPr>
              <a:t>To</a:t>
            </a:r>
            <a:r>
              <a:rPr lang="en-US" sz="1103" spc="-1">
                <a:solidFill>
                  <a:srgbClr val="000000"/>
                </a:solidFill>
                <a:latin typeface="IBM Plex Sans Condensed"/>
                <a:ea typeface="IBM Plex Sans Condensed"/>
                <a:cs typeface="IBM Plex Sans Condensed"/>
                <a:sym typeface="IBM Plex Sans Condensed"/>
              </a:rPr>
              <a:t> avoid risks (prevent) </a:t>
            </a:r>
          </a:p>
          <a:p>
            <a:pPr algn="l">
              <a:lnSpc>
                <a:spcPts val="744"/>
              </a:lnSpc>
            </a:pPr>
            <a:r>
              <a:rPr lang="en-US" sz="1103" spc="-1">
                <a:solidFill>
                  <a:srgbClr val="FF0000"/>
                </a:solidFill>
                <a:latin typeface="IBM Plex Sans Condensed"/>
                <a:ea typeface="IBM Plex Sans Condensed"/>
                <a:cs typeface="IBM Plex Sans Condensed"/>
                <a:sym typeface="IBM Plex Sans Condensed"/>
              </a:rPr>
              <a:t>To</a:t>
            </a:r>
            <a:r>
              <a:rPr lang="en-US" sz="1103" spc="-1">
                <a:solidFill>
                  <a:srgbClr val="000000"/>
                </a:solidFill>
                <a:latin typeface="IBM Plex Sans Condensed"/>
                <a:ea typeface="IBM Plex Sans Condensed"/>
                <a:cs typeface="IBM Plex Sans Condensed"/>
                <a:sym typeface="IBM Plex Sans Condensed"/>
              </a:rPr>
              <a:t> identify errors (detect) </a:t>
            </a:r>
          </a:p>
          <a:p>
            <a:pPr algn="l">
              <a:lnSpc>
                <a:spcPts val="2328"/>
              </a:lnSpc>
            </a:pPr>
            <a:r>
              <a:rPr lang="en-US" sz="1103" spc="-1">
                <a:solidFill>
                  <a:srgbClr val="FF0000"/>
                </a:solidFill>
                <a:latin typeface="IBM Plex Sans Condensed"/>
                <a:ea typeface="IBM Plex Sans Condensed"/>
                <a:cs typeface="IBM Plex Sans Condensed"/>
                <a:sym typeface="IBM Plex Sans Condensed"/>
              </a:rPr>
              <a:t>To</a:t>
            </a:r>
            <a:r>
              <a:rPr lang="en-US" sz="1103" spc="-1">
                <a:solidFill>
                  <a:srgbClr val="000000"/>
                </a:solidFill>
                <a:latin typeface="IBM Plex Sans Condensed"/>
                <a:ea typeface="IBM Plex Sans Condensed"/>
                <a:cs typeface="IBM Plex Sans Condensed"/>
                <a:sym typeface="IBM Plex Sans Condensed"/>
              </a:rPr>
              <a:t> avoid extra costs </a:t>
            </a:r>
          </a:p>
        </p:txBody>
      </p:sp>
      <p:sp>
        <p:nvSpPr>
          <p:cNvPr id="12" name="TextBox 12"/>
          <p:cNvSpPr txBox="1"/>
          <p:nvPr/>
        </p:nvSpPr>
        <p:spPr>
          <a:xfrm>
            <a:off x="1143305" y="5770331"/>
            <a:ext cx="2389899" cy="714394"/>
          </a:xfrm>
          <a:prstGeom prst="rect">
            <a:avLst/>
          </a:prstGeom>
        </p:spPr>
        <p:txBody>
          <a:bodyPr lIns="0" tIns="0" rIns="0" bIns="0" rtlCol="0" anchor="t">
            <a:spAutoFit/>
          </a:bodyPr>
          <a:lstStyle/>
          <a:p>
            <a:pPr algn="l">
              <a:lnSpc>
                <a:spcPts val="795"/>
              </a:lnSpc>
            </a:pPr>
            <a:r>
              <a:rPr lang="en-US" sz="1103" spc="-1">
                <a:solidFill>
                  <a:srgbClr val="000000"/>
                </a:solidFill>
                <a:latin typeface="IBM Plex Sans Condensed"/>
                <a:ea typeface="IBM Plex Sans Condensed"/>
                <a:cs typeface="IBM Plex Sans Condensed"/>
                <a:sym typeface="IBM Plex Sans Condensed"/>
              </a:rPr>
              <a:t>4. </a:t>
            </a:r>
            <a:r>
              <a:rPr lang="en-US" sz="1103" spc="-1">
                <a:solidFill>
                  <a:srgbClr val="FF0000"/>
                </a:solidFill>
                <a:latin typeface="IBM Plex Sans Condensed"/>
                <a:ea typeface="IBM Plex Sans Condensed"/>
                <a:cs typeface="IBM Plex Sans Condensed"/>
                <a:sym typeface="IBM Plex Sans Condensed"/>
              </a:rPr>
              <a:t>To</a:t>
            </a:r>
            <a:r>
              <a:rPr lang="en-US" sz="1103" spc="-1">
                <a:solidFill>
                  <a:srgbClr val="000000"/>
                </a:solidFill>
                <a:latin typeface="IBM Plex Sans Condensed"/>
                <a:ea typeface="IBM Plex Sans Condensed"/>
                <a:cs typeface="IBM Plex Sans Condensed"/>
                <a:sym typeface="IBM Plex Sans Condensed"/>
              </a:rPr>
              <a:t> gain customer confidence </a:t>
            </a:r>
          </a:p>
          <a:p>
            <a:pPr algn="l">
              <a:lnSpc>
                <a:spcPts val="2276"/>
              </a:lnSpc>
            </a:pPr>
            <a:r>
              <a:rPr lang="en-US" sz="1103" spc="-1">
                <a:solidFill>
                  <a:srgbClr val="000000"/>
                </a:solidFill>
                <a:latin typeface="IBM Plex Sans Condensed"/>
                <a:ea typeface="IBM Plex Sans Condensed"/>
                <a:cs typeface="IBM Plex Sans Condensed"/>
                <a:sym typeface="IBM Plex Sans Condensed"/>
              </a:rPr>
              <a:t>5. </a:t>
            </a:r>
            <a:r>
              <a:rPr lang="en-US" sz="1103" spc="-1">
                <a:solidFill>
                  <a:srgbClr val="FF0000"/>
                </a:solidFill>
                <a:latin typeface="IBM Plex Sans Condensed"/>
                <a:ea typeface="IBM Plex Sans Condensed"/>
                <a:cs typeface="IBM Plex Sans Condensed"/>
                <a:sym typeface="IBM Plex Sans Condensed"/>
              </a:rPr>
              <a:t>To</a:t>
            </a:r>
            <a:r>
              <a:rPr lang="en-US" sz="1103" spc="-1">
                <a:solidFill>
                  <a:srgbClr val="000000"/>
                </a:solidFill>
                <a:latin typeface="IBM Plex Sans Condensed"/>
                <a:ea typeface="IBM Plex Sans Condensed"/>
                <a:cs typeface="IBM Plex Sans Condensed"/>
                <a:sym typeface="IBM Plex Sans Condensed"/>
              </a:rPr>
              <a:t> accelerate software development </a:t>
            </a:r>
          </a:p>
          <a:p>
            <a:pPr algn="l">
              <a:lnSpc>
                <a:spcPts val="795"/>
              </a:lnSpc>
            </a:pPr>
            <a:r>
              <a:rPr lang="en-US" sz="1103" spc="-1">
                <a:solidFill>
                  <a:srgbClr val="000000"/>
                </a:solidFill>
                <a:latin typeface="IBM Plex Sans Condensed"/>
                <a:ea typeface="IBM Plex Sans Condensed"/>
                <a:cs typeface="IBM Plex Sans Condensed"/>
                <a:sym typeface="IBM Plex Sans Condensed"/>
              </a:rPr>
              <a:t>6. </a:t>
            </a:r>
            <a:r>
              <a:rPr lang="en-US" sz="1103" spc="-1">
                <a:solidFill>
                  <a:srgbClr val="FF0000"/>
                </a:solidFill>
                <a:latin typeface="IBM Plex Sans Condensed"/>
                <a:ea typeface="IBM Plex Sans Condensed"/>
                <a:cs typeface="IBM Plex Sans Condensed"/>
                <a:sym typeface="IBM Plex Sans Condensed"/>
              </a:rPr>
              <a:t>To</a:t>
            </a:r>
            <a:r>
              <a:rPr lang="en-US" sz="1103" spc="-1">
                <a:solidFill>
                  <a:srgbClr val="000000"/>
                </a:solidFill>
                <a:latin typeface="IBM Plex Sans Condensed"/>
                <a:ea typeface="IBM Plex Sans Condensed"/>
                <a:cs typeface="IBM Plex Sans Condensed"/>
                <a:sym typeface="IBM Plex Sans Condensed"/>
              </a:rPr>
              <a:t> optimize business </a:t>
            </a:r>
          </a:p>
          <a:p>
            <a:pPr algn="l">
              <a:lnSpc>
                <a:spcPts val="2323"/>
              </a:lnSpc>
            </a:pPr>
            <a:r>
              <a:rPr lang="en-US" sz="1103" spc="-1">
                <a:solidFill>
                  <a:srgbClr val="000000"/>
                </a:solidFill>
                <a:latin typeface="IBM Plex Sans Condensed"/>
                <a:ea typeface="IBM Plex Sans Condensed"/>
                <a:cs typeface="IBM Plex Sans Condensed"/>
                <a:sym typeface="IBM Plex Sans Condensed"/>
              </a:rPr>
              <a:t>7. </a:t>
            </a:r>
            <a:r>
              <a:rPr lang="en-US" sz="1103" spc="-1">
                <a:solidFill>
                  <a:srgbClr val="FF0000"/>
                </a:solidFill>
                <a:latin typeface="IBM Plex Sans Condensed"/>
                <a:ea typeface="IBM Plex Sans Condensed"/>
                <a:cs typeface="IBM Plex Sans Condensed"/>
                <a:sym typeface="IBM Plex Sans Condensed"/>
              </a:rPr>
              <a:t>To</a:t>
            </a:r>
            <a:r>
              <a:rPr lang="en-US" sz="1103" spc="-1">
                <a:solidFill>
                  <a:srgbClr val="000000"/>
                </a:solidFill>
                <a:latin typeface="IBM Plex Sans Condensed"/>
                <a:ea typeface="IBM Plex Sans Condensed"/>
                <a:cs typeface="IBM Plex Sans Condensed"/>
                <a:sym typeface="IBM Plex Sans Condensed"/>
              </a:rPr>
              <a:t> check software adaptability </a:t>
            </a:r>
          </a:p>
        </p:txBody>
      </p:sp>
      <p:sp>
        <p:nvSpPr>
          <p:cNvPr id="13" name="TextBox 13"/>
          <p:cNvSpPr txBox="1"/>
          <p:nvPr/>
        </p:nvSpPr>
        <p:spPr>
          <a:xfrm>
            <a:off x="914705" y="6836693"/>
            <a:ext cx="2361914" cy="294589"/>
          </a:xfrm>
          <a:prstGeom prst="rect">
            <a:avLst/>
          </a:prstGeom>
        </p:spPr>
        <p:txBody>
          <a:bodyPr lIns="0" tIns="0" rIns="0" bIns="0" rtlCol="0" anchor="t">
            <a:spAutoFit/>
          </a:bodyPr>
          <a:lstStyle/>
          <a:p>
            <a:pPr algn="l">
              <a:lnSpc>
                <a:spcPts val="2759"/>
              </a:lnSpc>
            </a:pPr>
            <a:r>
              <a:rPr lang="en-US" sz="1103" spc="-1">
                <a:solidFill>
                  <a:srgbClr val="FF0000"/>
                </a:solidFill>
                <a:latin typeface="IBM Plex Sans Condensed Bold"/>
                <a:ea typeface="IBM Plex Sans Condensed Bold"/>
                <a:cs typeface="IBM Plex Sans Condensed Bold"/>
                <a:sym typeface="IBM Plex Sans Condensed Bold"/>
              </a:rPr>
              <a:t>Objectives/Motive </a:t>
            </a:r>
            <a:r>
              <a:rPr lang="en-US" sz="1103" spc="-1">
                <a:solidFill>
                  <a:srgbClr val="000000"/>
                </a:solidFill>
                <a:latin typeface="IBM Plex Sans Condensed Bold"/>
                <a:ea typeface="IBM Plex Sans Condensed Bold"/>
                <a:cs typeface="IBM Plex Sans Condensed Bold"/>
                <a:sym typeface="IBM Plex Sans Condensed Bold"/>
              </a:rPr>
              <a:t>of Software Testing: </a:t>
            </a:r>
          </a:p>
        </p:txBody>
      </p:sp>
      <p:sp>
        <p:nvSpPr>
          <p:cNvPr id="14" name="TextBox 14"/>
          <p:cNvSpPr txBox="1"/>
          <p:nvPr/>
        </p:nvSpPr>
        <p:spPr>
          <a:xfrm>
            <a:off x="1143305" y="7175840"/>
            <a:ext cx="148885" cy="278530"/>
          </a:xfrm>
          <a:prstGeom prst="rect">
            <a:avLst/>
          </a:prstGeom>
        </p:spPr>
        <p:txBody>
          <a:bodyPr lIns="0" tIns="0" rIns="0" bIns="0" rtlCol="0" anchor="t">
            <a:spAutoFit/>
          </a:bodyPr>
          <a:lstStyle/>
          <a:p>
            <a:pPr algn="l">
              <a:lnSpc>
                <a:spcPts val="2328"/>
              </a:lnSpc>
            </a:pPr>
            <a:r>
              <a:rPr lang="en-US" sz="1103" spc="-1">
                <a:solidFill>
                  <a:srgbClr val="000000"/>
                </a:solidFill>
                <a:latin typeface="IBM Plex Sans Condensed"/>
                <a:ea typeface="IBM Plex Sans Condensed"/>
                <a:cs typeface="IBM Plex Sans Condensed"/>
                <a:sym typeface="IBM Plex Sans Condensed"/>
              </a:rPr>
              <a:t>1. </a:t>
            </a:r>
          </a:p>
        </p:txBody>
      </p:sp>
      <p:sp>
        <p:nvSpPr>
          <p:cNvPr id="15" name="TextBox 15"/>
          <p:cNvSpPr txBox="1"/>
          <p:nvPr/>
        </p:nvSpPr>
        <p:spPr>
          <a:xfrm>
            <a:off x="1372238" y="7197881"/>
            <a:ext cx="1173566" cy="256489"/>
          </a:xfrm>
          <a:prstGeom prst="rect">
            <a:avLst/>
          </a:prstGeom>
        </p:spPr>
        <p:txBody>
          <a:bodyPr lIns="0" tIns="0" rIns="0" bIns="0" rtlCol="0" anchor="t">
            <a:spAutoFit/>
          </a:bodyPr>
          <a:lstStyle/>
          <a:p>
            <a:pPr algn="l">
              <a:lnSpc>
                <a:spcPts val="2328"/>
              </a:lnSpc>
            </a:pPr>
            <a:r>
              <a:rPr lang="en-US" sz="1103" spc="-1">
                <a:solidFill>
                  <a:srgbClr val="FF0000"/>
                </a:solidFill>
                <a:latin typeface="IBM Plex Sans Condensed"/>
                <a:ea typeface="IBM Plex Sans Condensed"/>
                <a:cs typeface="IBM Plex Sans Condensed"/>
                <a:sym typeface="IBM Plex Sans Condensed"/>
              </a:rPr>
              <a:t>To </a:t>
            </a:r>
            <a:r>
              <a:rPr lang="en-US" sz="1103" spc="-1">
                <a:solidFill>
                  <a:srgbClr val="FF0000"/>
                </a:solidFill>
                <a:latin typeface="IBM Plex Sans Condensed Bold"/>
                <a:ea typeface="IBM Plex Sans Condensed Bold"/>
                <a:cs typeface="IBM Plex Sans Condensed Bold"/>
                <a:sym typeface="IBM Plex Sans Condensed Bold"/>
              </a:rPr>
              <a:t>prevent defects.</a:t>
            </a:r>
            <a:r>
              <a:rPr lang="en-US" sz="1103" spc="-1">
                <a:solidFill>
                  <a:srgbClr val="000000"/>
                </a:solidFill>
                <a:latin typeface="IBM Plex Sans Condensed"/>
                <a:ea typeface="IBM Plex Sans Condensed"/>
                <a:cs typeface="IBM Plex Sans Condensed"/>
                <a:sym typeface="IBM Plex Sans Condensed"/>
              </a:rPr>
              <a:t> </a:t>
            </a:r>
          </a:p>
        </p:txBody>
      </p:sp>
      <p:sp>
        <p:nvSpPr>
          <p:cNvPr id="16" name="TextBox 16"/>
          <p:cNvSpPr txBox="1"/>
          <p:nvPr/>
        </p:nvSpPr>
        <p:spPr>
          <a:xfrm>
            <a:off x="1143305" y="7523312"/>
            <a:ext cx="5397475" cy="324250"/>
          </a:xfrm>
          <a:prstGeom prst="rect">
            <a:avLst/>
          </a:prstGeom>
        </p:spPr>
        <p:txBody>
          <a:bodyPr lIns="0" tIns="0" rIns="0" bIns="0" rtlCol="0" anchor="t">
            <a:spAutoFit/>
          </a:bodyPr>
          <a:lstStyle/>
          <a:p>
            <a:pPr algn="l">
              <a:lnSpc>
                <a:spcPts val="744"/>
              </a:lnSpc>
            </a:pPr>
            <a:r>
              <a:rPr lang="en-US" sz="1103" spc="-1">
                <a:solidFill>
                  <a:srgbClr val="000000"/>
                </a:solidFill>
                <a:latin typeface="IBM Plex Sans Condensed"/>
                <a:ea typeface="IBM Plex Sans Condensed"/>
                <a:cs typeface="IBM Plex Sans Condensed"/>
                <a:sym typeface="IBM Plex Sans Condensed"/>
              </a:rPr>
              <a:t>2. </a:t>
            </a:r>
            <a:r>
              <a:rPr lang="en-US" sz="1103" spc="-1">
                <a:solidFill>
                  <a:srgbClr val="FF0000"/>
                </a:solidFill>
                <a:latin typeface="IBM Plex Sans Condensed Bold"/>
                <a:ea typeface="IBM Plex Sans Condensed Bold"/>
                <a:cs typeface="IBM Plex Sans Condensed Bold"/>
                <a:sym typeface="IBM Plex Sans Condensed Bold"/>
              </a:rPr>
              <a:t>Finding defects</a:t>
            </a:r>
            <a:r>
              <a:rPr lang="en-US" sz="1103" spc="-1">
                <a:solidFill>
                  <a:srgbClr val="FF0000"/>
                </a:solidFill>
                <a:latin typeface="IBM Plex Sans Condensed"/>
                <a:ea typeface="IBM Plex Sans Condensed"/>
                <a:cs typeface="IBM Plex Sans Condensed"/>
                <a:sym typeface="IBM Plex Sans Condensed"/>
              </a:rPr>
              <a:t> </a:t>
            </a:r>
            <a:r>
              <a:rPr lang="en-US" sz="1103" spc="-1">
                <a:solidFill>
                  <a:srgbClr val="000000"/>
                </a:solidFill>
                <a:latin typeface="IBM Plex Sans Condensed"/>
                <a:ea typeface="IBM Plex Sans Condensed"/>
                <a:cs typeface="IBM Plex Sans Condensed"/>
                <a:sym typeface="IBM Plex Sans Condensed"/>
              </a:rPr>
              <a:t>that </a:t>
            </a:r>
            <a:r>
              <a:rPr lang="en-US" sz="1103" spc="-1">
                <a:solidFill>
                  <a:srgbClr val="FF0000"/>
                </a:solidFill>
                <a:latin typeface="IBM Plex Sans Condensed Bold"/>
                <a:ea typeface="IBM Plex Sans Condensed Bold"/>
                <a:cs typeface="IBM Plex Sans Condensed Bold"/>
                <a:sym typeface="IBM Plex Sans Condensed Bold"/>
              </a:rPr>
              <a:t>may get</a:t>
            </a:r>
            <a:r>
              <a:rPr lang="en-US" sz="1103" spc="-1">
                <a:solidFill>
                  <a:srgbClr val="000000"/>
                </a:solidFill>
                <a:latin typeface="IBM Plex Sans Condensed"/>
                <a:ea typeface="IBM Plex Sans Condensed"/>
                <a:cs typeface="IBM Plex Sans Condensed"/>
                <a:sym typeface="IBM Plex Sans Condensed"/>
              </a:rPr>
              <a:t> created by the programmer while developing the software. </a:t>
            </a:r>
          </a:p>
          <a:p>
            <a:pPr algn="l">
              <a:lnSpc>
                <a:spcPts val="2375"/>
              </a:lnSpc>
            </a:pPr>
            <a:r>
              <a:rPr lang="en-US" sz="1103" spc="-1">
                <a:solidFill>
                  <a:srgbClr val="000000"/>
                </a:solidFill>
                <a:latin typeface="IBM Plex Sans Condensed"/>
                <a:ea typeface="IBM Plex Sans Condensed"/>
                <a:cs typeface="IBM Plex Sans Condensed"/>
                <a:sym typeface="IBM Plex Sans Condensed"/>
              </a:rPr>
              <a:t>3. Helps to provide </a:t>
            </a:r>
            <a:r>
              <a:rPr lang="en-US" sz="1103" spc="-1">
                <a:solidFill>
                  <a:srgbClr val="FF0000"/>
                </a:solidFill>
                <a:latin typeface="IBM Plex Sans Condensed"/>
                <a:ea typeface="IBM Plex Sans Condensed"/>
                <a:cs typeface="IBM Plex Sans Condensed"/>
                <a:sym typeface="IBM Plex Sans Condensed"/>
              </a:rPr>
              <a:t>a quality product.</a:t>
            </a:r>
            <a:r>
              <a:rPr lang="en-US" sz="1103" spc="-1">
                <a:solidFill>
                  <a:srgbClr val="000000"/>
                </a:solidFill>
                <a:latin typeface="IBM Plex Sans Condensed"/>
                <a:ea typeface="IBM Plex Sans Condensed"/>
                <a:cs typeface="IBM Plex Sans Condensed"/>
                <a:sym typeface="IBM Plex Sans Condensed"/>
              </a:rPr>
              <a:t> </a:t>
            </a:r>
          </a:p>
        </p:txBody>
      </p:sp>
      <p:sp>
        <p:nvSpPr>
          <p:cNvPr id="17" name="TextBox 17"/>
          <p:cNvSpPr txBox="1"/>
          <p:nvPr/>
        </p:nvSpPr>
        <p:spPr>
          <a:xfrm>
            <a:off x="1143305" y="7926286"/>
            <a:ext cx="148885" cy="116605"/>
          </a:xfrm>
          <a:prstGeom prst="rect">
            <a:avLst/>
          </a:prstGeom>
        </p:spPr>
        <p:txBody>
          <a:bodyPr lIns="0" tIns="0" rIns="0" bIns="0" rtlCol="0" anchor="t">
            <a:spAutoFit/>
          </a:bodyPr>
          <a:lstStyle/>
          <a:p>
            <a:pPr algn="l">
              <a:lnSpc>
                <a:spcPts val="699"/>
              </a:lnSpc>
            </a:pPr>
            <a:r>
              <a:rPr lang="en-US" sz="1103" spc="-1">
                <a:solidFill>
                  <a:srgbClr val="000000"/>
                </a:solidFill>
                <a:latin typeface="IBM Plex Sans Condensed"/>
                <a:ea typeface="IBM Plex Sans Condensed"/>
                <a:cs typeface="IBM Plex Sans Condensed"/>
                <a:sym typeface="IBM Plex Sans Condensed"/>
              </a:rPr>
              <a:t>4. </a:t>
            </a:r>
          </a:p>
        </p:txBody>
      </p:sp>
      <p:sp>
        <p:nvSpPr>
          <p:cNvPr id="18" name="TextBox 18"/>
          <p:cNvSpPr txBox="1"/>
          <p:nvPr/>
        </p:nvSpPr>
        <p:spPr>
          <a:xfrm>
            <a:off x="1372238" y="7948317"/>
            <a:ext cx="2488140" cy="94564"/>
          </a:xfrm>
          <a:prstGeom prst="rect">
            <a:avLst/>
          </a:prstGeom>
        </p:spPr>
        <p:txBody>
          <a:bodyPr lIns="0" tIns="0" rIns="0" bIns="0" rtlCol="0" anchor="t">
            <a:spAutoFit/>
          </a:bodyPr>
          <a:lstStyle/>
          <a:p>
            <a:pPr algn="l">
              <a:lnSpc>
                <a:spcPts val="699"/>
              </a:lnSpc>
            </a:pPr>
            <a:r>
              <a:rPr lang="en-US" sz="1103" spc="-1">
                <a:solidFill>
                  <a:srgbClr val="000000"/>
                </a:solidFill>
                <a:latin typeface="IBM Plex Sans Condensed"/>
                <a:ea typeface="IBM Plex Sans Condensed"/>
                <a:cs typeface="IBM Plex Sans Condensed"/>
                <a:sym typeface="IBM Plex Sans Condensed"/>
              </a:rPr>
              <a:t>To </a:t>
            </a:r>
            <a:r>
              <a:rPr lang="en-US" sz="1103" spc="-1">
                <a:solidFill>
                  <a:srgbClr val="FF0000"/>
                </a:solidFill>
                <a:latin typeface="IBM Plex Sans Condensed"/>
                <a:ea typeface="IBM Plex Sans Condensed"/>
                <a:cs typeface="IBM Plex Sans Condensed"/>
                <a:sym typeface="IBM Plex Sans Condensed"/>
              </a:rPr>
              <a:t>ensure </a:t>
            </a:r>
            <a:r>
              <a:rPr lang="en-US" sz="1103" spc="-1">
                <a:solidFill>
                  <a:srgbClr val="000000"/>
                </a:solidFill>
                <a:latin typeface="IBM Plex Sans Condensed"/>
                <a:ea typeface="IBM Plex Sans Condensed"/>
                <a:cs typeface="IBM Plex Sans Condensed"/>
                <a:sym typeface="IBM Plex Sans Condensed"/>
              </a:rPr>
              <a:t>that it </a:t>
            </a:r>
            <a:r>
              <a:rPr lang="en-US" sz="1103" spc="-1">
                <a:solidFill>
                  <a:srgbClr val="FF0000"/>
                </a:solidFill>
                <a:latin typeface="IBM Plex Sans Condensed"/>
                <a:ea typeface="IBM Plex Sans Condensed"/>
                <a:cs typeface="IBM Plex Sans Condensed"/>
                <a:sym typeface="IBM Plex Sans Condensed"/>
              </a:rPr>
              <a:t>satisfies the BRS and SRS. </a:t>
            </a:r>
          </a:p>
        </p:txBody>
      </p:sp>
      <p:sp>
        <p:nvSpPr>
          <p:cNvPr id="19" name="TextBox 19"/>
          <p:cNvSpPr txBox="1"/>
          <p:nvPr/>
        </p:nvSpPr>
        <p:spPr>
          <a:xfrm>
            <a:off x="1143305" y="7959433"/>
            <a:ext cx="4445822" cy="476650"/>
          </a:xfrm>
          <a:prstGeom prst="rect">
            <a:avLst/>
          </a:prstGeom>
        </p:spPr>
        <p:txBody>
          <a:bodyPr lIns="0" tIns="0" rIns="0" bIns="0" rtlCol="0" anchor="t">
            <a:spAutoFit/>
          </a:bodyPr>
          <a:lstStyle/>
          <a:p>
            <a:pPr algn="l">
              <a:lnSpc>
                <a:spcPts val="2372"/>
              </a:lnSpc>
            </a:pPr>
            <a:r>
              <a:rPr lang="en-US" sz="1103" spc="-1">
                <a:solidFill>
                  <a:srgbClr val="000000"/>
                </a:solidFill>
                <a:latin typeface="IBM Plex Sans Condensed"/>
                <a:ea typeface="IBM Plex Sans Condensed"/>
                <a:cs typeface="IBM Plex Sans Condensed"/>
                <a:sym typeface="IBM Plex Sans Condensed"/>
              </a:rPr>
              <a:t>5. To </a:t>
            </a:r>
            <a:r>
              <a:rPr lang="en-US" sz="1103" spc="-1">
                <a:solidFill>
                  <a:srgbClr val="FF0000"/>
                </a:solidFill>
                <a:latin typeface="IBM Plex Sans Condensed"/>
                <a:ea typeface="IBM Plex Sans Condensed"/>
                <a:cs typeface="IBM Plex Sans Condensed"/>
                <a:sym typeface="IBM Plex Sans Condensed"/>
              </a:rPr>
              <a:t>ensure </a:t>
            </a:r>
            <a:r>
              <a:rPr lang="en-US" sz="1103" spc="-1">
                <a:solidFill>
                  <a:srgbClr val="000000"/>
                </a:solidFill>
                <a:latin typeface="IBM Plex Sans Condensed"/>
                <a:ea typeface="IBM Plex Sans Condensed"/>
                <a:cs typeface="IBM Plex Sans Condensed"/>
                <a:sym typeface="IBM Plex Sans Condensed"/>
              </a:rPr>
              <a:t>that the </a:t>
            </a:r>
            <a:r>
              <a:rPr lang="en-US" sz="1103" spc="-1">
                <a:solidFill>
                  <a:srgbClr val="FF0000"/>
                </a:solidFill>
                <a:latin typeface="IBM Plex Sans Condensed"/>
                <a:ea typeface="IBM Plex Sans Condensed"/>
                <a:cs typeface="IBM Plex Sans Condensed"/>
                <a:sym typeface="IBM Plex Sans Condensed"/>
              </a:rPr>
              <a:t>result meets the </a:t>
            </a:r>
            <a:r>
              <a:rPr lang="en-US" sz="1103" spc="-1">
                <a:solidFill>
                  <a:srgbClr val="FF0000"/>
                </a:solidFill>
                <a:latin typeface="IBM Plex Sans Condensed Bold"/>
                <a:ea typeface="IBM Plex Sans Condensed Bold"/>
                <a:cs typeface="IBM Plex Sans Condensed Bold"/>
                <a:sym typeface="IBM Plex Sans Condensed Bold"/>
              </a:rPr>
              <a:t>business and user requirements.</a:t>
            </a:r>
            <a:r>
              <a:rPr lang="en-US" sz="1103" spc="-1">
                <a:solidFill>
                  <a:srgbClr val="000000"/>
                </a:solidFill>
                <a:latin typeface="IBM Plex Sans Condensed"/>
                <a:ea typeface="IBM Plex Sans Condensed"/>
                <a:cs typeface="IBM Plex Sans Condensed"/>
                <a:sym typeface="IBM Plex Sans Condensed"/>
              </a:rPr>
              <a:t> </a:t>
            </a:r>
          </a:p>
          <a:p>
            <a:pPr algn="l">
              <a:lnSpc>
                <a:spcPts val="748"/>
              </a:lnSpc>
            </a:pPr>
            <a:r>
              <a:rPr lang="en-US" sz="1103" spc="-1">
                <a:solidFill>
                  <a:srgbClr val="000000"/>
                </a:solidFill>
                <a:latin typeface="IBM Plex Sans Condensed"/>
                <a:ea typeface="IBM Plex Sans Condensed"/>
                <a:cs typeface="IBM Plex Sans Condensed"/>
                <a:sym typeface="IBM Plex Sans Condensed"/>
              </a:rPr>
              <a:t>6. </a:t>
            </a:r>
            <a:r>
              <a:rPr lang="en-US" sz="1103" spc="-1">
                <a:solidFill>
                  <a:srgbClr val="FF0000"/>
                </a:solidFill>
                <a:latin typeface="IBM Plex Sans Condensed"/>
                <a:ea typeface="IBM Plex Sans Condensed"/>
                <a:cs typeface="IBM Plex Sans Condensed"/>
                <a:sym typeface="IBM Plex Sans Condensed"/>
              </a:rPr>
              <a:t>Gaining confidence </a:t>
            </a:r>
            <a:r>
              <a:rPr lang="en-US" sz="1103" spc="-1">
                <a:solidFill>
                  <a:srgbClr val="000000"/>
                </a:solidFill>
                <a:latin typeface="IBM Plex Sans Condensed"/>
                <a:ea typeface="IBM Plex Sans Condensed"/>
                <a:cs typeface="IBM Plex Sans Condensed"/>
                <a:sym typeface="IBM Plex Sans Condensed"/>
              </a:rPr>
              <a:t>and providing information </a:t>
            </a:r>
            <a:r>
              <a:rPr lang="en-US" sz="1103" spc="-1">
                <a:solidFill>
                  <a:srgbClr val="FF0000"/>
                </a:solidFill>
                <a:latin typeface="IBM Plex Sans Condensed"/>
                <a:ea typeface="IBM Plex Sans Condensed"/>
                <a:cs typeface="IBM Plex Sans Condensed"/>
                <a:sym typeface="IBM Plex Sans Condensed"/>
              </a:rPr>
              <a:t>about the level of quality.</a:t>
            </a:r>
            <a:r>
              <a:rPr lang="en-US" sz="1103" spc="-1">
                <a:solidFill>
                  <a:srgbClr val="000000"/>
                </a:solidFill>
                <a:latin typeface="IBM Plex Sans Condensed"/>
                <a:ea typeface="IBM Plex Sans Condensed"/>
                <a:cs typeface="IBM Plex Sans Condensed"/>
                <a:sym typeface="IBM Plex Sans Condensed"/>
              </a:rPr>
              <a:t> </a:t>
            </a:r>
          </a:p>
        </p:txBody>
      </p:sp>
      <p:sp>
        <p:nvSpPr>
          <p:cNvPr id="21" name="Footer Placeholder 20"/>
          <p:cNvSpPr>
            <a:spLocks noGrp="1"/>
          </p:cNvSpPr>
          <p:nvPr>
            <p:ph type="ftr" sz="quarter" idx="11"/>
          </p:nvPr>
        </p:nvSpPr>
        <p:spPr/>
        <p:txBody>
          <a:bodyPr/>
          <a:lstStyle/>
          <a:p>
            <a:r>
              <a:rPr lang="en-US" smtClean="0"/>
              <a:t>Mr. RANJIT KUMBHAR  7757962804</a:t>
            </a:r>
            <a:endParaRPr lang="en-US"/>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914400" y="3846833"/>
            <a:ext cx="344167" cy="3825240"/>
          </a:xfrm>
          <a:custGeom>
            <a:avLst/>
            <a:gdLst/>
            <a:ahLst/>
            <a:cxnLst/>
            <a:rect l="l" t="t" r="r" b="b"/>
            <a:pathLst>
              <a:path w="344167" h="3825240">
                <a:moveTo>
                  <a:pt x="0" y="0"/>
                </a:moveTo>
                <a:lnTo>
                  <a:pt x="344167" y="0"/>
                </a:lnTo>
                <a:lnTo>
                  <a:pt x="344167" y="3825240"/>
                </a:lnTo>
                <a:lnTo>
                  <a:pt x="0" y="3825240"/>
                </a:lnTo>
                <a:lnTo>
                  <a:pt x="0" y="0"/>
                </a:lnTo>
                <a:close/>
              </a:path>
            </a:pathLst>
          </a:custGeom>
          <a:blipFill>
            <a:blip r:embed="rId2"/>
            <a:stretch>
              <a:fillRect/>
            </a:stretch>
          </a:blipFill>
        </p:spPr>
      </p:sp>
      <p:sp>
        <p:nvSpPr>
          <p:cNvPr id="4" name="TextBox 4"/>
          <p:cNvSpPr txBox="1"/>
          <p:nvPr/>
        </p:nvSpPr>
        <p:spPr>
          <a:xfrm>
            <a:off x="2058286" y="879643"/>
            <a:ext cx="105042" cy="814159"/>
          </a:xfrm>
          <a:prstGeom prst="rect">
            <a:avLst/>
          </a:prstGeom>
        </p:spPr>
        <p:txBody>
          <a:bodyPr lIns="0" tIns="0" rIns="0" bIns="0" rtlCol="0" anchor="t">
            <a:spAutoFit/>
          </a:bodyPr>
          <a:lstStyle/>
          <a:p>
            <a:pPr algn="just">
              <a:lnSpc>
                <a:spcPts val="1585"/>
              </a:lnSpc>
            </a:pPr>
            <a:r>
              <a:rPr lang="en-US" sz="1103">
                <a:solidFill>
                  <a:srgbClr val="000000"/>
                </a:solidFill>
                <a:latin typeface="Arimo"/>
                <a:ea typeface="Arimo"/>
                <a:cs typeface="Arimo"/>
                <a:sym typeface="Arimo"/>
              </a:rPr>
              <a:t>    </a:t>
            </a:r>
          </a:p>
        </p:txBody>
      </p:sp>
      <p:sp>
        <p:nvSpPr>
          <p:cNvPr id="5" name="TextBox 5"/>
          <p:cNvSpPr txBox="1"/>
          <p:nvPr/>
        </p:nvSpPr>
        <p:spPr>
          <a:xfrm>
            <a:off x="1600838" y="2157308"/>
            <a:ext cx="148571" cy="202330"/>
          </a:xfrm>
          <a:prstGeom prst="rect">
            <a:avLst/>
          </a:prstGeom>
        </p:spPr>
        <p:txBody>
          <a:bodyPr lIns="0" tIns="0" rIns="0" bIns="0" rtlCol="0" anchor="t">
            <a:spAutoFit/>
          </a:bodyPr>
          <a:lstStyle/>
          <a:p>
            <a:pPr algn="l">
              <a:lnSpc>
                <a:spcPts val="1545"/>
              </a:lnSpc>
            </a:pPr>
            <a:r>
              <a:rPr lang="en-US" sz="1103" spc="-1">
                <a:solidFill>
                  <a:srgbClr val="5B9BD5"/>
                </a:solidFill>
                <a:latin typeface="IBM Plex Sans Condensed Bold"/>
                <a:ea typeface="IBM Plex Sans Condensed Bold"/>
                <a:cs typeface="IBM Plex Sans Condensed Bold"/>
                <a:sym typeface="IBM Plex Sans Condensed Bold"/>
              </a:rPr>
              <a:t>3. </a:t>
            </a:r>
          </a:p>
        </p:txBody>
      </p:sp>
      <p:sp>
        <p:nvSpPr>
          <p:cNvPr id="6" name="TextBox 6"/>
          <p:cNvSpPr txBox="1"/>
          <p:nvPr/>
        </p:nvSpPr>
        <p:spPr>
          <a:xfrm>
            <a:off x="1259434" y="3717817"/>
            <a:ext cx="1864176" cy="285255"/>
          </a:xfrm>
          <a:prstGeom prst="rect">
            <a:avLst/>
          </a:prstGeom>
        </p:spPr>
        <p:txBody>
          <a:bodyPr lIns="0" tIns="0" rIns="0" bIns="0" rtlCol="0" anchor="t">
            <a:spAutoFit/>
          </a:bodyPr>
          <a:lstStyle/>
          <a:p>
            <a:pPr algn="l">
              <a:lnSpc>
                <a:spcPts val="2543"/>
              </a:lnSpc>
            </a:pPr>
            <a:r>
              <a:rPr lang="en-US" sz="1103" spc="-1">
                <a:solidFill>
                  <a:srgbClr val="000000"/>
                </a:solidFill>
                <a:latin typeface="IBM Plex Sans Condensed"/>
                <a:ea typeface="IBM Plex Sans Condensed"/>
                <a:cs typeface="IBM Plex Sans Condensed"/>
                <a:sym typeface="IBM Plex Sans Condensed"/>
              </a:rPr>
              <a:t> </a:t>
            </a:r>
            <a:r>
              <a:rPr lang="en-US" sz="1103" spc="-1">
                <a:solidFill>
                  <a:srgbClr val="000000"/>
                </a:solidFill>
                <a:latin typeface="IBM Plex Sans Condensed Bold"/>
                <a:ea typeface="IBM Plex Sans Condensed Bold"/>
                <a:cs typeface="IBM Plex Sans Condensed Bold"/>
                <a:sym typeface="IBM Plex Sans Condensed Bold"/>
              </a:rPr>
              <a:t>Dynamic Testing Techniques: </a:t>
            </a:r>
          </a:p>
        </p:txBody>
      </p:sp>
      <p:sp>
        <p:nvSpPr>
          <p:cNvPr id="7" name="TextBox 7"/>
          <p:cNvSpPr txBox="1"/>
          <p:nvPr/>
        </p:nvSpPr>
        <p:spPr>
          <a:xfrm>
            <a:off x="1600838" y="4056783"/>
            <a:ext cx="4131488" cy="598627"/>
          </a:xfrm>
          <a:prstGeom prst="rect">
            <a:avLst/>
          </a:prstGeom>
        </p:spPr>
        <p:txBody>
          <a:bodyPr lIns="0" tIns="0" rIns="0" bIns="0" rtlCol="0" anchor="t">
            <a:spAutoFit/>
          </a:bodyPr>
          <a:lstStyle/>
          <a:p>
            <a:pPr algn="l">
              <a:lnSpc>
                <a:spcPts val="2543"/>
              </a:lnSpc>
            </a:pPr>
            <a:r>
              <a:rPr lang="en-US" sz="1103" spc="-1">
                <a:solidFill>
                  <a:srgbClr val="000000"/>
                </a:solidFill>
                <a:latin typeface="IBM Plex Sans Condensed"/>
                <a:ea typeface="IBM Plex Sans Condensed"/>
                <a:cs typeface="IBM Plex Sans Condensed"/>
                <a:sym typeface="IBM Plex Sans Condensed"/>
              </a:rPr>
              <a:t>We use Dynamic Testing Techniques on the Validation side in V Model. 1. Unit Testing </a:t>
            </a:r>
          </a:p>
        </p:txBody>
      </p:sp>
      <p:sp>
        <p:nvSpPr>
          <p:cNvPr id="8" name="TextBox 8"/>
          <p:cNvSpPr txBox="1"/>
          <p:nvPr/>
        </p:nvSpPr>
        <p:spPr>
          <a:xfrm>
            <a:off x="1600838" y="4743660"/>
            <a:ext cx="148571" cy="107080"/>
          </a:xfrm>
          <a:prstGeom prst="rect">
            <a:avLst/>
          </a:prstGeom>
        </p:spPr>
        <p:txBody>
          <a:bodyPr lIns="0" tIns="0" rIns="0" bIns="0" rtlCol="0" anchor="t">
            <a:spAutoFit/>
          </a:bodyPr>
          <a:lstStyle/>
          <a:p>
            <a:pPr algn="l">
              <a:lnSpc>
                <a:spcPts val="551"/>
              </a:lnSpc>
            </a:pPr>
            <a:r>
              <a:rPr lang="en-US" sz="1103" spc="-1">
                <a:solidFill>
                  <a:srgbClr val="000000"/>
                </a:solidFill>
                <a:latin typeface="IBM Plex Sans Condensed"/>
                <a:ea typeface="IBM Plex Sans Condensed"/>
                <a:cs typeface="IBM Plex Sans Condensed"/>
                <a:sym typeface="IBM Plex Sans Condensed"/>
              </a:rPr>
              <a:t>2. </a:t>
            </a:r>
          </a:p>
        </p:txBody>
      </p:sp>
      <p:sp>
        <p:nvSpPr>
          <p:cNvPr id="9" name="TextBox 9"/>
          <p:cNvSpPr txBox="1"/>
          <p:nvPr/>
        </p:nvSpPr>
        <p:spPr>
          <a:xfrm>
            <a:off x="1829438" y="4765700"/>
            <a:ext cx="1127322" cy="85039"/>
          </a:xfrm>
          <a:prstGeom prst="rect">
            <a:avLst/>
          </a:prstGeom>
        </p:spPr>
        <p:txBody>
          <a:bodyPr lIns="0" tIns="0" rIns="0" bIns="0" rtlCol="0" anchor="t">
            <a:spAutoFit/>
          </a:bodyPr>
          <a:lstStyle/>
          <a:p>
            <a:pPr algn="l">
              <a:lnSpc>
                <a:spcPts val="551"/>
              </a:lnSpc>
            </a:pPr>
            <a:r>
              <a:rPr lang="en-US" sz="1103" spc="-1">
                <a:solidFill>
                  <a:srgbClr val="000000"/>
                </a:solidFill>
                <a:latin typeface="IBM Plex Sans Condensed"/>
                <a:ea typeface="IBM Plex Sans Condensed"/>
                <a:cs typeface="IBM Plex Sans Condensed"/>
                <a:sym typeface="IBM Plex Sans Condensed"/>
              </a:rPr>
              <a:t>Integration Testing </a:t>
            </a:r>
          </a:p>
        </p:txBody>
      </p:sp>
      <p:sp>
        <p:nvSpPr>
          <p:cNvPr id="10" name="TextBox 10"/>
          <p:cNvSpPr txBox="1"/>
          <p:nvPr/>
        </p:nvSpPr>
        <p:spPr>
          <a:xfrm>
            <a:off x="1600838" y="4751280"/>
            <a:ext cx="2047570" cy="492652"/>
          </a:xfrm>
          <a:prstGeom prst="rect">
            <a:avLst/>
          </a:prstGeom>
        </p:spPr>
        <p:txBody>
          <a:bodyPr lIns="0" tIns="0" rIns="0" bIns="0" rtlCol="0" anchor="t">
            <a:spAutoFit/>
          </a:bodyPr>
          <a:lstStyle/>
          <a:p>
            <a:pPr algn="l">
              <a:lnSpc>
                <a:spcPts val="2567"/>
              </a:lnSpc>
            </a:pPr>
            <a:r>
              <a:rPr lang="en-US" sz="1103" spc="-1">
                <a:solidFill>
                  <a:srgbClr val="000000"/>
                </a:solidFill>
                <a:latin typeface="IBM Plex Sans Condensed"/>
                <a:ea typeface="IBM Plex Sans Condensed"/>
                <a:cs typeface="IBM Plex Sans Condensed"/>
                <a:sym typeface="IBM Plex Sans Condensed"/>
              </a:rPr>
              <a:t>3. System Testing </a:t>
            </a:r>
          </a:p>
          <a:p>
            <a:pPr algn="l">
              <a:lnSpc>
                <a:spcPts val="551"/>
              </a:lnSpc>
            </a:pPr>
            <a:r>
              <a:rPr lang="en-US" sz="1103" spc="-1">
                <a:solidFill>
                  <a:srgbClr val="000000"/>
                </a:solidFill>
                <a:latin typeface="IBM Plex Sans Condensed"/>
                <a:ea typeface="IBM Plex Sans Condensed"/>
                <a:cs typeface="IBM Plex Sans Condensed"/>
                <a:sym typeface="IBM Plex Sans Condensed"/>
              </a:rPr>
              <a:t>4. User Acceptance Testing (UAT) </a:t>
            </a:r>
          </a:p>
        </p:txBody>
      </p:sp>
      <p:sp>
        <p:nvSpPr>
          <p:cNvPr id="11" name="TextBox 11"/>
          <p:cNvSpPr txBox="1"/>
          <p:nvPr/>
        </p:nvSpPr>
        <p:spPr>
          <a:xfrm>
            <a:off x="2286886" y="923192"/>
            <a:ext cx="3795455" cy="787222"/>
          </a:xfrm>
          <a:prstGeom prst="rect">
            <a:avLst/>
          </a:prstGeom>
        </p:spPr>
        <p:txBody>
          <a:bodyPr lIns="0" tIns="0" rIns="0" bIns="0" rtlCol="0" anchor="t">
            <a:spAutoFit/>
          </a:bodyPr>
          <a:lstStyle/>
          <a:p>
            <a:pPr algn="l">
              <a:lnSpc>
                <a:spcPts val="1585"/>
              </a:lnSpc>
            </a:pPr>
            <a:r>
              <a:rPr lang="en-US" sz="1103" spc="-1">
                <a:solidFill>
                  <a:srgbClr val="000000"/>
                </a:solidFill>
                <a:latin typeface="IBM Plex Sans Condensed"/>
                <a:ea typeface="IBM Plex Sans Condensed"/>
                <a:cs typeface="IBM Plex Sans Condensed"/>
                <a:sym typeface="IBM Plex Sans Condensed"/>
              </a:rPr>
              <a:t>It is an </a:t>
            </a:r>
            <a:r>
              <a:rPr lang="en-US" sz="1103" spc="-1">
                <a:solidFill>
                  <a:srgbClr val="FF0000"/>
                </a:solidFill>
                <a:latin typeface="IBM Plex Sans Condensed Bold"/>
                <a:ea typeface="IBM Plex Sans Condensed Bold"/>
                <a:cs typeface="IBM Plex Sans Condensed Bold"/>
                <a:sym typeface="IBM Plex Sans Condensed Bold"/>
              </a:rPr>
              <a:t>informal</a:t>
            </a:r>
            <a:r>
              <a:rPr lang="en-US" sz="1103" spc="-1">
                <a:solidFill>
                  <a:srgbClr val="FF0000"/>
                </a:solidFill>
                <a:latin typeface="IBM Plex Sans Condensed"/>
                <a:ea typeface="IBM Plex Sans Condensed"/>
                <a:cs typeface="IBM Plex Sans Condensed"/>
                <a:sym typeface="IBM Plex Sans Condensed"/>
              </a:rPr>
              <a:t> review.</a:t>
            </a:r>
            <a:r>
              <a:rPr lang="en-US" sz="1103" spc="-1">
                <a:solidFill>
                  <a:srgbClr val="000000"/>
                </a:solidFill>
                <a:latin typeface="IBM Plex Sans Condensed"/>
                <a:ea typeface="IBM Plex Sans Condensed"/>
                <a:cs typeface="IBM Plex Sans Condensed"/>
                <a:sym typeface="IBM Plex Sans Condensed"/>
              </a:rPr>
              <a:t> It is </a:t>
            </a:r>
            <a:r>
              <a:rPr lang="en-US" sz="1103" spc="-1">
                <a:solidFill>
                  <a:srgbClr val="FF0000"/>
                </a:solidFill>
                <a:latin typeface="IBM Plex Sans Condensed"/>
                <a:ea typeface="IBM Plex Sans Condensed"/>
                <a:cs typeface="IBM Plex Sans Condensed"/>
                <a:sym typeface="IBM Plex Sans Condensed"/>
              </a:rPr>
              <a:t>not pre-planned </a:t>
            </a:r>
            <a:r>
              <a:rPr lang="en-US" sz="1103" spc="-1">
                <a:solidFill>
                  <a:srgbClr val="000000"/>
                </a:solidFill>
                <a:latin typeface="IBM Plex Sans Condensed"/>
                <a:ea typeface="IBM Plex Sans Condensed"/>
                <a:cs typeface="IBM Plex Sans Condensed"/>
                <a:sym typeface="IBM Plex Sans Condensed"/>
              </a:rPr>
              <a:t>and can be </a:t>
            </a:r>
            <a:r>
              <a:rPr lang="en-US" sz="1103" spc="-1">
                <a:solidFill>
                  <a:srgbClr val="FF0000"/>
                </a:solidFill>
                <a:latin typeface="IBM Plex Sans Condensed"/>
                <a:ea typeface="IBM Plex Sans Condensed"/>
                <a:cs typeface="IBM Plex Sans Condensed"/>
                <a:sym typeface="IBM Plex Sans Condensed"/>
              </a:rPr>
              <a:t>done whenever required</a:t>
            </a:r>
            <a:r>
              <a:rPr lang="en-US" sz="1103" spc="-1">
                <a:solidFill>
                  <a:srgbClr val="000000"/>
                </a:solidFill>
                <a:latin typeface="IBM Plex Sans Condensed"/>
                <a:ea typeface="IBM Plex Sans Condensed"/>
                <a:cs typeface="IBM Plex Sans Condensed"/>
                <a:sym typeface="IBM Plex Sans Condensed"/>
              </a:rPr>
              <a:t>. </a:t>
            </a:r>
            <a:r>
              <a:rPr lang="en-US" sz="1103" spc="-1">
                <a:solidFill>
                  <a:srgbClr val="FF0000"/>
                </a:solidFill>
                <a:latin typeface="IBM Plex Sans Condensed"/>
                <a:ea typeface="IBM Plex Sans Condensed"/>
                <a:cs typeface="IBM Plex Sans Condensed"/>
                <a:sym typeface="IBM Plex Sans Condensed"/>
              </a:rPr>
              <a:t>Author reads the documents or code </a:t>
            </a:r>
            <a:r>
              <a:rPr lang="en-US" sz="1103" spc="-1">
                <a:solidFill>
                  <a:srgbClr val="000000"/>
                </a:solidFill>
                <a:latin typeface="IBM Plex Sans Condensed"/>
                <a:ea typeface="IBM Plex Sans Condensed"/>
                <a:cs typeface="IBM Plex Sans Condensed"/>
                <a:sym typeface="IBM Plex Sans Condensed"/>
              </a:rPr>
              <a:t>and </a:t>
            </a:r>
            <a:r>
              <a:rPr lang="en-US" sz="1103" spc="-1">
                <a:solidFill>
                  <a:srgbClr val="FF0000"/>
                </a:solidFill>
                <a:latin typeface="IBM Plex Sans Condensed"/>
                <a:ea typeface="IBM Plex Sans Condensed"/>
                <a:cs typeface="IBM Plex Sans Condensed"/>
                <a:sym typeface="IBM Plex Sans Condensed"/>
              </a:rPr>
              <a:t>discusses </a:t>
            </a:r>
            <a:r>
              <a:rPr lang="en-US" sz="1103" spc="-1">
                <a:solidFill>
                  <a:srgbClr val="000000"/>
                </a:solidFill>
                <a:latin typeface="IBM Plex Sans Condensed"/>
                <a:ea typeface="IBM Plex Sans Condensed"/>
                <a:cs typeface="IBM Plex Sans Condensed"/>
                <a:sym typeface="IBM Plex Sans Condensed"/>
              </a:rPr>
              <a:t>it </a:t>
            </a:r>
            <a:r>
              <a:rPr lang="en-US" sz="1103" spc="-1">
                <a:solidFill>
                  <a:srgbClr val="FF0000"/>
                </a:solidFill>
                <a:latin typeface="IBM Plex Sans Condensed Bold"/>
                <a:ea typeface="IBM Plex Sans Condensed Bold"/>
                <a:cs typeface="IBM Plex Sans Condensed Bold"/>
                <a:sym typeface="IBM Plex Sans Condensed Bold"/>
              </a:rPr>
              <a:t>with</a:t>
            </a:r>
            <a:r>
              <a:rPr lang="en-US" sz="1103" spc="-1">
                <a:solidFill>
                  <a:srgbClr val="FF0000"/>
                </a:solidFill>
                <a:latin typeface="IBM Plex Sans Condensed"/>
                <a:ea typeface="IBM Plex Sans Condensed"/>
                <a:cs typeface="IBM Plex Sans Condensed"/>
                <a:sym typeface="IBM Plex Sans Condensed"/>
              </a:rPr>
              <a:t> </a:t>
            </a:r>
            <a:r>
              <a:rPr lang="en-US" sz="1103" spc="-1">
                <a:solidFill>
                  <a:srgbClr val="FF0000"/>
                </a:solidFill>
                <a:latin typeface="IBM Plex Sans Condensed Bold"/>
                <a:ea typeface="IBM Plex Sans Condensed Bold"/>
                <a:cs typeface="IBM Plex Sans Condensed Bold"/>
                <a:sym typeface="IBM Plex Sans Condensed Bold"/>
              </a:rPr>
              <a:t>peers</a:t>
            </a:r>
            <a:r>
              <a:rPr lang="en-US" sz="1103" spc="-1">
                <a:solidFill>
                  <a:srgbClr val="000000"/>
                </a:solidFill>
                <a:latin typeface="IBM Plex Sans Condensed Bold"/>
                <a:ea typeface="IBM Plex Sans Condensed Bold"/>
                <a:cs typeface="IBM Plex Sans Condensed Bold"/>
                <a:sym typeface="IBM Plex Sans Condensed Bold"/>
              </a:rPr>
              <a:t>.</a:t>
            </a:r>
            <a:r>
              <a:rPr lang="en-US" sz="1103" spc="-1">
                <a:solidFill>
                  <a:srgbClr val="000000"/>
                </a:solidFill>
                <a:latin typeface="IBM Plex Sans Condensed"/>
                <a:ea typeface="IBM Plex Sans Condensed"/>
                <a:cs typeface="IBM Plex Sans Condensed"/>
                <a:sym typeface="IBM Plex Sans Condensed"/>
              </a:rPr>
              <a:t> Also, the walkthrough does not have minutes of the meeting. </a:t>
            </a:r>
          </a:p>
        </p:txBody>
      </p:sp>
      <p:sp>
        <p:nvSpPr>
          <p:cNvPr id="12" name="TextBox 12"/>
          <p:cNvSpPr txBox="1"/>
          <p:nvPr/>
        </p:nvSpPr>
        <p:spPr>
          <a:xfrm>
            <a:off x="1829438" y="2179349"/>
            <a:ext cx="691677" cy="180289"/>
          </a:xfrm>
          <a:prstGeom prst="rect">
            <a:avLst/>
          </a:prstGeom>
        </p:spPr>
        <p:txBody>
          <a:bodyPr lIns="0" tIns="0" rIns="0" bIns="0" rtlCol="0" anchor="t">
            <a:spAutoFit/>
          </a:bodyPr>
          <a:lstStyle/>
          <a:p>
            <a:pPr algn="l">
              <a:lnSpc>
                <a:spcPts val="1572"/>
              </a:lnSpc>
            </a:pPr>
            <a:r>
              <a:rPr lang="en-US" sz="1103">
                <a:solidFill>
                  <a:srgbClr val="5B9BD5"/>
                </a:solidFill>
                <a:latin typeface="IBM Plex Sans Condensed Bold"/>
                <a:ea typeface="IBM Plex Sans Condensed Bold"/>
                <a:cs typeface="IBM Plex Sans Condensed Bold"/>
                <a:sym typeface="IBM Plex Sans Condensed Bold"/>
              </a:rPr>
              <a:t>Inspection: </a:t>
            </a:r>
          </a:p>
        </p:txBody>
      </p:sp>
      <p:sp>
        <p:nvSpPr>
          <p:cNvPr id="13" name="TextBox 13"/>
          <p:cNvSpPr txBox="1"/>
          <p:nvPr/>
        </p:nvSpPr>
        <p:spPr>
          <a:xfrm>
            <a:off x="2058286" y="2340016"/>
            <a:ext cx="105042" cy="411699"/>
          </a:xfrm>
          <a:prstGeom prst="rect">
            <a:avLst/>
          </a:prstGeom>
        </p:spPr>
        <p:txBody>
          <a:bodyPr lIns="0" tIns="0" rIns="0" bIns="0" rtlCol="0" anchor="t">
            <a:spAutoFit/>
          </a:bodyPr>
          <a:lstStyle/>
          <a:p>
            <a:pPr algn="just">
              <a:lnSpc>
                <a:spcPts val="1572"/>
              </a:lnSpc>
            </a:pPr>
            <a:r>
              <a:rPr lang="en-US" sz="1103">
                <a:solidFill>
                  <a:srgbClr val="000000"/>
                </a:solidFill>
                <a:latin typeface="Arimo"/>
                <a:ea typeface="Arimo"/>
                <a:cs typeface="Arimo"/>
                <a:sym typeface="Arimo"/>
              </a:rPr>
              <a:t>  </a:t>
            </a:r>
          </a:p>
        </p:txBody>
      </p:sp>
      <p:sp>
        <p:nvSpPr>
          <p:cNvPr id="14" name="TextBox 14"/>
          <p:cNvSpPr txBox="1"/>
          <p:nvPr/>
        </p:nvSpPr>
        <p:spPr>
          <a:xfrm>
            <a:off x="2286886" y="2383565"/>
            <a:ext cx="4697130" cy="979122"/>
          </a:xfrm>
          <a:prstGeom prst="rect">
            <a:avLst/>
          </a:prstGeom>
        </p:spPr>
        <p:txBody>
          <a:bodyPr lIns="0" tIns="0" rIns="0" bIns="0" rtlCol="0" anchor="t">
            <a:spAutoFit/>
          </a:bodyPr>
          <a:lstStyle/>
          <a:p>
            <a:pPr algn="l">
              <a:lnSpc>
                <a:spcPts val="1572"/>
              </a:lnSpc>
            </a:pPr>
            <a:r>
              <a:rPr lang="en-US" sz="1103" spc="-1">
                <a:solidFill>
                  <a:srgbClr val="000000"/>
                </a:solidFill>
                <a:latin typeface="IBM Plex Sans Condensed"/>
                <a:ea typeface="IBM Plex Sans Condensed"/>
                <a:cs typeface="IBM Plex Sans Condensed"/>
                <a:sym typeface="IBM Plex Sans Condensed"/>
              </a:rPr>
              <a:t>It is the most </a:t>
            </a:r>
            <a:r>
              <a:rPr lang="en-US" sz="1103" spc="-1">
                <a:solidFill>
                  <a:srgbClr val="FF0000"/>
                </a:solidFill>
                <a:latin typeface="IBM Plex Sans Condensed Bold"/>
                <a:ea typeface="IBM Plex Sans Condensed Bold"/>
                <a:cs typeface="IBM Plex Sans Condensed Bold"/>
                <a:sym typeface="IBM Plex Sans Condensed Bold"/>
              </a:rPr>
              <a:t>formal</a:t>
            </a:r>
            <a:r>
              <a:rPr lang="en-US" sz="1103" spc="-1">
                <a:solidFill>
                  <a:srgbClr val="FF0000"/>
                </a:solidFill>
                <a:latin typeface="IBM Plex Sans Condensed"/>
                <a:ea typeface="IBM Plex Sans Condensed"/>
                <a:cs typeface="IBM Plex Sans Condensed"/>
                <a:sym typeface="IBM Plex Sans Condensed"/>
              </a:rPr>
              <a:t> review type.</a:t>
            </a:r>
            <a:r>
              <a:rPr lang="en-US" sz="1103" spc="-1">
                <a:solidFill>
                  <a:srgbClr val="000000"/>
                </a:solidFill>
                <a:latin typeface="IBM Plex Sans Condensed"/>
                <a:ea typeface="IBM Plex Sans Condensed"/>
                <a:cs typeface="IBM Plex Sans Condensed"/>
                <a:sym typeface="IBM Plex Sans Condensed"/>
              </a:rPr>
              <a:t> Inspection will have a </a:t>
            </a:r>
            <a:r>
              <a:rPr lang="en-US" sz="1103" spc="-1">
                <a:solidFill>
                  <a:srgbClr val="FF0000"/>
                </a:solidFill>
                <a:latin typeface="IBM Plex Sans Condensed"/>
                <a:ea typeface="IBM Plex Sans Condensed"/>
                <a:cs typeface="IBM Plex Sans Condensed"/>
                <a:sym typeface="IBM Plex Sans Condensed"/>
              </a:rPr>
              <a:t>proper schedule which will be intimated via email to the concerned developer/testers.</a:t>
            </a:r>
            <a:r>
              <a:rPr lang="en-US" sz="1103" spc="-1">
                <a:solidFill>
                  <a:srgbClr val="000000"/>
                </a:solidFill>
                <a:latin typeface="IBM Plex Sans Condensed"/>
                <a:ea typeface="IBM Plex Sans Condensed"/>
                <a:cs typeface="IBM Plex Sans Condensed"/>
                <a:sym typeface="IBM Plex Sans Condensed"/>
              </a:rPr>
              <a:t> </a:t>
            </a:r>
          </a:p>
          <a:p>
            <a:pPr algn="l">
              <a:lnSpc>
                <a:spcPts val="1756"/>
              </a:lnSpc>
            </a:pPr>
            <a:r>
              <a:rPr lang="en-US" sz="1103" spc="-1">
                <a:solidFill>
                  <a:srgbClr val="000000"/>
                </a:solidFill>
                <a:latin typeface="IBM Plex Sans Condensed"/>
                <a:ea typeface="IBM Plex Sans Condensed"/>
                <a:cs typeface="IBM Plex Sans Condensed"/>
                <a:sym typeface="IBM Plex Sans Condensed"/>
              </a:rPr>
              <a:t>In which </a:t>
            </a:r>
            <a:r>
              <a:rPr lang="en-US" sz="1103" spc="-1">
                <a:solidFill>
                  <a:srgbClr val="FF0000"/>
                </a:solidFill>
                <a:latin typeface="IBM Plex Sans Condensed"/>
                <a:ea typeface="IBM Plex Sans Condensed"/>
                <a:cs typeface="IBM Plex Sans Condensed"/>
                <a:sym typeface="IBM Plex Sans Condensed"/>
              </a:rPr>
              <a:t>at least 3-8 people </a:t>
            </a:r>
            <a:r>
              <a:rPr lang="en-US" sz="1103" spc="-1">
                <a:solidFill>
                  <a:srgbClr val="000000"/>
                </a:solidFill>
                <a:latin typeface="IBM Plex Sans Condensed"/>
                <a:ea typeface="IBM Plex Sans Condensed"/>
                <a:cs typeface="IBM Plex Sans Condensed"/>
                <a:sym typeface="IBM Plex Sans Condensed"/>
              </a:rPr>
              <a:t>sit in the meeting </a:t>
            </a:r>
            <a:r>
              <a:rPr lang="en-US" sz="1103" spc="-1">
                <a:solidFill>
                  <a:srgbClr val="FF0000"/>
                </a:solidFill>
                <a:latin typeface="IBM Plex Sans Condensed"/>
                <a:ea typeface="IBM Plex Sans Condensed"/>
                <a:cs typeface="IBM Plex Sans Condensed"/>
                <a:sym typeface="IBM Plex Sans Condensed"/>
              </a:rPr>
              <a:t>1-reader, 2-writer, 3-moderator </a:t>
            </a:r>
          </a:p>
          <a:p>
            <a:pPr algn="l">
              <a:lnSpc>
                <a:spcPts val="1315"/>
              </a:lnSpc>
            </a:pPr>
            <a:r>
              <a:rPr lang="en-US" sz="1103" spc="-1">
                <a:solidFill>
                  <a:srgbClr val="FF0000"/>
                </a:solidFill>
                <a:latin typeface="IBM Plex Sans Condensed"/>
                <a:ea typeface="IBM Plex Sans Condensed"/>
                <a:cs typeface="IBM Plex Sans Condensed"/>
                <a:sym typeface="IBM Plex Sans Condensed"/>
              </a:rPr>
              <a:t>plus concerned people.</a:t>
            </a:r>
            <a:r>
              <a:rPr lang="en-US" sz="1103" spc="-1">
                <a:solidFill>
                  <a:srgbClr val="000000"/>
                </a:solidFill>
                <a:latin typeface="IBM Plex Sans Condensed"/>
                <a:ea typeface="IBM Plex Sans Condensed"/>
                <a:cs typeface="IBM Plex Sans Condensed"/>
                <a:sym typeface="IBM Plex Sans Condensed"/>
              </a:rPr>
              <a:t> </a:t>
            </a:r>
          </a:p>
        </p:txBody>
      </p:sp>
      <p:sp>
        <p:nvSpPr>
          <p:cNvPr id="15" name="TextBox 15"/>
          <p:cNvSpPr txBox="1"/>
          <p:nvPr/>
        </p:nvSpPr>
        <p:spPr>
          <a:xfrm>
            <a:off x="2058286" y="2924727"/>
            <a:ext cx="105042" cy="226276"/>
          </a:xfrm>
          <a:prstGeom prst="rect">
            <a:avLst/>
          </a:prstGeom>
        </p:spPr>
        <p:txBody>
          <a:bodyPr lIns="0" tIns="0" rIns="0" bIns="0" rtlCol="0" anchor="t">
            <a:spAutoFit/>
          </a:bodyPr>
          <a:lstStyle/>
          <a:p>
            <a:pPr algn="l">
              <a:lnSpc>
                <a:spcPts val="1756"/>
              </a:lnSpc>
            </a:pPr>
            <a:r>
              <a:rPr lang="en-US" sz="1103">
                <a:solidFill>
                  <a:srgbClr val="000000"/>
                </a:solidFill>
                <a:latin typeface="Arimo"/>
                <a:ea typeface="Arimo"/>
                <a:cs typeface="Arimo"/>
                <a:sym typeface="Arimo"/>
              </a:rPr>
              <a:t> </a:t>
            </a:r>
          </a:p>
        </p:txBody>
      </p:sp>
      <p:sp>
        <p:nvSpPr>
          <p:cNvPr id="16" name="TextBox 16"/>
          <p:cNvSpPr txBox="1"/>
          <p:nvPr/>
        </p:nvSpPr>
        <p:spPr>
          <a:xfrm>
            <a:off x="1030529" y="5694197"/>
            <a:ext cx="2828515" cy="190005"/>
          </a:xfrm>
          <a:prstGeom prst="rect">
            <a:avLst/>
          </a:prstGeom>
        </p:spPr>
        <p:txBody>
          <a:bodyPr lIns="0" tIns="0" rIns="0" bIns="0" rtlCol="0" anchor="t">
            <a:spAutoFit/>
          </a:bodyPr>
          <a:lstStyle/>
          <a:p>
            <a:pPr algn="l">
              <a:lnSpc>
                <a:spcPts val="1554"/>
              </a:lnSpc>
            </a:pPr>
            <a:r>
              <a:rPr lang="en-US" sz="1103" spc="-1">
                <a:solidFill>
                  <a:srgbClr val="000000"/>
                </a:solidFill>
                <a:latin typeface="IBM Plex Sans Condensed"/>
                <a:ea typeface="IBM Plex Sans Condensed"/>
                <a:cs typeface="IBM Plex Sans Condensed"/>
                <a:sym typeface="IBM Plex Sans Condensed"/>
              </a:rPr>
              <a:t> </a:t>
            </a:r>
            <a:r>
              <a:rPr lang="en-US" sz="1103" spc="-1">
                <a:solidFill>
                  <a:srgbClr val="000000"/>
                </a:solidFill>
                <a:latin typeface="IBM Plex Sans Condensed Bold"/>
                <a:ea typeface="IBM Plex Sans Condensed Bold"/>
                <a:cs typeface="IBM Plex Sans Condensed Bold"/>
                <a:sym typeface="IBM Plex Sans Condensed Bold"/>
              </a:rPr>
              <a:t>Why do we need testing in the SDLC process? </a:t>
            </a:r>
          </a:p>
        </p:txBody>
      </p:sp>
      <p:sp>
        <p:nvSpPr>
          <p:cNvPr id="17" name="TextBox 17"/>
          <p:cNvSpPr txBox="1"/>
          <p:nvPr/>
        </p:nvSpPr>
        <p:spPr>
          <a:xfrm>
            <a:off x="1143305" y="5870743"/>
            <a:ext cx="105042" cy="207226"/>
          </a:xfrm>
          <a:prstGeom prst="rect">
            <a:avLst/>
          </a:prstGeom>
        </p:spPr>
        <p:txBody>
          <a:bodyPr lIns="0" tIns="0" rIns="0" bIns="0" rtlCol="0" anchor="t">
            <a:spAutoFit/>
          </a:bodyPr>
          <a:lstStyle/>
          <a:p>
            <a:pPr algn="l">
              <a:lnSpc>
                <a:spcPts val="1554"/>
              </a:lnSpc>
            </a:pPr>
            <a:r>
              <a:rPr lang="en-US" sz="1103">
                <a:solidFill>
                  <a:srgbClr val="000000"/>
                </a:solidFill>
                <a:latin typeface="Arimo"/>
                <a:ea typeface="Arimo"/>
                <a:cs typeface="Arimo"/>
                <a:sym typeface="Arimo"/>
              </a:rPr>
              <a:t> </a:t>
            </a:r>
          </a:p>
        </p:txBody>
      </p:sp>
      <p:sp>
        <p:nvSpPr>
          <p:cNvPr id="18" name="TextBox 18"/>
          <p:cNvSpPr txBox="1"/>
          <p:nvPr/>
        </p:nvSpPr>
        <p:spPr>
          <a:xfrm>
            <a:off x="1372238" y="5914292"/>
            <a:ext cx="5630180" cy="1159078"/>
          </a:xfrm>
          <a:prstGeom prst="rect">
            <a:avLst/>
          </a:prstGeom>
        </p:spPr>
        <p:txBody>
          <a:bodyPr lIns="0" tIns="0" rIns="0" bIns="0" rtlCol="0" anchor="t">
            <a:spAutoFit/>
          </a:bodyPr>
          <a:lstStyle/>
          <a:p>
            <a:pPr algn="just">
              <a:lnSpc>
                <a:spcPts val="1554"/>
              </a:lnSpc>
            </a:pPr>
            <a:r>
              <a:rPr lang="en-US" sz="1103" spc="-1">
                <a:solidFill>
                  <a:srgbClr val="000000"/>
                </a:solidFill>
                <a:latin typeface="IBM Plex Sans Condensed"/>
                <a:ea typeface="IBM Plex Sans Condensed"/>
                <a:cs typeface="IBM Plex Sans Condensed"/>
                <a:sym typeface="IBM Plex Sans Condensed"/>
              </a:rPr>
              <a:t>The testing phase is very important to check whether the developed software is a quality product and matches with a design document. This stage confirms that the developed product meets the requirements defined by clients. In this stage, we perform different types of tests including unit testing, acceptance testing, system testing, etc. The software testing team works together with developers to identify and resolve software bugs and provides the Quality Application to the client. </a:t>
            </a:r>
          </a:p>
        </p:txBody>
      </p:sp>
      <p:sp>
        <p:nvSpPr>
          <p:cNvPr id="19" name="TextBox 19"/>
          <p:cNvSpPr txBox="1"/>
          <p:nvPr/>
        </p:nvSpPr>
        <p:spPr>
          <a:xfrm>
            <a:off x="1143305" y="7539257"/>
            <a:ext cx="2685507" cy="180289"/>
          </a:xfrm>
          <a:prstGeom prst="rect">
            <a:avLst/>
          </a:prstGeom>
        </p:spPr>
        <p:txBody>
          <a:bodyPr lIns="0" tIns="0" rIns="0" bIns="0" rtlCol="0" anchor="t">
            <a:spAutoFit/>
          </a:bodyPr>
          <a:lstStyle/>
          <a:p>
            <a:pPr algn="l">
              <a:lnSpc>
                <a:spcPts val="1555"/>
              </a:lnSpc>
            </a:pPr>
            <a:r>
              <a:rPr lang="en-US" sz="1103" spc="-1">
                <a:solidFill>
                  <a:srgbClr val="000000"/>
                </a:solidFill>
                <a:latin typeface="IBM Plex Sans Condensed Bold"/>
                <a:ea typeface="IBM Plex Sans Condensed Bold"/>
                <a:cs typeface="IBM Plex Sans Condensed Bold"/>
                <a:sym typeface="IBM Plex Sans Condensed Bold"/>
              </a:rPr>
              <a:t>Explain the software release process in brief: </a:t>
            </a:r>
          </a:p>
        </p:txBody>
      </p:sp>
      <p:sp>
        <p:nvSpPr>
          <p:cNvPr id="20" name="TextBox 20"/>
          <p:cNvSpPr txBox="1"/>
          <p:nvPr/>
        </p:nvSpPr>
        <p:spPr>
          <a:xfrm>
            <a:off x="1143305" y="7702972"/>
            <a:ext cx="105042" cy="207226"/>
          </a:xfrm>
          <a:prstGeom prst="rect">
            <a:avLst/>
          </a:prstGeom>
        </p:spPr>
        <p:txBody>
          <a:bodyPr lIns="0" tIns="0" rIns="0" bIns="0" rtlCol="0" anchor="t">
            <a:spAutoFit/>
          </a:bodyPr>
          <a:lstStyle/>
          <a:p>
            <a:pPr algn="l">
              <a:lnSpc>
                <a:spcPts val="1555"/>
              </a:lnSpc>
            </a:pPr>
            <a:r>
              <a:rPr lang="en-US" sz="1103">
                <a:solidFill>
                  <a:srgbClr val="000000"/>
                </a:solidFill>
                <a:latin typeface="Arimo"/>
                <a:ea typeface="Arimo"/>
                <a:cs typeface="Arimo"/>
                <a:sym typeface="Arimo"/>
              </a:rPr>
              <a:t> </a:t>
            </a:r>
          </a:p>
        </p:txBody>
      </p:sp>
      <p:sp>
        <p:nvSpPr>
          <p:cNvPr id="21" name="TextBox 21"/>
          <p:cNvSpPr txBox="1"/>
          <p:nvPr/>
        </p:nvSpPr>
        <p:spPr>
          <a:xfrm>
            <a:off x="1372238" y="7746521"/>
            <a:ext cx="5630304" cy="765762"/>
          </a:xfrm>
          <a:prstGeom prst="rect">
            <a:avLst/>
          </a:prstGeom>
        </p:spPr>
        <p:txBody>
          <a:bodyPr lIns="0" tIns="0" rIns="0" bIns="0" rtlCol="0" anchor="t">
            <a:spAutoFit/>
          </a:bodyPr>
          <a:lstStyle/>
          <a:p>
            <a:pPr algn="just">
              <a:lnSpc>
                <a:spcPts val="1555"/>
              </a:lnSpc>
            </a:pPr>
            <a:r>
              <a:rPr lang="en-US" sz="1103" spc="-1">
                <a:solidFill>
                  <a:srgbClr val="000000"/>
                </a:solidFill>
                <a:latin typeface="IBM Plex Sans Condensed"/>
                <a:ea typeface="IBM Plex Sans Condensed"/>
                <a:cs typeface="IBM Plex Sans Condensed"/>
                <a:sym typeface="IBM Plex Sans Condensed"/>
              </a:rPr>
              <a:t>In the software release process, the project manager makes a release team consisting of developers, testers, project management executives. This team goes to customers’ places and deploys software products or they just deploy the software at the client’s server. The team also delivers some training to customers regarding the functioning of software if required. </a:t>
            </a:r>
          </a:p>
        </p:txBody>
      </p:sp>
      <p:sp>
        <p:nvSpPr>
          <p:cNvPr id="23" name="Footer Placeholder 22"/>
          <p:cNvSpPr>
            <a:spLocks noGrp="1"/>
          </p:cNvSpPr>
          <p:nvPr>
            <p:ph type="ftr" sz="quarter" idx="11"/>
          </p:nvPr>
        </p:nvSpPr>
        <p:spPr/>
        <p:txBody>
          <a:bodyPr/>
          <a:lstStyle/>
          <a:p>
            <a:r>
              <a:rPr lang="en-US" smtClean="0"/>
              <a:t>Mr. RANJIT KUMBHAR  7757962804</a:t>
            </a:r>
            <a:endParaRPr 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914400" y="932812"/>
            <a:ext cx="115567" cy="115567"/>
          </a:xfrm>
          <a:custGeom>
            <a:avLst/>
            <a:gdLst/>
            <a:ahLst/>
            <a:cxnLst/>
            <a:rect l="l" t="t" r="r" b="b"/>
            <a:pathLst>
              <a:path w="115567" h="115567">
                <a:moveTo>
                  <a:pt x="0" y="0"/>
                </a:moveTo>
                <a:lnTo>
                  <a:pt x="115567" y="0"/>
                </a:lnTo>
                <a:lnTo>
                  <a:pt x="115567" y="115567"/>
                </a:lnTo>
                <a:lnTo>
                  <a:pt x="0" y="115567"/>
                </a:lnTo>
                <a:lnTo>
                  <a:pt x="0" y="0"/>
                </a:lnTo>
                <a:close/>
              </a:path>
            </a:pathLst>
          </a:custGeom>
          <a:blipFill>
            <a:blip r:embed="rId2"/>
            <a:stretch>
              <a:fillRect/>
            </a:stretch>
          </a:blipFill>
        </p:spPr>
      </p:sp>
      <p:sp>
        <p:nvSpPr>
          <p:cNvPr id="3" name="Freeform 3"/>
          <p:cNvSpPr/>
          <p:nvPr/>
        </p:nvSpPr>
        <p:spPr>
          <a:xfrm>
            <a:off x="1038225" y="5407152"/>
            <a:ext cx="5694931" cy="3315586"/>
          </a:xfrm>
          <a:custGeom>
            <a:avLst/>
            <a:gdLst/>
            <a:ahLst/>
            <a:cxnLst/>
            <a:rect l="l" t="t" r="r" b="b"/>
            <a:pathLst>
              <a:path w="5694931" h="3315586">
                <a:moveTo>
                  <a:pt x="0" y="0"/>
                </a:moveTo>
                <a:lnTo>
                  <a:pt x="5694931" y="0"/>
                </a:lnTo>
                <a:lnTo>
                  <a:pt x="5694931" y="3315586"/>
                </a:lnTo>
                <a:lnTo>
                  <a:pt x="0" y="3315586"/>
                </a:lnTo>
                <a:lnTo>
                  <a:pt x="0" y="0"/>
                </a:lnTo>
                <a:close/>
              </a:path>
            </a:pathLst>
          </a:custGeom>
          <a:blipFill>
            <a:blip r:embed="rId3"/>
            <a:stretch>
              <a:fillRect t="-30"/>
            </a:stretch>
          </a:blipFill>
        </p:spPr>
      </p:sp>
      <p:sp>
        <p:nvSpPr>
          <p:cNvPr id="5" name="TextBox 5"/>
          <p:cNvSpPr txBox="1"/>
          <p:nvPr/>
        </p:nvSpPr>
        <p:spPr>
          <a:xfrm>
            <a:off x="1030529" y="898169"/>
            <a:ext cx="2971533" cy="190005"/>
          </a:xfrm>
          <a:prstGeom prst="rect">
            <a:avLst/>
          </a:prstGeom>
        </p:spPr>
        <p:txBody>
          <a:bodyPr lIns="0" tIns="0" rIns="0" bIns="0" rtlCol="0" anchor="t">
            <a:spAutoFit/>
          </a:bodyPr>
          <a:lstStyle/>
          <a:p>
            <a:pPr algn="l">
              <a:lnSpc>
                <a:spcPts val="1559"/>
              </a:lnSpc>
            </a:pPr>
            <a:r>
              <a:rPr lang="en-US" sz="1103" spc="-1">
                <a:solidFill>
                  <a:srgbClr val="000000"/>
                </a:solidFill>
                <a:latin typeface="IBM Plex Sans Condensed"/>
                <a:ea typeface="IBM Plex Sans Condensed"/>
                <a:cs typeface="IBM Plex Sans Condensed"/>
                <a:sym typeface="IBM Plex Sans Condensed"/>
              </a:rPr>
              <a:t> </a:t>
            </a:r>
            <a:r>
              <a:rPr lang="en-US" sz="1103" spc="-1">
                <a:solidFill>
                  <a:srgbClr val="000000"/>
                </a:solidFill>
                <a:latin typeface="IBM Plex Sans Condensed Bold"/>
                <a:ea typeface="IBM Plex Sans Condensed Bold"/>
                <a:cs typeface="IBM Plex Sans Condensed Bold"/>
                <a:sym typeface="IBM Plex Sans Condensed Bold"/>
              </a:rPr>
              <a:t>What is the difference between SDLC and STLC? </a:t>
            </a:r>
          </a:p>
        </p:txBody>
      </p:sp>
      <p:sp>
        <p:nvSpPr>
          <p:cNvPr id="6" name="TextBox 6"/>
          <p:cNvSpPr txBox="1"/>
          <p:nvPr/>
        </p:nvSpPr>
        <p:spPr>
          <a:xfrm>
            <a:off x="1143305" y="1074715"/>
            <a:ext cx="105042" cy="207226"/>
          </a:xfrm>
          <a:prstGeom prst="rect">
            <a:avLst/>
          </a:prstGeom>
        </p:spPr>
        <p:txBody>
          <a:bodyPr lIns="0" tIns="0" rIns="0" bIns="0" rtlCol="0" anchor="t">
            <a:spAutoFit/>
          </a:bodyPr>
          <a:lstStyle/>
          <a:p>
            <a:pPr algn="l">
              <a:lnSpc>
                <a:spcPts val="1559"/>
              </a:lnSpc>
            </a:pPr>
            <a:r>
              <a:rPr lang="en-US" sz="1103">
                <a:solidFill>
                  <a:srgbClr val="000000"/>
                </a:solidFill>
                <a:latin typeface="Arimo"/>
                <a:ea typeface="Arimo"/>
                <a:cs typeface="Arimo"/>
                <a:sym typeface="Arimo"/>
              </a:rPr>
              <a:t> </a:t>
            </a:r>
          </a:p>
        </p:txBody>
      </p:sp>
      <p:sp>
        <p:nvSpPr>
          <p:cNvPr id="7" name="TextBox 7"/>
          <p:cNvSpPr txBox="1"/>
          <p:nvPr/>
        </p:nvSpPr>
        <p:spPr>
          <a:xfrm>
            <a:off x="1372238" y="1118264"/>
            <a:ext cx="5629961" cy="576910"/>
          </a:xfrm>
          <a:prstGeom prst="rect">
            <a:avLst/>
          </a:prstGeom>
        </p:spPr>
        <p:txBody>
          <a:bodyPr lIns="0" tIns="0" rIns="0" bIns="0" rtlCol="0" anchor="t">
            <a:spAutoFit/>
          </a:bodyPr>
          <a:lstStyle/>
          <a:p>
            <a:pPr algn="l">
              <a:lnSpc>
                <a:spcPts val="1559"/>
              </a:lnSpc>
            </a:pPr>
            <a:r>
              <a:rPr lang="en-US" sz="1103" spc="-1">
                <a:solidFill>
                  <a:srgbClr val="000000"/>
                </a:solidFill>
                <a:latin typeface="IBM Plex Sans Condensed"/>
                <a:ea typeface="IBM Plex Sans Condensed"/>
                <a:cs typeface="IBM Plex Sans Condensed"/>
                <a:sym typeface="IBM Plex Sans Condensed"/>
              </a:rPr>
              <a:t>Software Development Life Cycle </a:t>
            </a:r>
            <a:r>
              <a:rPr lang="en-US" sz="1103" spc="-1">
                <a:solidFill>
                  <a:srgbClr val="FF0000"/>
                </a:solidFill>
                <a:latin typeface="IBM Plex Sans Condensed Bold"/>
                <a:ea typeface="IBM Plex Sans Condensed Bold"/>
                <a:cs typeface="IBM Plex Sans Condensed Bold"/>
                <a:sym typeface="IBM Plex Sans Condensed Bold"/>
              </a:rPr>
              <a:t>involves the complete Verification and Validation</a:t>
            </a:r>
            <a:r>
              <a:rPr lang="en-US" sz="1103" spc="-1">
                <a:solidFill>
                  <a:srgbClr val="FF0000"/>
                </a:solidFill>
                <a:latin typeface="IBM Plex Sans Condensed"/>
                <a:ea typeface="IBM Plex Sans Condensed"/>
                <a:cs typeface="IBM Plex Sans Condensed"/>
                <a:sym typeface="IBM Plex Sans Condensed"/>
              </a:rPr>
              <a:t> </a:t>
            </a:r>
            <a:r>
              <a:rPr lang="en-US" sz="1103" spc="-1">
                <a:solidFill>
                  <a:srgbClr val="000000"/>
                </a:solidFill>
                <a:latin typeface="IBM Plex Sans Condensed"/>
                <a:ea typeface="IBM Plex Sans Condensed"/>
                <a:cs typeface="IBM Plex Sans Condensed"/>
                <a:sym typeface="IBM Plex Sans Condensed"/>
              </a:rPr>
              <a:t>of a Process or a Project. </a:t>
            </a:r>
          </a:p>
          <a:p>
            <a:pPr algn="l">
              <a:lnSpc>
                <a:spcPts val="1710"/>
              </a:lnSpc>
            </a:pPr>
            <a:r>
              <a:rPr lang="en-US" sz="1103" spc="-1">
                <a:solidFill>
                  <a:srgbClr val="000000"/>
                </a:solidFill>
                <a:latin typeface="IBM Plex Sans Condensed"/>
                <a:ea typeface="IBM Plex Sans Condensed"/>
                <a:cs typeface="IBM Plex Sans Condensed"/>
                <a:sym typeface="IBM Plex Sans Condensed"/>
              </a:rPr>
              <a:t>Whereas Software Testing Life Cycle involves </a:t>
            </a:r>
            <a:r>
              <a:rPr lang="en-US" sz="1103" spc="-1">
                <a:solidFill>
                  <a:srgbClr val="FF0000"/>
                </a:solidFill>
                <a:latin typeface="IBM Plex Sans Condensed Bold"/>
                <a:ea typeface="IBM Plex Sans Condensed Bold"/>
                <a:cs typeface="IBM Plex Sans Condensed Bold"/>
                <a:sym typeface="IBM Plex Sans Condensed Bold"/>
              </a:rPr>
              <a:t>only Validation.</a:t>
            </a:r>
            <a:r>
              <a:rPr lang="en-US" sz="1103" spc="-1">
                <a:solidFill>
                  <a:srgbClr val="000000"/>
                </a:solidFill>
                <a:latin typeface="IBM Plex Sans Condensed"/>
                <a:ea typeface="IBM Plex Sans Condensed"/>
                <a:cs typeface="IBM Plex Sans Condensed"/>
                <a:sym typeface="IBM Plex Sans Condensed"/>
              </a:rPr>
              <a:t> </a:t>
            </a:r>
          </a:p>
        </p:txBody>
      </p:sp>
      <p:sp>
        <p:nvSpPr>
          <p:cNvPr id="8" name="TextBox 8"/>
          <p:cNvSpPr txBox="1"/>
          <p:nvPr/>
        </p:nvSpPr>
        <p:spPr>
          <a:xfrm>
            <a:off x="1143305" y="1452286"/>
            <a:ext cx="105042" cy="226276"/>
          </a:xfrm>
          <a:prstGeom prst="rect">
            <a:avLst/>
          </a:prstGeom>
        </p:spPr>
        <p:txBody>
          <a:bodyPr lIns="0" tIns="0" rIns="0" bIns="0" rtlCol="0" anchor="t">
            <a:spAutoFit/>
          </a:bodyPr>
          <a:lstStyle/>
          <a:p>
            <a:pPr algn="l">
              <a:lnSpc>
                <a:spcPts val="1710"/>
              </a:lnSpc>
            </a:pPr>
            <a:r>
              <a:rPr lang="en-US" sz="1103">
                <a:solidFill>
                  <a:srgbClr val="000000"/>
                </a:solidFill>
                <a:latin typeface="Arimo"/>
                <a:ea typeface="Arimo"/>
                <a:cs typeface="Arimo"/>
                <a:sym typeface="Arimo"/>
              </a:rPr>
              <a:t> </a:t>
            </a:r>
          </a:p>
        </p:txBody>
      </p:sp>
      <p:sp>
        <p:nvSpPr>
          <p:cNvPr id="9" name="TextBox 9"/>
          <p:cNvSpPr txBox="1"/>
          <p:nvPr/>
        </p:nvSpPr>
        <p:spPr>
          <a:xfrm>
            <a:off x="1207313" y="1726721"/>
            <a:ext cx="5496916" cy="294589"/>
          </a:xfrm>
          <a:prstGeom prst="rect">
            <a:avLst/>
          </a:prstGeom>
        </p:spPr>
        <p:txBody>
          <a:bodyPr lIns="0" tIns="0" rIns="0" bIns="0" rtlCol="0" anchor="t">
            <a:spAutoFit/>
          </a:bodyPr>
          <a:lstStyle/>
          <a:p>
            <a:pPr algn="l">
              <a:lnSpc>
                <a:spcPts val="2759"/>
              </a:lnSpc>
            </a:pPr>
            <a:r>
              <a:rPr lang="en-US" sz="1103" spc="-1">
                <a:solidFill>
                  <a:srgbClr val="000000"/>
                </a:solidFill>
                <a:latin typeface="IBM Plex Sans Condensed"/>
                <a:ea typeface="IBM Plex Sans Condensed"/>
                <a:cs typeface="IBM Plex Sans Condensed"/>
                <a:sym typeface="IBM Plex Sans Condensed"/>
              </a:rPr>
              <a:t>============================================================================= </a:t>
            </a:r>
          </a:p>
        </p:txBody>
      </p:sp>
      <p:sp>
        <p:nvSpPr>
          <p:cNvPr id="10" name="TextBox 10"/>
          <p:cNvSpPr txBox="1"/>
          <p:nvPr/>
        </p:nvSpPr>
        <p:spPr>
          <a:xfrm>
            <a:off x="914705" y="2372897"/>
            <a:ext cx="2032997" cy="294589"/>
          </a:xfrm>
          <a:prstGeom prst="rect">
            <a:avLst/>
          </a:prstGeom>
        </p:spPr>
        <p:txBody>
          <a:bodyPr lIns="0" tIns="0" rIns="0" bIns="0" rtlCol="0" anchor="t">
            <a:spAutoFit/>
          </a:bodyPr>
          <a:lstStyle/>
          <a:p>
            <a:pPr algn="l">
              <a:lnSpc>
                <a:spcPts val="2759"/>
              </a:lnSpc>
            </a:pPr>
            <a:r>
              <a:rPr lang="en-US" sz="1103" spc="-1">
                <a:solidFill>
                  <a:srgbClr val="000000"/>
                </a:solidFill>
                <a:latin typeface="IBM Plex Sans Condensed Bold"/>
                <a:ea typeface="IBM Plex Sans Condensed Bold"/>
                <a:cs typeface="IBM Plex Sans Condensed Bold"/>
                <a:sym typeface="IBM Plex Sans Condensed Bold"/>
              </a:rPr>
              <a:t>STLC - Software Testing Life Cycle: </a:t>
            </a:r>
          </a:p>
        </p:txBody>
      </p:sp>
      <p:sp>
        <p:nvSpPr>
          <p:cNvPr id="11" name="TextBox 11"/>
          <p:cNvSpPr txBox="1"/>
          <p:nvPr/>
        </p:nvSpPr>
        <p:spPr>
          <a:xfrm>
            <a:off x="914705" y="3019320"/>
            <a:ext cx="828551" cy="294589"/>
          </a:xfrm>
          <a:prstGeom prst="rect">
            <a:avLst/>
          </a:prstGeom>
        </p:spPr>
        <p:txBody>
          <a:bodyPr lIns="0" tIns="0" rIns="0" bIns="0" rtlCol="0" anchor="t">
            <a:spAutoFit/>
          </a:bodyPr>
          <a:lstStyle/>
          <a:p>
            <a:pPr algn="l">
              <a:lnSpc>
                <a:spcPts val="2759"/>
              </a:lnSpc>
            </a:pPr>
            <a:r>
              <a:rPr lang="en-US" sz="1103" spc="-1">
                <a:solidFill>
                  <a:srgbClr val="000000"/>
                </a:solidFill>
                <a:latin typeface="IBM Plex Sans Condensed Bold"/>
                <a:ea typeface="IBM Plex Sans Condensed Bold"/>
                <a:cs typeface="IBM Plex Sans Condensed Bold"/>
                <a:sym typeface="IBM Plex Sans Condensed Bold"/>
              </a:rPr>
              <a:t>DESCRIPTION </a:t>
            </a:r>
          </a:p>
        </p:txBody>
      </p:sp>
      <p:sp>
        <p:nvSpPr>
          <p:cNvPr id="12" name="TextBox 12"/>
          <p:cNvSpPr txBox="1"/>
          <p:nvPr/>
        </p:nvSpPr>
        <p:spPr>
          <a:xfrm>
            <a:off x="1372238" y="3643846"/>
            <a:ext cx="1521771" cy="316630"/>
          </a:xfrm>
          <a:prstGeom prst="rect">
            <a:avLst/>
          </a:prstGeom>
        </p:spPr>
        <p:txBody>
          <a:bodyPr lIns="0" tIns="0" rIns="0" bIns="0" rtlCol="0" anchor="t">
            <a:spAutoFit/>
          </a:bodyPr>
          <a:lstStyle/>
          <a:p>
            <a:pPr algn="l">
              <a:lnSpc>
                <a:spcPts val="2759"/>
              </a:lnSpc>
            </a:pPr>
            <a:r>
              <a:rPr lang="en-US" sz="1103" spc="-1">
                <a:solidFill>
                  <a:srgbClr val="000000"/>
                </a:solidFill>
                <a:latin typeface="IBM Plex Sans Condensed"/>
                <a:ea typeface="IBM Plex Sans Condensed"/>
                <a:cs typeface="IBM Plex Sans Condensed"/>
                <a:sym typeface="IBM Plex Sans Condensed"/>
              </a:rPr>
              <a:t>1. Requirement </a:t>
            </a:r>
            <a:r>
              <a:rPr lang="en-US" sz="1103" spc="-1">
                <a:solidFill>
                  <a:srgbClr val="FF0000"/>
                </a:solidFill>
                <a:latin typeface="IBM Plex Sans Condensed"/>
                <a:ea typeface="IBM Plex Sans Condensed"/>
                <a:cs typeface="IBM Plex Sans Condensed"/>
                <a:sym typeface="IBM Plex Sans Condensed"/>
              </a:rPr>
              <a:t>Analysis</a:t>
            </a:r>
            <a:r>
              <a:rPr lang="en-US" sz="1103" spc="-1">
                <a:solidFill>
                  <a:srgbClr val="000000"/>
                </a:solidFill>
                <a:latin typeface="IBM Plex Sans Condensed"/>
                <a:ea typeface="IBM Plex Sans Condensed"/>
                <a:cs typeface="IBM Plex Sans Condensed"/>
                <a:sym typeface="IBM Plex Sans Condensed"/>
              </a:rPr>
              <a:t> </a:t>
            </a:r>
          </a:p>
        </p:txBody>
      </p:sp>
      <p:sp>
        <p:nvSpPr>
          <p:cNvPr id="13" name="TextBox 13"/>
          <p:cNvSpPr txBox="1"/>
          <p:nvPr/>
        </p:nvSpPr>
        <p:spPr>
          <a:xfrm>
            <a:off x="1372238" y="4048468"/>
            <a:ext cx="148571" cy="107080"/>
          </a:xfrm>
          <a:prstGeom prst="rect">
            <a:avLst/>
          </a:prstGeom>
        </p:spPr>
        <p:txBody>
          <a:bodyPr lIns="0" tIns="0" rIns="0" bIns="0" rtlCol="0" anchor="t">
            <a:spAutoFit/>
          </a:bodyPr>
          <a:lstStyle/>
          <a:p>
            <a:pPr algn="l">
              <a:lnSpc>
                <a:spcPts val="551"/>
              </a:lnSpc>
            </a:pPr>
            <a:r>
              <a:rPr lang="en-US" sz="1103" spc="-1">
                <a:solidFill>
                  <a:srgbClr val="000000"/>
                </a:solidFill>
                <a:latin typeface="IBM Plex Sans Condensed"/>
                <a:ea typeface="IBM Plex Sans Condensed"/>
                <a:cs typeface="IBM Plex Sans Condensed"/>
                <a:sym typeface="IBM Plex Sans Condensed"/>
              </a:rPr>
              <a:t>2. </a:t>
            </a:r>
          </a:p>
        </p:txBody>
      </p:sp>
      <p:sp>
        <p:nvSpPr>
          <p:cNvPr id="14" name="TextBox 14"/>
          <p:cNvSpPr txBox="1"/>
          <p:nvPr/>
        </p:nvSpPr>
        <p:spPr>
          <a:xfrm>
            <a:off x="1600838" y="4070499"/>
            <a:ext cx="806710" cy="85039"/>
          </a:xfrm>
          <a:prstGeom prst="rect">
            <a:avLst/>
          </a:prstGeom>
        </p:spPr>
        <p:txBody>
          <a:bodyPr lIns="0" tIns="0" rIns="0" bIns="0" rtlCol="0" anchor="t">
            <a:spAutoFit/>
          </a:bodyPr>
          <a:lstStyle/>
          <a:p>
            <a:pPr algn="l">
              <a:lnSpc>
                <a:spcPts val="551"/>
              </a:lnSpc>
            </a:pPr>
            <a:r>
              <a:rPr lang="en-US" sz="1103" spc="-1">
                <a:solidFill>
                  <a:srgbClr val="000000"/>
                </a:solidFill>
                <a:latin typeface="IBM Plex Sans Condensed"/>
                <a:ea typeface="IBM Plex Sans Condensed"/>
                <a:cs typeface="IBM Plex Sans Condensed"/>
                <a:sym typeface="IBM Plex Sans Condensed"/>
              </a:rPr>
              <a:t>Test </a:t>
            </a:r>
            <a:r>
              <a:rPr lang="en-US" sz="1103" spc="-1">
                <a:solidFill>
                  <a:srgbClr val="FF0000"/>
                </a:solidFill>
                <a:latin typeface="IBM Plex Sans Condensed"/>
                <a:ea typeface="IBM Plex Sans Condensed"/>
                <a:cs typeface="IBM Plex Sans Condensed"/>
                <a:sym typeface="IBM Plex Sans Condensed"/>
              </a:rPr>
              <a:t>Planning</a:t>
            </a:r>
            <a:r>
              <a:rPr lang="en-US" sz="1103" spc="-1">
                <a:solidFill>
                  <a:srgbClr val="000000"/>
                </a:solidFill>
                <a:latin typeface="IBM Plex Sans Condensed"/>
                <a:ea typeface="IBM Plex Sans Condensed"/>
                <a:cs typeface="IBM Plex Sans Condensed"/>
                <a:sym typeface="IBM Plex Sans Condensed"/>
              </a:rPr>
              <a:t> </a:t>
            </a:r>
          </a:p>
        </p:txBody>
      </p:sp>
      <p:sp>
        <p:nvSpPr>
          <p:cNvPr id="15" name="TextBox 15"/>
          <p:cNvSpPr txBox="1"/>
          <p:nvPr/>
        </p:nvSpPr>
        <p:spPr>
          <a:xfrm>
            <a:off x="1372238" y="4056088"/>
            <a:ext cx="1655845" cy="492652"/>
          </a:xfrm>
          <a:prstGeom prst="rect">
            <a:avLst/>
          </a:prstGeom>
        </p:spPr>
        <p:txBody>
          <a:bodyPr lIns="0" tIns="0" rIns="0" bIns="0" rtlCol="0" anchor="t">
            <a:spAutoFit/>
          </a:bodyPr>
          <a:lstStyle/>
          <a:p>
            <a:pPr algn="l">
              <a:lnSpc>
                <a:spcPts val="2567"/>
              </a:lnSpc>
            </a:pPr>
            <a:r>
              <a:rPr lang="en-US" sz="1103" spc="-1">
                <a:solidFill>
                  <a:srgbClr val="000000"/>
                </a:solidFill>
                <a:latin typeface="IBM Plex Sans Condensed"/>
                <a:ea typeface="IBM Plex Sans Condensed"/>
                <a:cs typeface="IBM Plex Sans Condensed"/>
                <a:sym typeface="IBM Plex Sans Condensed"/>
              </a:rPr>
              <a:t>3. Test </a:t>
            </a:r>
            <a:r>
              <a:rPr lang="en-US" sz="1103" spc="-1">
                <a:solidFill>
                  <a:srgbClr val="FF0000"/>
                </a:solidFill>
                <a:latin typeface="IBM Plex Sans Condensed"/>
                <a:ea typeface="IBM Plex Sans Condensed"/>
                <a:cs typeface="IBM Plex Sans Condensed"/>
                <a:sym typeface="IBM Plex Sans Condensed"/>
              </a:rPr>
              <a:t>Design</a:t>
            </a:r>
            <a:r>
              <a:rPr lang="en-US" sz="1103" spc="-1">
                <a:solidFill>
                  <a:srgbClr val="000000"/>
                </a:solidFill>
                <a:latin typeface="IBM Plex Sans Condensed"/>
                <a:ea typeface="IBM Plex Sans Condensed"/>
                <a:cs typeface="IBM Plex Sans Condensed"/>
                <a:sym typeface="IBM Plex Sans Condensed"/>
              </a:rPr>
              <a:t> </a:t>
            </a:r>
          </a:p>
          <a:p>
            <a:pPr algn="l">
              <a:lnSpc>
                <a:spcPts val="551"/>
              </a:lnSpc>
            </a:pPr>
            <a:r>
              <a:rPr lang="en-US" sz="1103" spc="-1">
                <a:solidFill>
                  <a:srgbClr val="000000"/>
                </a:solidFill>
                <a:latin typeface="IBM Plex Sans Condensed"/>
                <a:ea typeface="IBM Plex Sans Condensed"/>
                <a:cs typeface="IBM Plex Sans Condensed"/>
                <a:sym typeface="IBM Plex Sans Condensed"/>
              </a:rPr>
              <a:t>4. Test </a:t>
            </a:r>
            <a:r>
              <a:rPr lang="en-US" sz="1103" spc="-1">
                <a:solidFill>
                  <a:srgbClr val="FF0000"/>
                </a:solidFill>
                <a:latin typeface="IBM Plex Sans Condensed"/>
                <a:ea typeface="IBM Plex Sans Condensed"/>
                <a:cs typeface="IBM Plex Sans Condensed"/>
                <a:sym typeface="IBM Plex Sans Condensed"/>
              </a:rPr>
              <a:t>Environment Setup</a:t>
            </a:r>
            <a:r>
              <a:rPr lang="en-US" sz="1103" spc="-1">
                <a:solidFill>
                  <a:srgbClr val="000000"/>
                </a:solidFill>
                <a:latin typeface="IBM Plex Sans Condensed"/>
                <a:ea typeface="IBM Plex Sans Condensed"/>
                <a:cs typeface="IBM Plex Sans Condensed"/>
                <a:sym typeface="IBM Plex Sans Condensed"/>
              </a:rPr>
              <a:t> </a:t>
            </a:r>
          </a:p>
        </p:txBody>
      </p:sp>
      <p:sp>
        <p:nvSpPr>
          <p:cNvPr id="16" name="TextBox 16"/>
          <p:cNvSpPr txBox="1"/>
          <p:nvPr/>
        </p:nvSpPr>
        <p:spPr>
          <a:xfrm>
            <a:off x="1372238" y="4446232"/>
            <a:ext cx="148571" cy="495948"/>
          </a:xfrm>
          <a:prstGeom prst="rect">
            <a:avLst/>
          </a:prstGeom>
        </p:spPr>
        <p:txBody>
          <a:bodyPr lIns="0" tIns="0" rIns="0" bIns="0" rtlCol="0" anchor="t">
            <a:spAutoFit/>
          </a:bodyPr>
          <a:lstStyle/>
          <a:p>
            <a:pPr algn="just">
              <a:lnSpc>
                <a:spcPts val="2520"/>
              </a:lnSpc>
            </a:pPr>
            <a:r>
              <a:rPr lang="en-US" sz="1103" spc="-1">
                <a:solidFill>
                  <a:srgbClr val="000000"/>
                </a:solidFill>
                <a:latin typeface="IBM Plex Sans Condensed"/>
                <a:ea typeface="IBM Plex Sans Condensed"/>
                <a:cs typeface="IBM Plex Sans Condensed"/>
                <a:sym typeface="IBM Plex Sans Condensed"/>
              </a:rPr>
              <a:t>5. </a:t>
            </a:r>
          </a:p>
          <a:p>
            <a:pPr algn="just">
              <a:lnSpc>
                <a:spcPts val="603"/>
              </a:lnSpc>
            </a:pPr>
            <a:r>
              <a:rPr lang="en-US" sz="1103" spc="-1">
                <a:solidFill>
                  <a:srgbClr val="000000"/>
                </a:solidFill>
                <a:latin typeface="IBM Plex Sans Condensed"/>
                <a:ea typeface="IBM Plex Sans Condensed"/>
                <a:cs typeface="IBM Plex Sans Condensed"/>
                <a:sym typeface="IBM Plex Sans Condensed"/>
              </a:rPr>
              <a:t>6. </a:t>
            </a:r>
          </a:p>
        </p:txBody>
      </p:sp>
      <p:sp>
        <p:nvSpPr>
          <p:cNvPr id="17" name="TextBox 17"/>
          <p:cNvSpPr txBox="1"/>
          <p:nvPr/>
        </p:nvSpPr>
        <p:spPr>
          <a:xfrm>
            <a:off x="1600838" y="4468263"/>
            <a:ext cx="875109" cy="473916"/>
          </a:xfrm>
          <a:prstGeom prst="rect">
            <a:avLst/>
          </a:prstGeom>
        </p:spPr>
        <p:txBody>
          <a:bodyPr lIns="0" tIns="0" rIns="0" bIns="0" rtlCol="0" anchor="t">
            <a:spAutoFit/>
          </a:bodyPr>
          <a:lstStyle/>
          <a:p>
            <a:pPr algn="l">
              <a:lnSpc>
                <a:spcPts val="2520"/>
              </a:lnSpc>
            </a:pPr>
            <a:r>
              <a:rPr lang="en-US" sz="1103" spc="-1">
                <a:solidFill>
                  <a:srgbClr val="000000"/>
                </a:solidFill>
                <a:latin typeface="IBM Plex Sans Condensed"/>
                <a:ea typeface="IBM Plex Sans Condensed"/>
                <a:cs typeface="IBM Plex Sans Condensed"/>
                <a:sym typeface="IBM Plex Sans Condensed"/>
              </a:rPr>
              <a:t>Test </a:t>
            </a:r>
            <a:r>
              <a:rPr lang="en-US" sz="1103" spc="-1">
                <a:solidFill>
                  <a:srgbClr val="FF0000"/>
                </a:solidFill>
                <a:latin typeface="IBM Plex Sans Condensed"/>
                <a:ea typeface="IBM Plex Sans Condensed"/>
                <a:cs typeface="IBM Plex Sans Condensed"/>
                <a:sym typeface="IBM Plex Sans Condensed"/>
              </a:rPr>
              <a:t>Execution</a:t>
            </a:r>
            <a:r>
              <a:rPr lang="en-US" sz="1103" spc="-1">
                <a:solidFill>
                  <a:srgbClr val="000000"/>
                </a:solidFill>
                <a:latin typeface="IBM Plex Sans Condensed"/>
                <a:ea typeface="IBM Plex Sans Condensed"/>
                <a:cs typeface="IBM Plex Sans Condensed"/>
                <a:sym typeface="IBM Plex Sans Condensed"/>
              </a:rPr>
              <a:t> </a:t>
            </a:r>
          </a:p>
          <a:p>
            <a:pPr algn="l">
              <a:lnSpc>
                <a:spcPts val="603"/>
              </a:lnSpc>
            </a:pPr>
            <a:r>
              <a:rPr lang="en-US" sz="1103" spc="-1">
                <a:solidFill>
                  <a:srgbClr val="000000"/>
                </a:solidFill>
                <a:latin typeface="IBM Plex Sans Condensed"/>
                <a:ea typeface="IBM Plex Sans Condensed"/>
                <a:cs typeface="IBM Plex Sans Condensed"/>
                <a:sym typeface="IBM Plex Sans Condensed"/>
              </a:rPr>
              <a:t>Test </a:t>
            </a:r>
            <a:r>
              <a:rPr lang="en-US" sz="1103" spc="-1">
                <a:solidFill>
                  <a:srgbClr val="FF0000"/>
                </a:solidFill>
                <a:latin typeface="IBM Plex Sans Condensed"/>
                <a:ea typeface="IBM Plex Sans Condensed"/>
                <a:cs typeface="IBM Plex Sans Condensed"/>
                <a:sym typeface="IBM Plex Sans Condensed"/>
              </a:rPr>
              <a:t>Closure</a:t>
            </a:r>
            <a:r>
              <a:rPr lang="en-US" sz="1103" spc="-1">
                <a:solidFill>
                  <a:srgbClr val="000000"/>
                </a:solidFill>
                <a:latin typeface="IBM Plex Sans Condensed"/>
                <a:ea typeface="IBM Plex Sans Condensed"/>
                <a:cs typeface="IBM Plex Sans Condensed"/>
                <a:sym typeface="IBM Plex Sans Condensed"/>
              </a:rPr>
              <a:t> </a:t>
            </a:r>
          </a:p>
        </p:txBody>
      </p:sp>
      <p:sp>
        <p:nvSpPr>
          <p:cNvPr id="19" name="Footer Placeholder 18"/>
          <p:cNvSpPr>
            <a:spLocks noGrp="1"/>
          </p:cNvSpPr>
          <p:nvPr>
            <p:ph type="ftr" sz="quarter" idx="11"/>
          </p:nvPr>
        </p:nvSpPr>
        <p:spPr/>
        <p:txBody>
          <a:bodyPr/>
          <a:lstStyle/>
          <a:p>
            <a:r>
              <a:rPr lang="en-US" smtClean="0"/>
              <a:t>Mr. RANJIT KUMBHAR  7757962804</a:t>
            </a:r>
            <a:endParaRPr 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914400" y="7665720"/>
            <a:ext cx="115567" cy="115567"/>
          </a:xfrm>
          <a:custGeom>
            <a:avLst/>
            <a:gdLst/>
            <a:ahLst/>
            <a:cxnLst/>
            <a:rect l="l" t="t" r="r" b="b"/>
            <a:pathLst>
              <a:path w="115567" h="115567">
                <a:moveTo>
                  <a:pt x="0" y="0"/>
                </a:moveTo>
                <a:lnTo>
                  <a:pt x="115567" y="0"/>
                </a:lnTo>
                <a:lnTo>
                  <a:pt x="115567" y="115567"/>
                </a:lnTo>
                <a:lnTo>
                  <a:pt x="0" y="115567"/>
                </a:lnTo>
                <a:lnTo>
                  <a:pt x="0" y="0"/>
                </a:lnTo>
                <a:close/>
              </a:path>
            </a:pathLst>
          </a:custGeom>
          <a:blipFill>
            <a:blip r:embed="rId2"/>
            <a:stretch>
              <a:fillRect/>
            </a:stretch>
          </a:blipFill>
        </p:spPr>
      </p:sp>
      <p:sp>
        <p:nvSpPr>
          <p:cNvPr id="3" name="Freeform 3"/>
          <p:cNvSpPr/>
          <p:nvPr/>
        </p:nvSpPr>
        <p:spPr>
          <a:xfrm>
            <a:off x="914400" y="3718560"/>
            <a:ext cx="6803517" cy="3129153"/>
          </a:xfrm>
          <a:custGeom>
            <a:avLst/>
            <a:gdLst/>
            <a:ahLst/>
            <a:cxnLst/>
            <a:rect l="l" t="t" r="r" b="b"/>
            <a:pathLst>
              <a:path w="6803517" h="3129153">
                <a:moveTo>
                  <a:pt x="0" y="0"/>
                </a:moveTo>
                <a:lnTo>
                  <a:pt x="6803517" y="0"/>
                </a:lnTo>
                <a:lnTo>
                  <a:pt x="6803517" y="3129153"/>
                </a:lnTo>
                <a:lnTo>
                  <a:pt x="0" y="3129153"/>
                </a:lnTo>
                <a:lnTo>
                  <a:pt x="0" y="0"/>
                </a:lnTo>
                <a:close/>
              </a:path>
            </a:pathLst>
          </a:custGeom>
          <a:blipFill>
            <a:blip r:embed="rId3"/>
            <a:stretch>
              <a:fillRect t="-24"/>
            </a:stretch>
          </a:blipFill>
        </p:spPr>
      </p:sp>
      <p:sp>
        <p:nvSpPr>
          <p:cNvPr id="5" name="TextBox 5"/>
          <p:cNvSpPr txBox="1"/>
          <p:nvPr/>
        </p:nvSpPr>
        <p:spPr>
          <a:xfrm>
            <a:off x="1372238" y="799748"/>
            <a:ext cx="107547" cy="294589"/>
          </a:xfrm>
          <a:prstGeom prst="rect">
            <a:avLst/>
          </a:prstGeom>
        </p:spPr>
        <p:txBody>
          <a:bodyPr lIns="0" tIns="0" rIns="0" bIns="0" rtlCol="0" anchor="t">
            <a:spAutoFit/>
          </a:bodyPr>
          <a:lstStyle/>
          <a:p>
            <a:pPr algn="l">
              <a:lnSpc>
                <a:spcPts val="2759"/>
              </a:lnSpc>
            </a:pPr>
            <a:r>
              <a:rPr lang="en-US" sz="1103" spc="-1">
                <a:solidFill>
                  <a:srgbClr val="000000"/>
                </a:solidFill>
                <a:latin typeface="IBM Plex Sans Condensed"/>
                <a:ea typeface="IBM Plex Sans Condensed"/>
                <a:cs typeface="IBM Plex Sans Condensed"/>
                <a:sym typeface="IBM Plex Sans Condensed"/>
              </a:rPr>
              <a:t>1.</a:t>
            </a:r>
          </a:p>
        </p:txBody>
      </p:sp>
      <p:sp>
        <p:nvSpPr>
          <p:cNvPr id="6" name="TextBox 6"/>
          <p:cNvSpPr txBox="1"/>
          <p:nvPr/>
        </p:nvSpPr>
        <p:spPr>
          <a:xfrm>
            <a:off x="1372238" y="1192940"/>
            <a:ext cx="107547" cy="294589"/>
          </a:xfrm>
          <a:prstGeom prst="rect">
            <a:avLst/>
          </a:prstGeom>
        </p:spPr>
        <p:txBody>
          <a:bodyPr lIns="0" tIns="0" rIns="0" bIns="0" rtlCol="0" anchor="t">
            <a:spAutoFit/>
          </a:bodyPr>
          <a:lstStyle/>
          <a:p>
            <a:pPr algn="l">
              <a:lnSpc>
                <a:spcPts val="2759"/>
              </a:lnSpc>
            </a:pPr>
            <a:r>
              <a:rPr lang="en-US" sz="1103" spc="-1">
                <a:solidFill>
                  <a:srgbClr val="000000"/>
                </a:solidFill>
                <a:latin typeface="IBM Plex Sans Condensed"/>
                <a:ea typeface="IBM Plex Sans Condensed"/>
                <a:cs typeface="IBM Plex Sans Condensed"/>
                <a:sym typeface="IBM Plex Sans Condensed"/>
              </a:rPr>
              <a:t>2.</a:t>
            </a:r>
          </a:p>
        </p:txBody>
      </p:sp>
      <p:sp>
        <p:nvSpPr>
          <p:cNvPr id="7" name="TextBox 7"/>
          <p:cNvSpPr txBox="1"/>
          <p:nvPr/>
        </p:nvSpPr>
        <p:spPr>
          <a:xfrm>
            <a:off x="1372238" y="1583465"/>
            <a:ext cx="107547" cy="294589"/>
          </a:xfrm>
          <a:prstGeom prst="rect">
            <a:avLst/>
          </a:prstGeom>
        </p:spPr>
        <p:txBody>
          <a:bodyPr lIns="0" tIns="0" rIns="0" bIns="0" rtlCol="0" anchor="t">
            <a:spAutoFit/>
          </a:bodyPr>
          <a:lstStyle/>
          <a:p>
            <a:pPr algn="l">
              <a:lnSpc>
                <a:spcPts val="2759"/>
              </a:lnSpc>
            </a:pPr>
            <a:r>
              <a:rPr lang="en-US" sz="1103" spc="-1">
                <a:solidFill>
                  <a:srgbClr val="FF0000"/>
                </a:solidFill>
                <a:latin typeface="IBM Plex Sans Condensed"/>
                <a:ea typeface="IBM Plex Sans Condensed"/>
                <a:cs typeface="IBM Plex Sans Condensed"/>
                <a:sym typeface="IBM Plex Sans Condensed"/>
              </a:rPr>
              <a:t>3.</a:t>
            </a:r>
          </a:p>
        </p:txBody>
      </p:sp>
      <p:sp>
        <p:nvSpPr>
          <p:cNvPr id="8" name="TextBox 8"/>
          <p:cNvSpPr txBox="1"/>
          <p:nvPr/>
        </p:nvSpPr>
        <p:spPr>
          <a:xfrm>
            <a:off x="1372238" y="1976657"/>
            <a:ext cx="107547" cy="294589"/>
          </a:xfrm>
          <a:prstGeom prst="rect">
            <a:avLst/>
          </a:prstGeom>
        </p:spPr>
        <p:txBody>
          <a:bodyPr lIns="0" tIns="0" rIns="0" bIns="0" rtlCol="0" anchor="t">
            <a:spAutoFit/>
          </a:bodyPr>
          <a:lstStyle/>
          <a:p>
            <a:pPr algn="l">
              <a:lnSpc>
                <a:spcPts val="2759"/>
              </a:lnSpc>
            </a:pPr>
            <a:r>
              <a:rPr lang="en-US" sz="1103" spc="-1">
                <a:solidFill>
                  <a:srgbClr val="000000"/>
                </a:solidFill>
                <a:latin typeface="IBM Plex Sans Condensed"/>
                <a:ea typeface="IBM Plex Sans Condensed"/>
                <a:cs typeface="IBM Plex Sans Condensed"/>
                <a:sym typeface="IBM Plex Sans Condensed"/>
              </a:rPr>
              <a:t>4.</a:t>
            </a:r>
          </a:p>
        </p:txBody>
      </p:sp>
      <p:sp>
        <p:nvSpPr>
          <p:cNvPr id="9" name="TextBox 9"/>
          <p:cNvSpPr txBox="1"/>
          <p:nvPr/>
        </p:nvSpPr>
        <p:spPr>
          <a:xfrm>
            <a:off x="1372238" y="2369849"/>
            <a:ext cx="107547" cy="489918"/>
          </a:xfrm>
          <a:prstGeom prst="rect">
            <a:avLst/>
          </a:prstGeom>
        </p:spPr>
        <p:txBody>
          <a:bodyPr lIns="0" tIns="0" rIns="0" bIns="0" rtlCol="0" anchor="t">
            <a:spAutoFit/>
          </a:bodyPr>
          <a:lstStyle/>
          <a:p>
            <a:pPr algn="just">
              <a:lnSpc>
                <a:spcPts val="2759"/>
              </a:lnSpc>
            </a:pPr>
            <a:r>
              <a:rPr lang="en-US" sz="1103" spc="-1">
                <a:solidFill>
                  <a:srgbClr val="000000"/>
                </a:solidFill>
                <a:latin typeface="IBM Plex Sans Condensed"/>
                <a:ea typeface="IBM Plex Sans Condensed"/>
                <a:cs typeface="IBM Plex Sans Condensed"/>
                <a:sym typeface="IBM Plex Sans Condensed"/>
              </a:rPr>
              <a:t>5.</a:t>
            </a:r>
          </a:p>
          <a:p>
            <a:pPr algn="just">
              <a:lnSpc>
                <a:spcPts val="551"/>
              </a:lnSpc>
            </a:pPr>
            <a:r>
              <a:rPr lang="en-US" sz="1103" spc="-1">
                <a:solidFill>
                  <a:srgbClr val="000000"/>
                </a:solidFill>
                <a:latin typeface="IBM Plex Sans Condensed"/>
                <a:ea typeface="IBM Plex Sans Condensed"/>
                <a:cs typeface="IBM Plex Sans Condensed"/>
                <a:sym typeface="IBM Plex Sans Condensed"/>
              </a:rPr>
              <a:t>6.</a:t>
            </a:r>
          </a:p>
        </p:txBody>
      </p:sp>
      <p:sp>
        <p:nvSpPr>
          <p:cNvPr id="10" name="TextBox 10"/>
          <p:cNvSpPr txBox="1"/>
          <p:nvPr/>
        </p:nvSpPr>
        <p:spPr>
          <a:xfrm>
            <a:off x="1600838" y="914048"/>
            <a:ext cx="5397094" cy="2338911"/>
          </a:xfrm>
          <a:prstGeom prst="rect">
            <a:avLst/>
          </a:prstGeom>
        </p:spPr>
        <p:txBody>
          <a:bodyPr lIns="0" tIns="0" rIns="0" bIns="0" rtlCol="0" anchor="t">
            <a:spAutoFit/>
          </a:bodyPr>
          <a:lstStyle/>
          <a:p>
            <a:pPr algn="just">
              <a:lnSpc>
                <a:spcPts val="1544"/>
              </a:lnSpc>
            </a:pPr>
            <a:r>
              <a:rPr lang="en-US" sz="1103" spc="-1">
                <a:solidFill>
                  <a:srgbClr val="000000"/>
                </a:solidFill>
                <a:latin typeface="IBM Plex Sans Condensed Bold"/>
                <a:ea typeface="IBM Plex Sans Condensed Bold"/>
                <a:cs typeface="IBM Plex Sans Condensed Bold"/>
                <a:sym typeface="IBM Plex Sans Condensed Bold"/>
              </a:rPr>
              <a:t>Requirement Analysis:</a:t>
            </a:r>
            <a:r>
              <a:rPr lang="en-US" sz="1103" spc="-1">
                <a:solidFill>
                  <a:srgbClr val="000000"/>
                </a:solidFill>
                <a:latin typeface="IBM Plex Sans Condensed"/>
                <a:ea typeface="IBM Plex Sans Condensed"/>
                <a:cs typeface="IBM Plex Sans Condensed"/>
                <a:sym typeface="IBM Plex Sans Condensed"/>
              </a:rPr>
              <a:t> In this phase, the requirements documents are analyzed and validated, and the </a:t>
            </a:r>
            <a:r>
              <a:rPr lang="en-US" sz="1103" spc="-1">
                <a:solidFill>
                  <a:srgbClr val="FF0000"/>
                </a:solidFill>
                <a:latin typeface="IBM Plex Sans Condensed"/>
                <a:ea typeface="IBM Plex Sans Condensed"/>
                <a:cs typeface="IBM Plex Sans Condensed"/>
                <a:sym typeface="IBM Plex Sans Condensed"/>
              </a:rPr>
              <a:t>scope of testing is defined.</a:t>
            </a:r>
            <a:r>
              <a:rPr lang="en-US" sz="1103" spc="-1">
                <a:solidFill>
                  <a:srgbClr val="000000"/>
                </a:solidFill>
                <a:latin typeface="IBM Plex Sans Condensed"/>
                <a:ea typeface="IBM Plex Sans Condensed"/>
                <a:cs typeface="IBM Plex Sans Condensed"/>
                <a:sym typeface="IBM Plex Sans Condensed"/>
              </a:rPr>
              <a:t> </a:t>
            </a:r>
            <a:r>
              <a:rPr lang="en-US" sz="1103" spc="-1">
                <a:solidFill>
                  <a:srgbClr val="000000"/>
                </a:solidFill>
                <a:latin typeface="IBM Plex Sans Condensed Bold"/>
                <a:ea typeface="IBM Plex Sans Condensed Bold"/>
                <a:cs typeface="IBM Plex Sans Condensed Bold"/>
                <a:sym typeface="IBM Plex Sans Condensed Bold"/>
              </a:rPr>
              <a:t>Test Planning:</a:t>
            </a:r>
            <a:r>
              <a:rPr lang="en-US" sz="1103" spc="-1">
                <a:solidFill>
                  <a:srgbClr val="000000"/>
                </a:solidFill>
                <a:latin typeface="IBM Plex Sans Condensed"/>
                <a:ea typeface="IBM Plex Sans Condensed"/>
                <a:cs typeface="IBM Plex Sans Condensed"/>
                <a:sym typeface="IBM Plex Sans Condensed"/>
              </a:rPr>
              <a:t> In this phase, </a:t>
            </a:r>
            <a:r>
              <a:rPr lang="en-US" sz="1103" spc="-1">
                <a:solidFill>
                  <a:srgbClr val="FF0000"/>
                </a:solidFill>
                <a:latin typeface="IBM Plex Sans Condensed Bold"/>
                <a:ea typeface="IBM Plex Sans Condensed Bold"/>
                <a:cs typeface="IBM Plex Sans Condensed Bold"/>
                <a:sym typeface="IBM Plex Sans Condensed Bold"/>
              </a:rPr>
              <a:t>test plan strategy</a:t>
            </a:r>
            <a:r>
              <a:rPr lang="en-US" sz="1103" spc="-1">
                <a:solidFill>
                  <a:srgbClr val="FF0000"/>
                </a:solidFill>
                <a:latin typeface="IBM Plex Sans Condensed"/>
                <a:ea typeface="IBM Plex Sans Condensed"/>
                <a:cs typeface="IBM Plex Sans Condensed"/>
                <a:sym typeface="IBM Plex Sans Condensed"/>
              </a:rPr>
              <a:t> is defined, </a:t>
            </a:r>
            <a:r>
              <a:rPr lang="en-US" sz="1103" spc="-1">
                <a:solidFill>
                  <a:srgbClr val="000000"/>
                </a:solidFill>
                <a:latin typeface="IBM Plex Sans Condensed"/>
                <a:ea typeface="IBM Plex Sans Condensed"/>
                <a:cs typeface="IBM Plex Sans Condensed"/>
                <a:sym typeface="IBM Plex Sans Condensed"/>
              </a:rPr>
              <a:t>estimation of </a:t>
            </a:r>
            <a:r>
              <a:rPr lang="en-US" sz="1103" spc="-1">
                <a:solidFill>
                  <a:srgbClr val="FF0000"/>
                </a:solidFill>
                <a:latin typeface="IBM Plex Sans Condensed Bold"/>
                <a:ea typeface="IBM Plex Sans Condensed Bold"/>
                <a:cs typeface="IBM Plex Sans Condensed Bold"/>
                <a:sym typeface="IBM Plex Sans Condensed Bold"/>
              </a:rPr>
              <a:t>test effort</a:t>
            </a:r>
            <a:r>
              <a:rPr lang="en-US" sz="1103" spc="-1">
                <a:solidFill>
                  <a:srgbClr val="FF0000"/>
                </a:solidFill>
                <a:latin typeface="IBM Plex Sans Condensed"/>
                <a:ea typeface="IBM Plex Sans Condensed"/>
                <a:cs typeface="IBM Plex Sans Condensed"/>
                <a:sym typeface="IBM Plex Sans Condensed"/>
              </a:rPr>
              <a:t> is defined </a:t>
            </a:r>
            <a:r>
              <a:rPr lang="en-US" sz="1103" spc="-1">
                <a:solidFill>
                  <a:srgbClr val="000000"/>
                </a:solidFill>
                <a:latin typeface="IBM Plex Sans Condensed"/>
                <a:ea typeface="IBM Plex Sans Condensed"/>
                <a:cs typeface="IBM Plex Sans Condensed"/>
                <a:sym typeface="IBM Plex Sans Condensed"/>
              </a:rPr>
              <a:t>along with automation strategy and tool selection is done. </a:t>
            </a:r>
            <a:r>
              <a:rPr lang="en-US" sz="1103" spc="-1">
                <a:solidFill>
                  <a:srgbClr val="000000"/>
                </a:solidFill>
                <a:latin typeface="IBM Plex Sans Condensed Bold"/>
                <a:ea typeface="IBM Plex Sans Condensed Bold"/>
                <a:cs typeface="IBM Plex Sans Condensed Bold"/>
                <a:sym typeface="IBM Plex Sans Condensed Bold"/>
              </a:rPr>
              <a:t>Test Design:</a:t>
            </a:r>
            <a:r>
              <a:rPr lang="en-US" sz="1103" spc="-1">
                <a:solidFill>
                  <a:srgbClr val="000000"/>
                </a:solidFill>
                <a:latin typeface="IBM Plex Sans Condensed"/>
                <a:ea typeface="IBM Plex Sans Condensed"/>
                <a:cs typeface="IBM Plex Sans Condensed"/>
                <a:sym typeface="IBM Plex Sans Condensed"/>
              </a:rPr>
              <a:t> In this phase </a:t>
            </a:r>
            <a:r>
              <a:rPr lang="en-US" sz="1103" spc="-1">
                <a:solidFill>
                  <a:srgbClr val="FF0000"/>
                </a:solidFill>
                <a:latin typeface="IBM Plex Sans Condensed"/>
                <a:ea typeface="IBM Plex Sans Condensed"/>
                <a:cs typeface="IBM Plex Sans Condensed"/>
                <a:sym typeface="IBM Plex Sans Condensed"/>
              </a:rPr>
              <a:t>test cases are designed; test data is prepared, and automation scripts are implemented. </a:t>
            </a:r>
            <a:r>
              <a:rPr lang="en-US" sz="1103" spc="-1">
                <a:solidFill>
                  <a:srgbClr val="000000"/>
                </a:solidFill>
                <a:latin typeface="IBM Plex Sans Condensed Bold"/>
                <a:ea typeface="IBM Plex Sans Condensed Bold"/>
                <a:cs typeface="IBM Plex Sans Condensed Bold"/>
                <a:sym typeface="IBM Plex Sans Condensed Bold"/>
              </a:rPr>
              <a:t>Test Environment Setup:</a:t>
            </a:r>
            <a:r>
              <a:rPr lang="en-US" sz="1103" spc="-1">
                <a:solidFill>
                  <a:srgbClr val="000000"/>
                </a:solidFill>
                <a:latin typeface="IBM Plex Sans Condensed"/>
                <a:ea typeface="IBM Plex Sans Condensed"/>
                <a:cs typeface="IBM Plex Sans Condensed"/>
                <a:sym typeface="IBM Plex Sans Condensed"/>
              </a:rPr>
              <a:t> A test environment closely simulating the real-world environment is prepared. </a:t>
            </a:r>
            <a:r>
              <a:rPr lang="en-US" sz="1103" spc="-1">
                <a:solidFill>
                  <a:srgbClr val="000000"/>
                </a:solidFill>
                <a:latin typeface="IBM Plex Sans Condensed Bold"/>
                <a:ea typeface="IBM Plex Sans Condensed Bold"/>
                <a:cs typeface="IBM Plex Sans Condensed Bold"/>
                <a:sym typeface="IBM Plex Sans Condensed Bold"/>
              </a:rPr>
              <a:t>Test Execution:</a:t>
            </a:r>
            <a:r>
              <a:rPr lang="en-US" sz="1103" spc="-1">
                <a:solidFill>
                  <a:srgbClr val="000000"/>
                </a:solidFill>
                <a:latin typeface="IBM Plex Sans Condensed"/>
                <a:ea typeface="IBM Plex Sans Condensed"/>
                <a:cs typeface="IBM Plex Sans Condensed"/>
                <a:sym typeface="IBM Plex Sans Condensed"/>
              </a:rPr>
              <a:t> To perform </a:t>
            </a:r>
            <a:r>
              <a:rPr lang="en-US" sz="1103" spc="-1">
                <a:solidFill>
                  <a:srgbClr val="FF0000"/>
                </a:solidFill>
                <a:latin typeface="IBM Plex Sans Condensed Bold"/>
                <a:ea typeface="IBM Plex Sans Condensed Bold"/>
                <a:cs typeface="IBM Plex Sans Condensed Bold"/>
                <a:sym typeface="IBM Plex Sans Condensed Bold"/>
              </a:rPr>
              <a:t>actual testing</a:t>
            </a:r>
            <a:r>
              <a:rPr lang="en-US" sz="1103" spc="-1">
                <a:solidFill>
                  <a:srgbClr val="FF0000"/>
                </a:solidFill>
                <a:latin typeface="IBM Plex Sans Condensed"/>
                <a:ea typeface="IBM Plex Sans Condensed"/>
                <a:cs typeface="IBM Plex Sans Condensed"/>
                <a:sym typeface="IBM Plex Sans Condensed"/>
              </a:rPr>
              <a:t> as per the test steps.</a:t>
            </a:r>
            <a:r>
              <a:rPr lang="en-US" sz="1103" spc="-1">
                <a:solidFill>
                  <a:srgbClr val="000000"/>
                </a:solidFill>
                <a:latin typeface="IBM Plex Sans Condensed"/>
                <a:ea typeface="IBM Plex Sans Condensed"/>
                <a:cs typeface="IBM Plex Sans Condensed"/>
                <a:sym typeface="IBM Plex Sans Condensed"/>
              </a:rPr>
              <a:t> </a:t>
            </a:r>
            <a:r>
              <a:rPr lang="en-US" sz="1103" spc="-1">
                <a:solidFill>
                  <a:srgbClr val="000000"/>
                </a:solidFill>
                <a:latin typeface="IBM Plex Sans Condensed Bold"/>
                <a:ea typeface="IBM Plex Sans Condensed Bold"/>
                <a:cs typeface="IBM Plex Sans Condensed Bold"/>
                <a:sym typeface="IBM Plex Sans Condensed Bold"/>
              </a:rPr>
              <a:t>Test Closure:</a:t>
            </a:r>
            <a:r>
              <a:rPr lang="en-US" sz="1103" spc="-1">
                <a:solidFill>
                  <a:srgbClr val="000000"/>
                </a:solidFill>
                <a:latin typeface="IBM Plex Sans Condensed"/>
                <a:ea typeface="IBM Plex Sans Condensed"/>
                <a:cs typeface="IBM Plex Sans Condensed"/>
                <a:sym typeface="IBM Plex Sans Condensed"/>
              </a:rPr>
              <a:t> Test Closure is </a:t>
            </a:r>
            <a:r>
              <a:rPr lang="en-US" sz="1103" spc="-1">
                <a:solidFill>
                  <a:srgbClr val="FF0000"/>
                </a:solidFill>
                <a:latin typeface="IBM Plex Sans Condensed"/>
                <a:ea typeface="IBM Plex Sans Condensed"/>
                <a:cs typeface="IBM Plex Sans Condensed"/>
                <a:sym typeface="IBM Plex Sans Condensed"/>
              </a:rPr>
              <a:t>final stage </a:t>
            </a:r>
            <a:r>
              <a:rPr lang="en-US" sz="1103" spc="-1">
                <a:solidFill>
                  <a:srgbClr val="000000"/>
                </a:solidFill>
                <a:latin typeface="IBM Plex Sans Condensed"/>
                <a:ea typeface="IBM Plex Sans Condensed"/>
                <a:cs typeface="IBM Plex Sans Condensed"/>
                <a:sym typeface="IBM Plex Sans Condensed"/>
              </a:rPr>
              <a:t>of STLC where we will make all </a:t>
            </a:r>
            <a:r>
              <a:rPr lang="en-US" sz="1103" spc="-1">
                <a:solidFill>
                  <a:srgbClr val="FF0000"/>
                </a:solidFill>
                <a:latin typeface="IBM Plex Sans Condensed"/>
                <a:ea typeface="IBM Plex Sans Condensed"/>
                <a:cs typeface="IBM Plex Sans Condensed"/>
                <a:sym typeface="IBM Plex Sans Condensed"/>
              </a:rPr>
              <a:t>details documentations</a:t>
            </a:r>
            <a:r>
              <a:rPr lang="en-US" sz="1103" spc="-1">
                <a:solidFill>
                  <a:srgbClr val="000000"/>
                </a:solidFill>
                <a:latin typeface="IBM Plex Sans Condensed"/>
                <a:ea typeface="IBM Plex Sans Condensed"/>
                <a:cs typeface="IBM Plex Sans Condensed"/>
                <a:sym typeface="IBM Plex Sans Condensed"/>
              </a:rPr>
              <a:t> which are required submit to client at time of software delivery. Such as test report, defect report, test cases summary, RTM details, release note. </a:t>
            </a:r>
          </a:p>
        </p:txBody>
      </p:sp>
      <p:sp>
        <p:nvSpPr>
          <p:cNvPr id="11" name="TextBox 11"/>
          <p:cNvSpPr txBox="1"/>
          <p:nvPr/>
        </p:nvSpPr>
        <p:spPr>
          <a:xfrm>
            <a:off x="1207313" y="6888509"/>
            <a:ext cx="5496916" cy="294589"/>
          </a:xfrm>
          <a:prstGeom prst="rect">
            <a:avLst/>
          </a:prstGeom>
        </p:spPr>
        <p:txBody>
          <a:bodyPr lIns="0" tIns="0" rIns="0" bIns="0" rtlCol="0" anchor="t">
            <a:spAutoFit/>
          </a:bodyPr>
          <a:lstStyle/>
          <a:p>
            <a:pPr algn="l">
              <a:lnSpc>
                <a:spcPts val="2759"/>
              </a:lnSpc>
            </a:pPr>
            <a:r>
              <a:rPr lang="en-US" sz="1103" spc="-1">
                <a:solidFill>
                  <a:srgbClr val="000000"/>
                </a:solidFill>
                <a:latin typeface="IBM Plex Sans Condensed"/>
                <a:ea typeface="IBM Plex Sans Condensed"/>
                <a:cs typeface="IBM Plex Sans Condensed"/>
                <a:sym typeface="IBM Plex Sans Condensed"/>
              </a:rPr>
              <a:t>============================================================================= </a:t>
            </a:r>
          </a:p>
        </p:txBody>
      </p:sp>
      <p:sp>
        <p:nvSpPr>
          <p:cNvPr id="12" name="TextBox 12"/>
          <p:cNvSpPr txBox="1"/>
          <p:nvPr/>
        </p:nvSpPr>
        <p:spPr>
          <a:xfrm>
            <a:off x="1143305" y="7534685"/>
            <a:ext cx="5863914" cy="1008078"/>
          </a:xfrm>
          <a:prstGeom prst="rect">
            <a:avLst/>
          </a:prstGeom>
        </p:spPr>
        <p:txBody>
          <a:bodyPr lIns="0" tIns="0" rIns="0" bIns="0" rtlCol="0" anchor="t">
            <a:spAutoFit/>
          </a:bodyPr>
          <a:lstStyle/>
          <a:p>
            <a:pPr algn="just">
              <a:lnSpc>
                <a:spcPts val="2759"/>
              </a:lnSpc>
            </a:pPr>
            <a:r>
              <a:rPr lang="en-US" sz="1103" spc="-1">
                <a:solidFill>
                  <a:srgbClr val="000000"/>
                </a:solidFill>
                <a:latin typeface="IBM Plex Sans Condensed Bold"/>
                <a:ea typeface="IBM Plex Sans Condensed Bold"/>
                <a:cs typeface="IBM Plex Sans Condensed Bold"/>
                <a:sym typeface="IBM Plex Sans Condensed Bold"/>
              </a:rPr>
              <a:t>What is Test Closure? </a:t>
            </a:r>
          </a:p>
          <a:p>
            <a:pPr algn="just">
              <a:lnSpc>
                <a:spcPts val="2331"/>
              </a:lnSpc>
            </a:pPr>
            <a:r>
              <a:rPr lang="en-US" sz="1103" spc="1">
                <a:solidFill>
                  <a:srgbClr val="000000"/>
                </a:solidFill>
                <a:latin typeface="IBM Plex Sans Condensed"/>
                <a:ea typeface="IBM Plex Sans Condensed"/>
                <a:cs typeface="IBM Plex Sans Condensed"/>
                <a:sym typeface="IBM Plex Sans Condensed"/>
              </a:rPr>
              <a:t>Test Closure is </a:t>
            </a:r>
            <a:r>
              <a:rPr lang="en-US" sz="1103" spc="1">
                <a:solidFill>
                  <a:srgbClr val="FF0000"/>
                </a:solidFill>
                <a:latin typeface="IBM Plex Sans Condensed"/>
                <a:ea typeface="IBM Plex Sans Condensed"/>
                <a:cs typeface="IBM Plex Sans Condensed"/>
                <a:sym typeface="IBM Plex Sans Condensed"/>
              </a:rPr>
              <a:t>final stage </a:t>
            </a:r>
            <a:r>
              <a:rPr lang="en-US" sz="1103" spc="1">
                <a:solidFill>
                  <a:srgbClr val="000000"/>
                </a:solidFill>
                <a:latin typeface="IBM Plex Sans Condensed"/>
                <a:ea typeface="IBM Plex Sans Condensed"/>
                <a:cs typeface="IBM Plex Sans Condensed"/>
                <a:sym typeface="IBM Plex Sans Condensed"/>
              </a:rPr>
              <a:t>of STLC where we will make all details documentations which are </a:t>
            </a:r>
            <a:r>
              <a:rPr lang="en-US" sz="1103" spc="1">
                <a:solidFill>
                  <a:srgbClr val="FF0000"/>
                </a:solidFill>
                <a:latin typeface="IBM Plex Sans Condensed"/>
                <a:ea typeface="IBM Plex Sans Condensed"/>
                <a:cs typeface="IBM Plex Sans Condensed"/>
                <a:sym typeface="IBM Plex Sans Condensed"/>
              </a:rPr>
              <a:t>required </a:t>
            </a:r>
          </a:p>
          <a:p>
            <a:pPr algn="just">
              <a:lnSpc>
                <a:spcPts val="739"/>
              </a:lnSpc>
            </a:pPr>
            <a:r>
              <a:rPr lang="en-US" sz="1103" spc="1">
                <a:solidFill>
                  <a:srgbClr val="FF0000"/>
                </a:solidFill>
                <a:latin typeface="IBM Plex Sans Condensed"/>
                <a:ea typeface="IBM Plex Sans Condensed"/>
                <a:cs typeface="IBM Plex Sans Condensed"/>
                <a:sym typeface="IBM Plex Sans Condensed"/>
              </a:rPr>
              <a:t>submit to client </a:t>
            </a:r>
            <a:r>
              <a:rPr lang="en-US" sz="1103" spc="1">
                <a:solidFill>
                  <a:srgbClr val="000000"/>
                </a:solidFill>
                <a:latin typeface="IBM Plex Sans Condensed"/>
                <a:ea typeface="IBM Plex Sans Condensed"/>
                <a:cs typeface="IBM Plex Sans Condensed"/>
                <a:sym typeface="IBM Plex Sans Condensed"/>
              </a:rPr>
              <a:t>at time of software delivery. Such as test report, defect report, test cases summary, </a:t>
            </a:r>
          </a:p>
          <a:p>
            <a:pPr algn="just">
              <a:lnSpc>
                <a:spcPts val="2331"/>
              </a:lnSpc>
            </a:pPr>
            <a:r>
              <a:rPr lang="en-US" sz="1103" spc="-1">
                <a:solidFill>
                  <a:srgbClr val="000000"/>
                </a:solidFill>
                <a:latin typeface="IBM Plex Sans Condensed"/>
                <a:ea typeface="IBM Plex Sans Condensed"/>
                <a:cs typeface="IBM Plex Sans Condensed"/>
                <a:sym typeface="IBM Plex Sans Condensed"/>
              </a:rPr>
              <a:t>RTM details, release note. </a:t>
            </a:r>
          </a:p>
        </p:txBody>
      </p:sp>
      <p:sp>
        <p:nvSpPr>
          <p:cNvPr id="14" name="Footer Placeholder 13"/>
          <p:cNvSpPr>
            <a:spLocks noGrp="1"/>
          </p:cNvSpPr>
          <p:nvPr>
            <p:ph type="ftr" sz="quarter" idx="11"/>
          </p:nvPr>
        </p:nvSpPr>
        <p:spPr/>
        <p:txBody>
          <a:bodyPr/>
          <a:lstStyle/>
          <a:p>
            <a:r>
              <a:rPr lang="en-US" smtClean="0"/>
              <a:t>Mr. RANJIT KUMBHAR  7757962804</a:t>
            </a:r>
            <a:endParaRPr 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914400" y="932812"/>
            <a:ext cx="115567" cy="8134988"/>
          </a:xfrm>
          <a:custGeom>
            <a:avLst/>
            <a:gdLst/>
            <a:ahLst/>
            <a:cxnLst/>
            <a:rect l="l" t="t" r="r" b="b"/>
            <a:pathLst>
              <a:path w="115567" h="8134988">
                <a:moveTo>
                  <a:pt x="0" y="0"/>
                </a:moveTo>
                <a:lnTo>
                  <a:pt x="115567" y="0"/>
                </a:lnTo>
                <a:lnTo>
                  <a:pt x="115567" y="8134988"/>
                </a:lnTo>
                <a:lnTo>
                  <a:pt x="0" y="8134988"/>
                </a:lnTo>
                <a:lnTo>
                  <a:pt x="0" y="0"/>
                </a:lnTo>
                <a:close/>
              </a:path>
            </a:pathLst>
          </a:custGeom>
          <a:blipFill>
            <a:blip r:embed="rId2"/>
            <a:stretch>
              <a:fillRect/>
            </a:stretch>
          </a:blipFill>
        </p:spPr>
      </p:sp>
      <p:sp>
        <p:nvSpPr>
          <p:cNvPr id="4" name="TextBox 4"/>
          <p:cNvSpPr txBox="1"/>
          <p:nvPr/>
        </p:nvSpPr>
        <p:spPr>
          <a:xfrm>
            <a:off x="1030529" y="8919943"/>
            <a:ext cx="1951530" cy="190005"/>
          </a:xfrm>
          <a:prstGeom prst="rect">
            <a:avLst/>
          </a:prstGeom>
        </p:spPr>
        <p:txBody>
          <a:bodyPr lIns="0" tIns="0" rIns="0" bIns="0" rtlCol="0" anchor="t">
            <a:spAutoFit/>
          </a:bodyPr>
          <a:lstStyle/>
          <a:p>
            <a:pPr algn="l">
              <a:lnSpc>
                <a:spcPts val="1545"/>
              </a:lnSpc>
            </a:pPr>
            <a:r>
              <a:rPr lang="en-US" sz="1103" spc="-1">
                <a:solidFill>
                  <a:srgbClr val="000000"/>
                </a:solidFill>
                <a:latin typeface="IBM Plex Sans Condensed"/>
                <a:ea typeface="IBM Plex Sans Condensed"/>
                <a:cs typeface="IBM Plex Sans Condensed"/>
                <a:sym typeface="IBM Plex Sans Condensed"/>
              </a:rPr>
              <a:t> </a:t>
            </a:r>
            <a:r>
              <a:rPr lang="en-US" sz="1103" spc="-1">
                <a:solidFill>
                  <a:srgbClr val="000000"/>
                </a:solidFill>
                <a:latin typeface="IBM Plex Sans Condensed Bold"/>
                <a:ea typeface="IBM Plex Sans Condensed Bold"/>
                <a:cs typeface="IBM Plex Sans Condensed Bold"/>
                <a:sym typeface="IBM Plex Sans Condensed Bold"/>
              </a:rPr>
              <a:t>When will actual testing start? </a:t>
            </a:r>
          </a:p>
        </p:txBody>
      </p:sp>
      <p:sp>
        <p:nvSpPr>
          <p:cNvPr id="5" name="TextBox 5"/>
          <p:cNvSpPr txBox="1"/>
          <p:nvPr/>
        </p:nvSpPr>
        <p:spPr>
          <a:xfrm>
            <a:off x="1030529" y="802919"/>
            <a:ext cx="2666590" cy="285255"/>
          </a:xfrm>
          <a:prstGeom prst="rect">
            <a:avLst/>
          </a:prstGeom>
        </p:spPr>
        <p:txBody>
          <a:bodyPr lIns="0" tIns="0" rIns="0" bIns="0" rtlCol="0" anchor="t">
            <a:spAutoFit/>
          </a:bodyPr>
          <a:lstStyle/>
          <a:p>
            <a:pPr algn="l">
              <a:lnSpc>
                <a:spcPts val="2545"/>
              </a:lnSpc>
            </a:pPr>
            <a:r>
              <a:rPr lang="en-US" sz="1103" spc="-1">
                <a:solidFill>
                  <a:srgbClr val="000000"/>
                </a:solidFill>
                <a:latin typeface="IBM Plex Sans Condensed"/>
                <a:ea typeface="IBM Plex Sans Condensed"/>
                <a:cs typeface="IBM Plex Sans Condensed"/>
                <a:sym typeface="IBM Plex Sans Condensed"/>
              </a:rPr>
              <a:t> </a:t>
            </a:r>
            <a:r>
              <a:rPr lang="en-US" sz="1103" spc="-1">
                <a:solidFill>
                  <a:srgbClr val="000000"/>
                </a:solidFill>
                <a:latin typeface="IBM Plex Sans Condensed Bold"/>
                <a:ea typeface="IBM Plex Sans Condensed Bold"/>
                <a:cs typeface="IBM Plex Sans Condensed Bold"/>
                <a:sym typeface="IBM Plex Sans Condensed Bold"/>
              </a:rPr>
              <a:t>What is the list of test closure documents? </a:t>
            </a:r>
          </a:p>
        </p:txBody>
      </p:sp>
      <p:sp>
        <p:nvSpPr>
          <p:cNvPr id="6" name="TextBox 6"/>
          <p:cNvSpPr txBox="1"/>
          <p:nvPr/>
        </p:nvSpPr>
        <p:spPr>
          <a:xfrm>
            <a:off x="1143305" y="1141886"/>
            <a:ext cx="660664" cy="275539"/>
          </a:xfrm>
          <a:prstGeom prst="rect">
            <a:avLst/>
          </a:prstGeom>
        </p:spPr>
        <p:txBody>
          <a:bodyPr lIns="0" tIns="0" rIns="0" bIns="0" rtlCol="0" anchor="t">
            <a:spAutoFit/>
          </a:bodyPr>
          <a:lstStyle/>
          <a:p>
            <a:pPr algn="l">
              <a:lnSpc>
                <a:spcPts val="2545"/>
              </a:lnSpc>
            </a:pPr>
            <a:r>
              <a:rPr lang="en-US" sz="1103" spc="-1">
                <a:solidFill>
                  <a:srgbClr val="000000"/>
                </a:solidFill>
                <a:latin typeface="IBM Plex Sans Condensed"/>
                <a:ea typeface="IBM Plex Sans Condensed"/>
                <a:cs typeface="IBM Plex Sans Condensed"/>
                <a:sym typeface="IBM Plex Sans Condensed"/>
              </a:rPr>
              <a:t>It includes, </a:t>
            </a:r>
          </a:p>
        </p:txBody>
      </p:sp>
      <p:sp>
        <p:nvSpPr>
          <p:cNvPr id="7" name="TextBox 7"/>
          <p:cNvSpPr txBox="1"/>
          <p:nvPr/>
        </p:nvSpPr>
        <p:spPr>
          <a:xfrm>
            <a:off x="1372238" y="1443314"/>
            <a:ext cx="4996034" cy="297580"/>
          </a:xfrm>
          <a:prstGeom prst="rect">
            <a:avLst/>
          </a:prstGeom>
        </p:spPr>
        <p:txBody>
          <a:bodyPr lIns="0" tIns="0" rIns="0" bIns="0" rtlCol="0" anchor="t">
            <a:spAutoFit/>
          </a:bodyPr>
          <a:lstStyle/>
          <a:p>
            <a:pPr algn="l">
              <a:lnSpc>
                <a:spcPts val="2545"/>
              </a:lnSpc>
            </a:pPr>
            <a:r>
              <a:rPr lang="en-US" sz="1103" spc="-1">
                <a:solidFill>
                  <a:srgbClr val="000000"/>
                </a:solidFill>
                <a:latin typeface="IBM Plex Sans Condensed"/>
                <a:ea typeface="IBM Plex Sans Condensed"/>
                <a:cs typeface="IBM Plex Sans Condensed"/>
                <a:sym typeface="IBM Plex Sans Condensed"/>
              </a:rPr>
              <a:t>1. test case documents, (i.e., Test Case Excel sheet we prepare during actual testing) </a:t>
            </a:r>
          </a:p>
        </p:txBody>
      </p:sp>
      <p:sp>
        <p:nvSpPr>
          <p:cNvPr id="8" name="TextBox 8"/>
          <p:cNvSpPr txBox="1"/>
          <p:nvPr/>
        </p:nvSpPr>
        <p:spPr>
          <a:xfrm>
            <a:off x="1372238" y="1828886"/>
            <a:ext cx="148571" cy="695344"/>
          </a:xfrm>
          <a:prstGeom prst="rect">
            <a:avLst/>
          </a:prstGeom>
        </p:spPr>
        <p:txBody>
          <a:bodyPr lIns="0" tIns="0" rIns="0" bIns="0" rtlCol="0" anchor="t">
            <a:spAutoFit/>
          </a:bodyPr>
          <a:lstStyle/>
          <a:p>
            <a:pPr algn="just">
              <a:lnSpc>
                <a:spcPts val="551"/>
              </a:lnSpc>
            </a:pPr>
            <a:r>
              <a:rPr lang="en-US" sz="1103" spc="-1">
                <a:solidFill>
                  <a:srgbClr val="000000"/>
                </a:solidFill>
                <a:latin typeface="IBM Plex Sans Condensed"/>
                <a:ea typeface="IBM Plex Sans Condensed"/>
                <a:cs typeface="IBM Plex Sans Condensed"/>
                <a:sym typeface="IBM Plex Sans Condensed"/>
              </a:rPr>
              <a:t>2. </a:t>
            </a:r>
          </a:p>
          <a:p>
            <a:pPr algn="just">
              <a:lnSpc>
                <a:spcPts val="2567"/>
              </a:lnSpc>
            </a:pPr>
            <a:r>
              <a:rPr lang="en-US" sz="1103" spc="-1">
                <a:solidFill>
                  <a:srgbClr val="000000"/>
                </a:solidFill>
                <a:latin typeface="IBM Plex Sans Condensed"/>
                <a:ea typeface="IBM Plex Sans Condensed"/>
                <a:cs typeface="IBM Plex Sans Condensed"/>
                <a:sym typeface="IBM Plex Sans Condensed"/>
              </a:rPr>
              <a:t>3. </a:t>
            </a:r>
          </a:p>
          <a:p>
            <a:pPr algn="just">
              <a:lnSpc>
                <a:spcPts val="551"/>
              </a:lnSpc>
            </a:pPr>
            <a:r>
              <a:rPr lang="en-US" sz="1103" spc="-1">
                <a:solidFill>
                  <a:srgbClr val="000000"/>
                </a:solidFill>
                <a:latin typeface="IBM Plex Sans Condensed"/>
                <a:ea typeface="IBM Plex Sans Condensed"/>
                <a:cs typeface="IBM Plex Sans Condensed"/>
                <a:sym typeface="IBM Plex Sans Condensed"/>
              </a:rPr>
              <a:t>4. </a:t>
            </a:r>
          </a:p>
          <a:p>
            <a:pPr algn="just">
              <a:lnSpc>
                <a:spcPts val="2520"/>
              </a:lnSpc>
            </a:pPr>
            <a:r>
              <a:rPr lang="en-US" sz="1103" spc="-1">
                <a:solidFill>
                  <a:srgbClr val="000000"/>
                </a:solidFill>
                <a:latin typeface="IBM Plex Sans Condensed"/>
                <a:ea typeface="IBM Plex Sans Condensed"/>
                <a:cs typeface="IBM Plex Sans Condensed"/>
                <a:sym typeface="IBM Plex Sans Condensed"/>
              </a:rPr>
              <a:t>5. </a:t>
            </a:r>
          </a:p>
        </p:txBody>
      </p:sp>
      <p:sp>
        <p:nvSpPr>
          <p:cNvPr id="9" name="TextBox 9"/>
          <p:cNvSpPr txBox="1"/>
          <p:nvPr/>
        </p:nvSpPr>
        <p:spPr>
          <a:xfrm>
            <a:off x="1600838" y="1850927"/>
            <a:ext cx="1366714" cy="673303"/>
          </a:xfrm>
          <a:prstGeom prst="rect">
            <a:avLst/>
          </a:prstGeom>
        </p:spPr>
        <p:txBody>
          <a:bodyPr lIns="0" tIns="0" rIns="0" bIns="0" rtlCol="0" anchor="t">
            <a:spAutoFit/>
          </a:bodyPr>
          <a:lstStyle/>
          <a:p>
            <a:pPr algn="l">
              <a:lnSpc>
                <a:spcPts val="551"/>
              </a:lnSpc>
            </a:pPr>
            <a:r>
              <a:rPr lang="en-US" sz="1103" spc="-1">
                <a:solidFill>
                  <a:srgbClr val="000000"/>
                </a:solidFill>
                <a:latin typeface="IBM Plex Sans Condensed"/>
                <a:ea typeface="IBM Plex Sans Condensed"/>
                <a:cs typeface="IBM Plex Sans Condensed"/>
                <a:sym typeface="IBM Plex Sans Condensed"/>
              </a:rPr>
              <a:t>test plan, test strategy, </a:t>
            </a:r>
          </a:p>
          <a:p>
            <a:pPr algn="l">
              <a:lnSpc>
                <a:spcPts val="2567"/>
              </a:lnSpc>
            </a:pPr>
            <a:r>
              <a:rPr lang="en-US" sz="1103" spc="-1">
                <a:solidFill>
                  <a:srgbClr val="000000"/>
                </a:solidFill>
                <a:latin typeface="IBM Plex Sans Condensed"/>
                <a:ea typeface="IBM Plex Sans Condensed"/>
                <a:cs typeface="IBM Plex Sans Condensed"/>
                <a:sym typeface="IBM Plex Sans Condensed"/>
              </a:rPr>
              <a:t>Release note </a:t>
            </a:r>
          </a:p>
          <a:p>
            <a:pPr algn="l">
              <a:lnSpc>
                <a:spcPts val="551"/>
              </a:lnSpc>
            </a:pPr>
            <a:r>
              <a:rPr lang="en-US" sz="1103" spc="-1">
                <a:solidFill>
                  <a:srgbClr val="000000"/>
                </a:solidFill>
                <a:latin typeface="IBM Plex Sans Condensed"/>
                <a:ea typeface="IBM Plex Sans Condensed"/>
                <a:cs typeface="IBM Plex Sans Condensed"/>
                <a:sym typeface="IBM Plex Sans Condensed"/>
              </a:rPr>
              <a:t>test scripts, </a:t>
            </a:r>
          </a:p>
          <a:p>
            <a:pPr algn="l">
              <a:lnSpc>
                <a:spcPts val="2520"/>
              </a:lnSpc>
            </a:pPr>
            <a:r>
              <a:rPr lang="en-US" sz="1103" spc="-1">
                <a:solidFill>
                  <a:srgbClr val="000000"/>
                </a:solidFill>
                <a:latin typeface="IBM Plex Sans Condensed"/>
                <a:ea typeface="IBM Plex Sans Condensed"/>
                <a:cs typeface="IBM Plex Sans Condensed"/>
                <a:sym typeface="IBM Plex Sans Condensed"/>
              </a:rPr>
              <a:t>test data, </a:t>
            </a:r>
          </a:p>
        </p:txBody>
      </p:sp>
      <p:sp>
        <p:nvSpPr>
          <p:cNvPr id="10" name="TextBox 10"/>
          <p:cNvSpPr txBox="1"/>
          <p:nvPr/>
        </p:nvSpPr>
        <p:spPr>
          <a:xfrm>
            <a:off x="1372238" y="2606002"/>
            <a:ext cx="1607515" cy="116605"/>
          </a:xfrm>
          <a:prstGeom prst="rect">
            <a:avLst/>
          </a:prstGeom>
        </p:spPr>
        <p:txBody>
          <a:bodyPr lIns="0" tIns="0" rIns="0" bIns="0" rtlCol="0" anchor="t">
            <a:spAutoFit/>
          </a:bodyPr>
          <a:lstStyle/>
          <a:p>
            <a:pPr algn="l">
              <a:lnSpc>
                <a:spcPts val="603"/>
              </a:lnSpc>
            </a:pPr>
            <a:r>
              <a:rPr lang="en-US" sz="1103" spc="-1">
                <a:solidFill>
                  <a:srgbClr val="000000"/>
                </a:solidFill>
                <a:latin typeface="IBM Plex Sans Condensed"/>
                <a:ea typeface="IBM Plex Sans Condensed"/>
                <a:cs typeface="IBM Plex Sans Condensed"/>
                <a:sym typeface="IBM Plex Sans Condensed"/>
              </a:rPr>
              <a:t>6. traceability matrix, and </a:t>
            </a:r>
          </a:p>
        </p:txBody>
      </p:sp>
      <p:sp>
        <p:nvSpPr>
          <p:cNvPr id="11" name="TextBox 11"/>
          <p:cNvSpPr txBox="1"/>
          <p:nvPr/>
        </p:nvSpPr>
        <p:spPr>
          <a:xfrm>
            <a:off x="1372238" y="2629624"/>
            <a:ext cx="148571" cy="288055"/>
          </a:xfrm>
          <a:prstGeom prst="rect">
            <a:avLst/>
          </a:prstGeom>
        </p:spPr>
        <p:txBody>
          <a:bodyPr lIns="0" tIns="0" rIns="0" bIns="0" rtlCol="0" anchor="t">
            <a:spAutoFit/>
          </a:bodyPr>
          <a:lstStyle/>
          <a:p>
            <a:pPr algn="l">
              <a:lnSpc>
                <a:spcPts val="2468"/>
              </a:lnSpc>
            </a:pPr>
            <a:r>
              <a:rPr lang="en-US" sz="1103" spc="-1">
                <a:solidFill>
                  <a:srgbClr val="000000"/>
                </a:solidFill>
                <a:latin typeface="IBM Plex Sans Condensed"/>
                <a:ea typeface="IBM Plex Sans Condensed"/>
                <a:cs typeface="IBM Plex Sans Condensed"/>
                <a:sym typeface="IBM Plex Sans Condensed"/>
              </a:rPr>
              <a:t>7. </a:t>
            </a:r>
          </a:p>
        </p:txBody>
      </p:sp>
      <p:sp>
        <p:nvSpPr>
          <p:cNvPr id="12" name="TextBox 12"/>
          <p:cNvSpPr txBox="1"/>
          <p:nvPr/>
        </p:nvSpPr>
        <p:spPr>
          <a:xfrm>
            <a:off x="1600838" y="2651655"/>
            <a:ext cx="3546615" cy="266014"/>
          </a:xfrm>
          <a:prstGeom prst="rect">
            <a:avLst/>
          </a:prstGeom>
        </p:spPr>
        <p:txBody>
          <a:bodyPr lIns="0" tIns="0" rIns="0" bIns="0" rtlCol="0" anchor="t">
            <a:spAutoFit/>
          </a:bodyPr>
          <a:lstStyle/>
          <a:p>
            <a:pPr algn="l">
              <a:lnSpc>
                <a:spcPts val="2468"/>
              </a:lnSpc>
            </a:pPr>
            <a:r>
              <a:rPr lang="en-US" sz="1103" spc="-1">
                <a:solidFill>
                  <a:srgbClr val="000000"/>
                </a:solidFill>
                <a:latin typeface="IBM Plex Sans Condensed"/>
                <a:ea typeface="IBM Plex Sans Condensed"/>
                <a:cs typeface="IBM Plex Sans Condensed"/>
                <a:sym typeface="IBM Plex Sans Condensed"/>
              </a:rPr>
              <a:t>test results and reports like bug report, execution report etc. </a:t>
            </a:r>
          </a:p>
        </p:txBody>
      </p:sp>
      <p:sp>
        <p:nvSpPr>
          <p:cNvPr id="13" name="TextBox 13"/>
          <p:cNvSpPr txBox="1"/>
          <p:nvPr/>
        </p:nvSpPr>
        <p:spPr>
          <a:xfrm>
            <a:off x="1030529" y="7871098"/>
            <a:ext cx="1413291" cy="190005"/>
          </a:xfrm>
          <a:prstGeom prst="rect">
            <a:avLst/>
          </a:prstGeom>
        </p:spPr>
        <p:txBody>
          <a:bodyPr lIns="0" tIns="0" rIns="0" bIns="0" rtlCol="0" anchor="t">
            <a:spAutoFit/>
          </a:bodyPr>
          <a:lstStyle/>
          <a:p>
            <a:pPr algn="l">
              <a:lnSpc>
                <a:spcPts val="1567"/>
              </a:lnSpc>
            </a:pPr>
            <a:r>
              <a:rPr lang="en-US" sz="1103" spc="-1">
                <a:solidFill>
                  <a:srgbClr val="000000"/>
                </a:solidFill>
                <a:latin typeface="IBM Plex Sans Condensed"/>
                <a:ea typeface="IBM Plex Sans Condensed"/>
                <a:cs typeface="IBM Plex Sans Condensed"/>
                <a:sym typeface="IBM Plex Sans Condensed"/>
              </a:rPr>
              <a:t> </a:t>
            </a:r>
            <a:r>
              <a:rPr lang="en-US" sz="1103" spc="-1">
                <a:solidFill>
                  <a:srgbClr val="000000"/>
                </a:solidFill>
                <a:latin typeface="IBM Plex Sans Condensed Bold"/>
                <a:ea typeface="IBM Plex Sans Condensed Bold"/>
                <a:cs typeface="IBM Plex Sans Condensed Bold"/>
                <a:sym typeface="IBM Plex Sans Condensed Bold"/>
              </a:rPr>
              <a:t>What is deployment? </a:t>
            </a:r>
          </a:p>
        </p:txBody>
      </p:sp>
      <p:sp>
        <p:nvSpPr>
          <p:cNvPr id="14" name="TextBox 14"/>
          <p:cNvSpPr txBox="1"/>
          <p:nvPr/>
        </p:nvSpPr>
        <p:spPr>
          <a:xfrm>
            <a:off x="1143305" y="8050701"/>
            <a:ext cx="105042" cy="207226"/>
          </a:xfrm>
          <a:prstGeom prst="rect">
            <a:avLst/>
          </a:prstGeom>
        </p:spPr>
        <p:txBody>
          <a:bodyPr lIns="0" tIns="0" rIns="0" bIns="0" rtlCol="0" anchor="t">
            <a:spAutoFit/>
          </a:bodyPr>
          <a:lstStyle/>
          <a:p>
            <a:pPr algn="l">
              <a:lnSpc>
                <a:spcPts val="1567"/>
              </a:lnSpc>
            </a:pPr>
            <a:r>
              <a:rPr lang="en-US" sz="1103">
                <a:solidFill>
                  <a:srgbClr val="000000"/>
                </a:solidFill>
                <a:latin typeface="Arimo"/>
                <a:ea typeface="Arimo"/>
                <a:cs typeface="Arimo"/>
                <a:sym typeface="Arimo"/>
              </a:rPr>
              <a:t> </a:t>
            </a:r>
          </a:p>
        </p:txBody>
      </p:sp>
      <p:sp>
        <p:nvSpPr>
          <p:cNvPr id="15" name="TextBox 15"/>
          <p:cNvSpPr txBox="1"/>
          <p:nvPr/>
        </p:nvSpPr>
        <p:spPr>
          <a:xfrm>
            <a:off x="1372238" y="8094240"/>
            <a:ext cx="5624236" cy="375361"/>
          </a:xfrm>
          <a:prstGeom prst="rect">
            <a:avLst/>
          </a:prstGeom>
        </p:spPr>
        <p:txBody>
          <a:bodyPr lIns="0" tIns="0" rIns="0" bIns="0" rtlCol="0" anchor="t">
            <a:spAutoFit/>
          </a:bodyPr>
          <a:lstStyle/>
          <a:p>
            <a:pPr algn="l">
              <a:lnSpc>
                <a:spcPts val="1567"/>
              </a:lnSpc>
            </a:pPr>
            <a:r>
              <a:rPr lang="en-US" sz="1103" spc="-1">
                <a:solidFill>
                  <a:srgbClr val="000000"/>
                </a:solidFill>
                <a:latin typeface="IBM Plex Sans Condensed"/>
                <a:ea typeface="IBM Plex Sans Condensed"/>
                <a:cs typeface="IBM Plex Sans Condensed"/>
                <a:sym typeface="IBM Plex Sans Condensed"/>
              </a:rPr>
              <a:t>Deployment is the mechanism through which applications, modules, updates, and patches are delivered from developers to end-user/client/customer.</a:t>
            </a:r>
            <a:r>
              <a:rPr lang="en-US" sz="1103" spc="-1">
                <a:solidFill>
                  <a:srgbClr val="000000"/>
                </a:solidFill>
                <a:latin typeface="IBM Plex Sans Condensed Bold"/>
                <a:ea typeface="IBM Plex Sans Condensed Bold"/>
                <a:cs typeface="IBM Plex Sans Condensed Bold"/>
                <a:sym typeface="IBM Plex Sans Condensed Bold"/>
              </a:rPr>
              <a:t> </a:t>
            </a:r>
          </a:p>
        </p:txBody>
      </p:sp>
      <p:sp>
        <p:nvSpPr>
          <p:cNvPr id="16" name="TextBox 16"/>
          <p:cNvSpPr txBox="1"/>
          <p:nvPr/>
        </p:nvSpPr>
        <p:spPr>
          <a:xfrm>
            <a:off x="1030529" y="6815861"/>
            <a:ext cx="1124160" cy="199530"/>
          </a:xfrm>
          <a:prstGeom prst="rect">
            <a:avLst/>
          </a:prstGeom>
        </p:spPr>
        <p:txBody>
          <a:bodyPr lIns="0" tIns="0" rIns="0" bIns="0" rtlCol="0" anchor="t">
            <a:spAutoFit/>
          </a:bodyPr>
          <a:lstStyle/>
          <a:p>
            <a:pPr algn="l">
              <a:lnSpc>
                <a:spcPts val="1631"/>
              </a:lnSpc>
            </a:pPr>
            <a:r>
              <a:rPr lang="en-US" sz="1103" spc="-1">
                <a:solidFill>
                  <a:srgbClr val="000000"/>
                </a:solidFill>
                <a:latin typeface="IBM Plex Sans Condensed"/>
                <a:ea typeface="IBM Plex Sans Condensed"/>
                <a:cs typeface="IBM Plex Sans Condensed"/>
                <a:sym typeface="IBM Plex Sans Condensed"/>
              </a:rPr>
              <a:t> </a:t>
            </a:r>
            <a:r>
              <a:rPr lang="en-US" sz="1103" spc="-1">
                <a:solidFill>
                  <a:srgbClr val="000000"/>
                </a:solidFill>
                <a:latin typeface="IBM Plex Sans Condensed Bold"/>
                <a:ea typeface="IBM Plex Sans Condensed Bold"/>
                <a:cs typeface="IBM Plex Sans Condensed Bold"/>
                <a:sym typeface="IBM Plex Sans Condensed Bold"/>
              </a:rPr>
              <a:t>What is release? </a:t>
            </a:r>
          </a:p>
        </p:txBody>
      </p:sp>
      <p:sp>
        <p:nvSpPr>
          <p:cNvPr id="17" name="TextBox 17"/>
          <p:cNvSpPr txBox="1"/>
          <p:nvPr/>
        </p:nvSpPr>
        <p:spPr>
          <a:xfrm>
            <a:off x="1143305" y="6995455"/>
            <a:ext cx="105042" cy="216751"/>
          </a:xfrm>
          <a:prstGeom prst="rect">
            <a:avLst/>
          </a:prstGeom>
        </p:spPr>
        <p:txBody>
          <a:bodyPr lIns="0" tIns="0" rIns="0" bIns="0" rtlCol="0" anchor="t">
            <a:spAutoFit/>
          </a:bodyPr>
          <a:lstStyle/>
          <a:p>
            <a:pPr algn="l">
              <a:lnSpc>
                <a:spcPts val="1631"/>
              </a:lnSpc>
            </a:pPr>
            <a:r>
              <a:rPr lang="en-US" sz="1103">
                <a:solidFill>
                  <a:srgbClr val="000000"/>
                </a:solidFill>
                <a:latin typeface="Arimo"/>
                <a:ea typeface="Arimo"/>
                <a:cs typeface="Arimo"/>
                <a:sym typeface="Arimo"/>
              </a:rPr>
              <a:t> </a:t>
            </a:r>
          </a:p>
        </p:txBody>
      </p:sp>
      <p:sp>
        <p:nvSpPr>
          <p:cNvPr id="18" name="TextBox 18"/>
          <p:cNvSpPr txBox="1"/>
          <p:nvPr/>
        </p:nvSpPr>
        <p:spPr>
          <a:xfrm>
            <a:off x="1372238" y="7039004"/>
            <a:ext cx="5629361" cy="381838"/>
          </a:xfrm>
          <a:prstGeom prst="rect">
            <a:avLst/>
          </a:prstGeom>
        </p:spPr>
        <p:txBody>
          <a:bodyPr lIns="0" tIns="0" rIns="0" bIns="0" rtlCol="0" anchor="t">
            <a:spAutoFit/>
          </a:bodyPr>
          <a:lstStyle/>
          <a:p>
            <a:pPr algn="l">
              <a:lnSpc>
                <a:spcPts val="1631"/>
              </a:lnSpc>
            </a:pPr>
            <a:r>
              <a:rPr lang="en-US" sz="1103" spc="-1">
                <a:solidFill>
                  <a:srgbClr val="000000"/>
                </a:solidFill>
                <a:latin typeface="IBM Plex Sans Condensed"/>
                <a:ea typeface="IBM Plex Sans Condensed"/>
                <a:cs typeface="IBM Plex Sans Condensed"/>
                <a:sym typeface="IBM Plex Sans Condensed"/>
              </a:rPr>
              <a:t>It is a number/ identity given to Installable software that is handed over to the customer/client </a:t>
            </a:r>
          </a:p>
          <a:p>
            <a:pPr algn="l">
              <a:lnSpc>
                <a:spcPts val="1392"/>
              </a:lnSpc>
            </a:pPr>
            <a:r>
              <a:rPr lang="en-US" sz="1103" spc="-1">
                <a:solidFill>
                  <a:srgbClr val="000000"/>
                </a:solidFill>
                <a:latin typeface="IBM Plex Sans Condensed"/>
                <a:ea typeface="IBM Plex Sans Condensed"/>
                <a:cs typeface="IBM Plex Sans Condensed"/>
                <a:sym typeface="IBM Plex Sans Condensed"/>
              </a:rPr>
              <a:t>by the testing team (or sometimes directly by the development team) </a:t>
            </a:r>
          </a:p>
        </p:txBody>
      </p:sp>
      <p:sp>
        <p:nvSpPr>
          <p:cNvPr id="19" name="TextBox 19"/>
          <p:cNvSpPr txBox="1"/>
          <p:nvPr/>
        </p:nvSpPr>
        <p:spPr>
          <a:xfrm>
            <a:off x="1143305" y="3383556"/>
            <a:ext cx="2780300" cy="180289"/>
          </a:xfrm>
          <a:prstGeom prst="rect">
            <a:avLst/>
          </a:prstGeom>
        </p:spPr>
        <p:txBody>
          <a:bodyPr lIns="0" tIns="0" rIns="0" bIns="0" rtlCol="0" anchor="t">
            <a:spAutoFit/>
          </a:bodyPr>
          <a:lstStyle/>
          <a:p>
            <a:pPr algn="l">
              <a:lnSpc>
                <a:spcPts val="1542"/>
              </a:lnSpc>
            </a:pPr>
            <a:r>
              <a:rPr lang="en-US" sz="1103" spc="-1">
                <a:solidFill>
                  <a:srgbClr val="000000"/>
                </a:solidFill>
                <a:latin typeface="IBM Plex Sans Condensed Bold"/>
                <a:ea typeface="IBM Plex Sans Condensed Bold"/>
                <a:cs typeface="IBM Plex Sans Condensed Bold"/>
                <a:sym typeface="IBM Plex Sans Condensed Bold"/>
              </a:rPr>
              <a:t>Explain about each of test closure documents? </a:t>
            </a:r>
          </a:p>
        </p:txBody>
      </p:sp>
      <p:sp>
        <p:nvSpPr>
          <p:cNvPr id="20" name="TextBox 20"/>
          <p:cNvSpPr txBox="1"/>
          <p:nvPr/>
        </p:nvSpPr>
        <p:spPr>
          <a:xfrm>
            <a:off x="1372238" y="3556978"/>
            <a:ext cx="4218537" cy="202330"/>
          </a:xfrm>
          <a:prstGeom prst="rect">
            <a:avLst/>
          </a:prstGeom>
        </p:spPr>
        <p:txBody>
          <a:bodyPr lIns="0" tIns="0" rIns="0" bIns="0" rtlCol="0" anchor="t">
            <a:spAutoFit/>
          </a:bodyPr>
          <a:lstStyle/>
          <a:p>
            <a:pPr algn="l">
              <a:lnSpc>
                <a:spcPts val="1542"/>
              </a:lnSpc>
            </a:pPr>
            <a:r>
              <a:rPr lang="en-US" sz="1103" spc="-1">
                <a:solidFill>
                  <a:srgbClr val="000000"/>
                </a:solidFill>
                <a:latin typeface="IBM Plex Sans Condensed"/>
                <a:ea typeface="IBM Plex Sans Condensed"/>
                <a:cs typeface="IBM Plex Sans Condensed"/>
                <a:sym typeface="IBM Plex Sans Condensed"/>
              </a:rPr>
              <a:t>1. </a:t>
            </a:r>
            <a:r>
              <a:rPr lang="en-US" sz="1103" spc="-1">
                <a:solidFill>
                  <a:srgbClr val="000000"/>
                </a:solidFill>
                <a:latin typeface="IBM Plex Sans Condensed Bold"/>
                <a:ea typeface="IBM Plex Sans Condensed Bold"/>
                <a:cs typeface="IBM Plex Sans Condensed Bold"/>
                <a:sym typeface="IBM Plex Sans Condensed Bold"/>
              </a:rPr>
              <a:t>test case documents:</a:t>
            </a:r>
            <a:r>
              <a:rPr lang="en-US" sz="1103" spc="-1">
                <a:solidFill>
                  <a:srgbClr val="000000"/>
                </a:solidFill>
                <a:latin typeface="IBM Plex Sans Condensed"/>
                <a:ea typeface="IBM Plex Sans Condensed"/>
                <a:cs typeface="IBM Plex Sans Condensed"/>
                <a:sym typeface="IBM Plex Sans Condensed"/>
              </a:rPr>
              <a:t> Include detail test cases that can be reviewed. </a:t>
            </a:r>
          </a:p>
        </p:txBody>
      </p:sp>
      <p:sp>
        <p:nvSpPr>
          <p:cNvPr id="21" name="TextBox 21"/>
          <p:cNvSpPr txBox="1"/>
          <p:nvPr/>
        </p:nvSpPr>
        <p:spPr>
          <a:xfrm>
            <a:off x="1372238" y="3755098"/>
            <a:ext cx="148571" cy="202330"/>
          </a:xfrm>
          <a:prstGeom prst="rect">
            <a:avLst/>
          </a:prstGeom>
        </p:spPr>
        <p:txBody>
          <a:bodyPr lIns="0" tIns="0" rIns="0" bIns="0" rtlCol="0" anchor="t">
            <a:spAutoFit/>
          </a:bodyPr>
          <a:lstStyle/>
          <a:p>
            <a:pPr algn="l">
              <a:lnSpc>
                <a:spcPts val="1542"/>
              </a:lnSpc>
            </a:pPr>
            <a:r>
              <a:rPr lang="en-US" sz="1103" spc="-1">
                <a:solidFill>
                  <a:srgbClr val="000000"/>
                </a:solidFill>
                <a:latin typeface="IBM Plex Sans Condensed"/>
                <a:ea typeface="IBM Plex Sans Condensed"/>
                <a:cs typeface="IBM Plex Sans Condensed"/>
                <a:sym typeface="IBM Plex Sans Condensed"/>
              </a:rPr>
              <a:t>2. </a:t>
            </a:r>
          </a:p>
        </p:txBody>
      </p:sp>
      <p:sp>
        <p:nvSpPr>
          <p:cNvPr id="22" name="TextBox 22"/>
          <p:cNvSpPr txBox="1"/>
          <p:nvPr/>
        </p:nvSpPr>
        <p:spPr>
          <a:xfrm>
            <a:off x="1600838" y="3777129"/>
            <a:ext cx="4656896" cy="180289"/>
          </a:xfrm>
          <a:prstGeom prst="rect">
            <a:avLst/>
          </a:prstGeom>
        </p:spPr>
        <p:txBody>
          <a:bodyPr lIns="0" tIns="0" rIns="0" bIns="0" rtlCol="0" anchor="t">
            <a:spAutoFit/>
          </a:bodyPr>
          <a:lstStyle/>
          <a:p>
            <a:pPr algn="l">
              <a:lnSpc>
                <a:spcPts val="1542"/>
              </a:lnSpc>
            </a:pPr>
            <a:r>
              <a:rPr lang="en-US" sz="1103" spc="-1">
                <a:solidFill>
                  <a:srgbClr val="000000"/>
                </a:solidFill>
                <a:latin typeface="IBM Plex Sans Condensed Bold"/>
                <a:ea typeface="IBM Plex Sans Condensed Bold"/>
                <a:cs typeface="IBM Plex Sans Condensed Bold"/>
                <a:sym typeface="IBM Plex Sans Condensed Bold"/>
              </a:rPr>
              <a:t>test plan, test strategy:</a:t>
            </a:r>
            <a:r>
              <a:rPr lang="en-US" sz="1103" spc="-1">
                <a:solidFill>
                  <a:srgbClr val="000000"/>
                </a:solidFill>
                <a:latin typeface="IBM Plex Sans Condensed"/>
                <a:ea typeface="IBM Plex Sans Condensed"/>
                <a:cs typeface="IBM Plex Sans Condensed"/>
                <a:sym typeface="IBM Plex Sans Condensed"/>
              </a:rPr>
              <a:t> Included Entire Test planning, Strategies, Schedules Etc. </a:t>
            </a:r>
          </a:p>
        </p:txBody>
      </p:sp>
      <p:sp>
        <p:nvSpPr>
          <p:cNvPr id="23" name="TextBox 23"/>
          <p:cNvSpPr txBox="1"/>
          <p:nvPr/>
        </p:nvSpPr>
        <p:spPr>
          <a:xfrm>
            <a:off x="1372238" y="3950170"/>
            <a:ext cx="5629970" cy="202330"/>
          </a:xfrm>
          <a:prstGeom prst="rect">
            <a:avLst/>
          </a:prstGeom>
        </p:spPr>
        <p:txBody>
          <a:bodyPr lIns="0" tIns="0" rIns="0" bIns="0" rtlCol="0" anchor="t">
            <a:spAutoFit/>
          </a:bodyPr>
          <a:lstStyle/>
          <a:p>
            <a:pPr algn="l">
              <a:lnSpc>
                <a:spcPts val="1542"/>
              </a:lnSpc>
            </a:pPr>
            <a:r>
              <a:rPr lang="en-US" sz="1103">
                <a:solidFill>
                  <a:srgbClr val="000000"/>
                </a:solidFill>
                <a:latin typeface="IBM Plex Sans Condensed"/>
                <a:ea typeface="IBM Plex Sans Condensed"/>
                <a:cs typeface="IBM Plex Sans Condensed"/>
                <a:sym typeface="IBM Plex Sans Condensed"/>
              </a:rPr>
              <a:t>3. </a:t>
            </a:r>
            <a:r>
              <a:rPr lang="en-US" sz="1103">
                <a:solidFill>
                  <a:srgbClr val="000000"/>
                </a:solidFill>
                <a:latin typeface="IBM Plex Sans Condensed Bold"/>
                <a:ea typeface="IBM Plex Sans Condensed Bold"/>
                <a:cs typeface="IBM Plex Sans Condensed Bold"/>
                <a:sym typeface="IBM Plex Sans Condensed Bold"/>
              </a:rPr>
              <a:t>Release note:</a:t>
            </a:r>
            <a:r>
              <a:rPr lang="en-US" sz="1103">
                <a:solidFill>
                  <a:srgbClr val="000000"/>
                </a:solidFill>
                <a:latin typeface="IBM Plex Sans Condensed"/>
                <a:ea typeface="IBM Plex Sans Condensed"/>
                <a:cs typeface="IBM Plex Sans Condensed"/>
                <a:sym typeface="IBM Plex Sans Condensed"/>
              </a:rPr>
              <a:t> Includes all release related data like Software version, supporting hardware </a:t>
            </a:r>
          </a:p>
        </p:txBody>
      </p:sp>
      <p:sp>
        <p:nvSpPr>
          <p:cNvPr id="24" name="TextBox 24"/>
          <p:cNvSpPr txBox="1"/>
          <p:nvPr/>
        </p:nvSpPr>
        <p:spPr>
          <a:xfrm>
            <a:off x="1600838" y="4167273"/>
            <a:ext cx="3260588" cy="180289"/>
          </a:xfrm>
          <a:prstGeom prst="rect">
            <a:avLst/>
          </a:prstGeom>
        </p:spPr>
        <p:txBody>
          <a:bodyPr lIns="0" tIns="0" rIns="0" bIns="0" rtlCol="0" anchor="t">
            <a:spAutoFit/>
          </a:bodyPr>
          <a:lstStyle/>
          <a:p>
            <a:pPr algn="l">
              <a:lnSpc>
                <a:spcPts val="1542"/>
              </a:lnSpc>
            </a:pPr>
            <a:r>
              <a:rPr lang="en-US" sz="1103" spc="-1">
                <a:solidFill>
                  <a:srgbClr val="000000"/>
                </a:solidFill>
                <a:latin typeface="IBM Plex Sans Condensed"/>
                <a:ea typeface="IBM Plex Sans Condensed"/>
                <a:cs typeface="IBM Plex Sans Condensed"/>
                <a:sym typeface="IBM Plex Sans Condensed"/>
              </a:rPr>
              <a:t>details, known issues, closed issues, added features etc. </a:t>
            </a:r>
          </a:p>
        </p:txBody>
      </p:sp>
      <p:sp>
        <p:nvSpPr>
          <p:cNvPr id="25" name="TextBox 25"/>
          <p:cNvSpPr txBox="1"/>
          <p:nvPr/>
        </p:nvSpPr>
        <p:spPr>
          <a:xfrm>
            <a:off x="1372238" y="4343362"/>
            <a:ext cx="5630266" cy="790842"/>
          </a:xfrm>
          <a:prstGeom prst="rect">
            <a:avLst/>
          </a:prstGeom>
        </p:spPr>
        <p:txBody>
          <a:bodyPr lIns="0" tIns="0" rIns="0" bIns="0" rtlCol="0" anchor="t">
            <a:spAutoFit/>
          </a:bodyPr>
          <a:lstStyle/>
          <a:p>
            <a:pPr algn="just">
              <a:lnSpc>
                <a:spcPts val="1542"/>
              </a:lnSpc>
            </a:pPr>
            <a:r>
              <a:rPr lang="en-US" sz="1103" spc="-1">
                <a:solidFill>
                  <a:srgbClr val="000000"/>
                </a:solidFill>
                <a:latin typeface="IBM Plex Sans Condensed"/>
                <a:ea typeface="IBM Plex Sans Condensed"/>
                <a:cs typeface="IBM Plex Sans Condensed"/>
                <a:sym typeface="IBM Plex Sans Condensed"/>
              </a:rPr>
              <a:t>4. </a:t>
            </a:r>
            <a:r>
              <a:rPr lang="en-US" sz="1103" spc="-1">
                <a:solidFill>
                  <a:srgbClr val="000000"/>
                </a:solidFill>
                <a:latin typeface="IBM Plex Sans Condensed Bold"/>
                <a:ea typeface="IBM Plex Sans Condensed Bold"/>
                <a:cs typeface="IBM Plex Sans Condensed Bold"/>
                <a:sym typeface="IBM Plex Sans Condensed Bold"/>
              </a:rPr>
              <a:t>test scripts:</a:t>
            </a:r>
            <a:r>
              <a:rPr lang="en-US" sz="1103" spc="-1">
                <a:solidFill>
                  <a:srgbClr val="000000"/>
                </a:solidFill>
                <a:latin typeface="IBM Plex Sans Condensed"/>
                <a:ea typeface="IBM Plex Sans Condensed"/>
                <a:cs typeface="IBM Plex Sans Condensed"/>
                <a:sym typeface="IBM Plex Sans Condensed"/>
              </a:rPr>
              <a:t> It contain Scripts in terms of automation testing. 5. </a:t>
            </a:r>
            <a:r>
              <a:rPr lang="en-US" sz="1103" spc="-1">
                <a:solidFill>
                  <a:srgbClr val="000000"/>
                </a:solidFill>
                <a:latin typeface="IBM Plex Sans Condensed Bold"/>
                <a:ea typeface="IBM Plex Sans Condensed Bold"/>
                <a:cs typeface="IBM Plex Sans Condensed Bold"/>
                <a:sym typeface="IBM Plex Sans Condensed Bold"/>
              </a:rPr>
              <a:t>test data:</a:t>
            </a:r>
            <a:r>
              <a:rPr lang="en-US" sz="1103" spc="-1">
                <a:solidFill>
                  <a:srgbClr val="000000"/>
                </a:solidFill>
                <a:latin typeface="IBM Plex Sans Condensed"/>
                <a:ea typeface="IBM Plex Sans Condensed"/>
                <a:cs typeface="IBM Plex Sans Condensed"/>
                <a:sym typeface="IBM Plex Sans Condensed"/>
              </a:rPr>
              <a:t> It contains which date you were used while testing. 6. </a:t>
            </a:r>
            <a:r>
              <a:rPr lang="en-US" sz="1103" spc="-1">
                <a:solidFill>
                  <a:srgbClr val="000000"/>
                </a:solidFill>
                <a:latin typeface="IBM Plex Sans Condensed Bold"/>
                <a:ea typeface="IBM Plex Sans Condensed Bold"/>
                <a:cs typeface="IBM Plex Sans Condensed Bold"/>
                <a:sym typeface="IBM Plex Sans Condensed Bold"/>
              </a:rPr>
              <a:t>traceability matrix:</a:t>
            </a:r>
            <a:r>
              <a:rPr lang="en-US" sz="1103" spc="-1">
                <a:solidFill>
                  <a:srgbClr val="000000"/>
                </a:solidFill>
                <a:latin typeface="IBM Plex Sans Condensed"/>
                <a:ea typeface="IBM Plex Sans Condensed"/>
                <a:cs typeface="IBM Plex Sans Condensed"/>
                <a:sym typeface="IBM Plex Sans Condensed"/>
              </a:rPr>
              <a:t> traceability includes all pass and fail test cases matrix and defect records. 7. </a:t>
            </a:r>
            <a:r>
              <a:rPr lang="en-US" sz="1103" spc="-1">
                <a:solidFill>
                  <a:srgbClr val="000000"/>
                </a:solidFill>
                <a:latin typeface="IBM Plex Sans Condensed Bold"/>
                <a:ea typeface="IBM Plex Sans Condensed Bold"/>
                <a:cs typeface="IBM Plex Sans Condensed Bold"/>
                <a:sym typeface="IBM Plex Sans Condensed Bold"/>
              </a:rPr>
              <a:t>test results and reports like Bug Report and Execution Report:</a:t>
            </a:r>
            <a:r>
              <a:rPr lang="en-US" sz="1103" spc="-1">
                <a:solidFill>
                  <a:srgbClr val="000000"/>
                </a:solidFill>
                <a:latin typeface="IBM Plex Sans Condensed"/>
                <a:ea typeface="IBM Plex Sans Condensed"/>
                <a:cs typeface="IBM Plex Sans Condensed"/>
                <a:sym typeface="IBM Plex Sans Condensed"/>
              </a:rPr>
              <a:t> Test Results shows entire </a:t>
            </a:r>
          </a:p>
        </p:txBody>
      </p:sp>
      <p:sp>
        <p:nvSpPr>
          <p:cNvPr id="26" name="TextBox 26"/>
          <p:cNvSpPr txBox="1"/>
          <p:nvPr/>
        </p:nvSpPr>
        <p:spPr>
          <a:xfrm>
            <a:off x="1600838" y="5148986"/>
            <a:ext cx="1923212" cy="180289"/>
          </a:xfrm>
          <a:prstGeom prst="rect">
            <a:avLst/>
          </a:prstGeom>
        </p:spPr>
        <p:txBody>
          <a:bodyPr lIns="0" tIns="0" rIns="0" bIns="0" rtlCol="0" anchor="t">
            <a:spAutoFit/>
          </a:bodyPr>
          <a:lstStyle/>
          <a:p>
            <a:pPr algn="l">
              <a:lnSpc>
                <a:spcPts val="1542"/>
              </a:lnSpc>
            </a:pPr>
            <a:r>
              <a:rPr lang="en-US" sz="1103" spc="-1">
                <a:solidFill>
                  <a:srgbClr val="000000"/>
                </a:solidFill>
                <a:latin typeface="IBM Plex Sans Condensed"/>
                <a:ea typeface="IBM Plex Sans Condensed"/>
                <a:cs typeface="IBM Plex Sans Condensed"/>
                <a:sym typeface="IBM Plex Sans Condensed"/>
              </a:rPr>
              <a:t>summery on tested applications. </a:t>
            </a:r>
          </a:p>
        </p:txBody>
      </p:sp>
      <p:sp>
        <p:nvSpPr>
          <p:cNvPr id="27" name="TextBox 27"/>
          <p:cNvSpPr txBox="1"/>
          <p:nvPr/>
        </p:nvSpPr>
        <p:spPr>
          <a:xfrm>
            <a:off x="1030529" y="5770016"/>
            <a:ext cx="1099290" cy="199530"/>
          </a:xfrm>
          <a:prstGeom prst="rect">
            <a:avLst/>
          </a:prstGeom>
        </p:spPr>
        <p:txBody>
          <a:bodyPr lIns="0" tIns="0" rIns="0" bIns="0" rtlCol="0" anchor="t">
            <a:spAutoFit/>
          </a:bodyPr>
          <a:lstStyle/>
          <a:p>
            <a:pPr algn="l">
              <a:lnSpc>
                <a:spcPts val="1631"/>
              </a:lnSpc>
            </a:pPr>
            <a:r>
              <a:rPr lang="en-US" sz="1103" spc="-1">
                <a:solidFill>
                  <a:srgbClr val="000000"/>
                </a:solidFill>
                <a:latin typeface="IBM Plex Sans Condensed"/>
                <a:ea typeface="IBM Plex Sans Condensed"/>
                <a:cs typeface="IBM Plex Sans Condensed"/>
                <a:sym typeface="IBM Plex Sans Condensed"/>
              </a:rPr>
              <a:t> </a:t>
            </a:r>
            <a:r>
              <a:rPr lang="en-US" sz="1103" spc="-1">
                <a:solidFill>
                  <a:srgbClr val="000000"/>
                </a:solidFill>
                <a:latin typeface="IBM Plex Sans Condensed Bold"/>
                <a:ea typeface="IBM Plex Sans Condensed Bold"/>
                <a:cs typeface="IBM Plex Sans Condensed Bold"/>
                <a:sym typeface="IBM Plex Sans Condensed Bold"/>
              </a:rPr>
              <a:t>What is a Build? </a:t>
            </a:r>
          </a:p>
        </p:txBody>
      </p:sp>
      <p:sp>
        <p:nvSpPr>
          <p:cNvPr id="28" name="TextBox 28"/>
          <p:cNvSpPr txBox="1"/>
          <p:nvPr/>
        </p:nvSpPr>
        <p:spPr>
          <a:xfrm>
            <a:off x="1143305" y="5949610"/>
            <a:ext cx="105042" cy="216751"/>
          </a:xfrm>
          <a:prstGeom prst="rect">
            <a:avLst/>
          </a:prstGeom>
        </p:spPr>
        <p:txBody>
          <a:bodyPr lIns="0" tIns="0" rIns="0" bIns="0" rtlCol="0" anchor="t">
            <a:spAutoFit/>
          </a:bodyPr>
          <a:lstStyle/>
          <a:p>
            <a:pPr algn="l">
              <a:lnSpc>
                <a:spcPts val="1631"/>
              </a:lnSpc>
            </a:pPr>
            <a:r>
              <a:rPr lang="en-US" sz="1103">
                <a:solidFill>
                  <a:srgbClr val="000000"/>
                </a:solidFill>
                <a:latin typeface="Arimo"/>
                <a:ea typeface="Arimo"/>
                <a:cs typeface="Arimo"/>
                <a:sym typeface="Arimo"/>
              </a:rPr>
              <a:t> </a:t>
            </a:r>
          </a:p>
        </p:txBody>
      </p:sp>
      <p:sp>
        <p:nvSpPr>
          <p:cNvPr id="29" name="TextBox 29"/>
          <p:cNvSpPr txBox="1"/>
          <p:nvPr/>
        </p:nvSpPr>
        <p:spPr>
          <a:xfrm>
            <a:off x="1372238" y="5993159"/>
            <a:ext cx="5630266" cy="381838"/>
          </a:xfrm>
          <a:prstGeom prst="rect">
            <a:avLst/>
          </a:prstGeom>
        </p:spPr>
        <p:txBody>
          <a:bodyPr lIns="0" tIns="0" rIns="0" bIns="0" rtlCol="0" anchor="t">
            <a:spAutoFit/>
          </a:bodyPr>
          <a:lstStyle/>
          <a:p>
            <a:pPr algn="l">
              <a:lnSpc>
                <a:spcPts val="1631"/>
              </a:lnSpc>
            </a:pPr>
            <a:r>
              <a:rPr lang="en-US" sz="1103" spc="-1">
                <a:solidFill>
                  <a:srgbClr val="000000"/>
                </a:solidFill>
                <a:latin typeface="IBM Plex Sans Condensed"/>
                <a:ea typeface="IBM Plex Sans Condensed"/>
                <a:cs typeface="IBM Plex Sans Condensed"/>
                <a:sym typeface="IBM Plex Sans Condensed"/>
              </a:rPr>
              <a:t>It is a number/identity given to Installable software that is given to the testing team by the </a:t>
            </a:r>
          </a:p>
          <a:p>
            <a:pPr algn="l">
              <a:lnSpc>
                <a:spcPts val="1392"/>
              </a:lnSpc>
            </a:pPr>
            <a:r>
              <a:rPr lang="en-US" sz="1103" spc="-1">
                <a:solidFill>
                  <a:srgbClr val="000000"/>
                </a:solidFill>
                <a:latin typeface="IBM Plex Sans Condensed"/>
                <a:ea typeface="IBM Plex Sans Condensed"/>
                <a:cs typeface="IBM Plex Sans Condensed"/>
                <a:sym typeface="IBM Plex Sans Condensed"/>
              </a:rPr>
              <a:t>development team </a:t>
            </a:r>
          </a:p>
        </p:txBody>
      </p:sp>
      <p:sp>
        <p:nvSpPr>
          <p:cNvPr id="31" name="Footer Placeholder 30"/>
          <p:cNvSpPr>
            <a:spLocks noGrp="1"/>
          </p:cNvSpPr>
          <p:nvPr>
            <p:ph type="ftr" sz="quarter" idx="11"/>
          </p:nvPr>
        </p:nvSpPr>
        <p:spPr/>
        <p:txBody>
          <a:bodyPr/>
          <a:lstStyle/>
          <a:p>
            <a:r>
              <a:rPr lang="en-US" smtClean="0"/>
              <a:t>Mr. RANJIT KUMBHAR  7757962804</a:t>
            </a:r>
            <a:endParaRPr 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914400" y="1978028"/>
            <a:ext cx="115567" cy="5608320"/>
          </a:xfrm>
          <a:custGeom>
            <a:avLst/>
            <a:gdLst/>
            <a:ahLst/>
            <a:cxnLst/>
            <a:rect l="l" t="t" r="r" b="b"/>
            <a:pathLst>
              <a:path w="115567" h="5608320">
                <a:moveTo>
                  <a:pt x="0" y="0"/>
                </a:moveTo>
                <a:lnTo>
                  <a:pt x="115567" y="0"/>
                </a:lnTo>
                <a:lnTo>
                  <a:pt x="115567" y="5608320"/>
                </a:lnTo>
                <a:lnTo>
                  <a:pt x="0" y="5608320"/>
                </a:lnTo>
                <a:lnTo>
                  <a:pt x="0" y="0"/>
                </a:lnTo>
                <a:close/>
              </a:path>
            </a:pathLst>
          </a:custGeom>
          <a:blipFill>
            <a:blip r:embed="rId2"/>
            <a:stretch>
              <a:fillRect/>
            </a:stretch>
          </a:blipFill>
        </p:spPr>
      </p:sp>
      <p:sp>
        <p:nvSpPr>
          <p:cNvPr id="4" name="TextBox 4"/>
          <p:cNvSpPr txBox="1"/>
          <p:nvPr/>
        </p:nvSpPr>
        <p:spPr>
          <a:xfrm>
            <a:off x="1372238" y="879643"/>
            <a:ext cx="65789" cy="207226"/>
          </a:xfrm>
          <a:prstGeom prst="rect">
            <a:avLst/>
          </a:prstGeom>
        </p:spPr>
        <p:txBody>
          <a:bodyPr lIns="0" tIns="0" rIns="0" bIns="0" rtlCol="0" anchor="t">
            <a:spAutoFit/>
          </a:bodyPr>
          <a:lstStyle/>
          <a:p>
            <a:pPr algn="l">
              <a:lnSpc>
                <a:spcPts val="1545"/>
              </a:lnSpc>
            </a:pPr>
            <a:r>
              <a:rPr lang="en-US" sz="1103">
                <a:solidFill>
                  <a:srgbClr val="000000"/>
                </a:solidFill>
                <a:latin typeface="Arimo"/>
                <a:ea typeface="Arimo"/>
                <a:cs typeface="Arimo"/>
                <a:sym typeface="Arimo"/>
              </a:rPr>
              <a:t></a:t>
            </a:r>
          </a:p>
        </p:txBody>
      </p:sp>
      <p:sp>
        <p:nvSpPr>
          <p:cNvPr id="5" name="TextBox 5"/>
          <p:cNvSpPr txBox="1"/>
          <p:nvPr/>
        </p:nvSpPr>
        <p:spPr>
          <a:xfrm>
            <a:off x="1030529" y="6587261"/>
            <a:ext cx="1609163" cy="190005"/>
          </a:xfrm>
          <a:prstGeom prst="rect">
            <a:avLst/>
          </a:prstGeom>
        </p:spPr>
        <p:txBody>
          <a:bodyPr lIns="0" tIns="0" rIns="0" bIns="0" rtlCol="0" anchor="t">
            <a:spAutoFit/>
          </a:bodyPr>
          <a:lstStyle/>
          <a:p>
            <a:pPr algn="l">
              <a:lnSpc>
                <a:spcPts val="1586"/>
              </a:lnSpc>
            </a:pPr>
            <a:r>
              <a:rPr lang="en-US" sz="1103" spc="-1">
                <a:solidFill>
                  <a:srgbClr val="000000"/>
                </a:solidFill>
                <a:latin typeface="IBM Plex Sans Condensed"/>
                <a:ea typeface="IBM Plex Sans Condensed"/>
                <a:cs typeface="IBM Plex Sans Condensed"/>
                <a:sym typeface="IBM Plex Sans Condensed"/>
              </a:rPr>
              <a:t> </a:t>
            </a:r>
            <a:r>
              <a:rPr lang="en-US" sz="1103" spc="-1">
                <a:solidFill>
                  <a:srgbClr val="000000"/>
                </a:solidFill>
                <a:latin typeface="IBM Plex Sans Condensed Bold"/>
                <a:ea typeface="IBM Plex Sans Condensed Bold"/>
                <a:cs typeface="IBM Plex Sans Condensed Bold"/>
                <a:sym typeface="IBM Plex Sans Condensed Bold"/>
              </a:rPr>
              <a:t>What is the code freeze? </a:t>
            </a:r>
          </a:p>
        </p:txBody>
      </p:sp>
      <p:sp>
        <p:nvSpPr>
          <p:cNvPr id="6" name="TextBox 6"/>
          <p:cNvSpPr txBox="1"/>
          <p:nvPr/>
        </p:nvSpPr>
        <p:spPr>
          <a:xfrm>
            <a:off x="1372238" y="6761140"/>
            <a:ext cx="105042" cy="207226"/>
          </a:xfrm>
          <a:prstGeom prst="rect">
            <a:avLst/>
          </a:prstGeom>
        </p:spPr>
        <p:txBody>
          <a:bodyPr lIns="0" tIns="0" rIns="0" bIns="0" rtlCol="0" anchor="t">
            <a:spAutoFit/>
          </a:bodyPr>
          <a:lstStyle/>
          <a:p>
            <a:pPr algn="l">
              <a:lnSpc>
                <a:spcPts val="1586"/>
              </a:lnSpc>
            </a:pPr>
            <a:r>
              <a:rPr lang="en-US" sz="1103">
                <a:solidFill>
                  <a:srgbClr val="000000"/>
                </a:solidFill>
                <a:latin typeface="Arimo"/>
                <a:ea typeface="Arimo"/>
                <a:cs typeface="Arimo"/>
                <a:sym typeface="Arimo"/>
              </a:rPr>
              <a:t> </a:t>
            </a:r>
          </a:p>
        </p:txBody>
      </p:sp>
      <p:sp>
        <p:nvSpPr>
          <p:cNvPr id="7" name="TextBox 7"/>
          <p:cNvSpPr txBox="1"/>
          <p:nvPr/>
        </p:nvSpPr>
        <p:spPr>
          <a:xfrm>
            <a:off x="1600838" y="6804689"/>
            <a:ext cx="5226101" cy="180289"/>
          </a:xfrm>
          <a:prstGeom prst="rect">
            <a:avLst/>
          </a:prstGeom>
        </p:spPr>
        <p:txBody>
          <a:bodyPr lIns="0" tIns="0" rIns="0" bIns="0" rtlCol="0" anchor="t">
            <a:spAutoFit/>
          </a:bodyPr>
          <a:lstStyle/>
          <a:p>
            <a:pPr algn="l">
              <a:lnSpc>
                <a:spcPts val="1586"/>
              </a:lnSpc>
            </a:pPr>
            <a:r>
              <a:rPr lang="en-US" sz="1103" spc="-1">
                <a:solidFill>
                  <a:srgbClr val="000000"/>
                </a:solidFill>
                <a:latin typeface="IBM Plex Sans Condensed"/>
                <a:ea typeface="IBM Plex Sans Condensed"/>
                <a:cs typeface="IBM Plex Sans Condensed"/>
                <a:sym typeface="IBM Plex Sans Condensed"/>
              </a:rPr>
              <a:t>Code freeze means Finalization of code and no further changes will be happening in code. </a:t>
            </a:r>
          </a:p>
        </p:txBody>
      </p:sp>
      <p:sp>
        <p:nvSpPr>
          <p:cNvPr id="8" name="TextBox 8"/>
          <p:cNvSpPr txBox="1"/>
          <p:nvPr/>
        </p:nvSpPr>
        <p:spPr>
          <a:xfrm>
            <a:off x="1030529" y="3587515"/>
            <a:ext cx="2641721" cy="190005"/>
          </a:xfrm>
          <a:prstGeom prst="rect">
            <a:avLst/>
          </a:prstGeom>
        </p:spPr>
        <p:txBody>
          <a:bodyPr lIns="0" tIns="0" rIns="0" bIns="0" rtlCol="0" anchor="t">
            <a:spAutoFit/>
          </a:bodyPr>
          <a:lstStyle/>
          <a:p>
            <a:pPr algn="l">
              <a:lnSpc>
                <a:spcPts val="1543"/>
              </a:lnSpc>
            </a:pPr>
            <a:r>
              <a:rPr lang="en-US" sz="1103" spc="-1">
                <a:solidFill>
                  <a:srgbClr val="000000"/>
                </a:solidFill>
                <a:latin typeface="IBM Plex Sans Condensed"/>
                <a:ea typeface="IBM Plex Sans Condensed"/>
                <a:cs typeface="IBM Plex Sans Condensed"/>
                <a:sym typeface="IBM Plex Sans Condensed"/>
              </a:rPr>
              <a:t> </a:t>
            </a:r>
            <a:r>
              <a:rPr lang="en-US" sz="1103" spc="-1">
                <a:solidFill>
                  <a:srgbClr val="000000"/>
                </a:solidFill>
                <a:latin typeface="IBM Plex Sans Condensed Bold"/>
                <a:ea typeface="IBM Plex Sans Condensed Bold"/>
                <a:cs typeface="IBM Plex Sans Condensed Bold"/>
                <a:sym typeface="IBM Plex Sans Condensed Bold"/>
              </a:rPr>
              <a:t>What is a different attribute of test cases? </a:t>
            </a:r>
          </a:p>
        </p:txBody>
      </p:sp>
      <p:sp>
        <p:nvSpPr>
          <p:cNvPr id="9" name="TextBox 9"/>
          <p:cNvSpPr txBox="1"/>
          <p:nvPr/>
        </p:nvSpPr>
        <p:spPr>
          <a:xfrm>
            <a:off x="1372238" y="3776434"/>
            <a:ext cx="5626627" cy="790594"/>
          </a:xfrm>
          <a:prstGeom prst="rect">
            <a:avLst/>
          </a:prstGeom>
        </p:spPr>
        <p:txBody>
          <a:bodyPr lIns="0" tIns="0" rIns="0" bIns="0" rtlCol="0" anchor="t">
            <a:spAutoFit/>
          </a:bodyPr>
          <a:lstStyle/>
          <a:p>
            <a:pPr algn="l">
              <a:lnSpc>
                <a:spcPts val="1543"/>
              </a:lnSpc>
            </a:pPr>
            <a:r>
              <a:rPr lang="en-US" sz="1103" spc="-1">
                <a:solidFill>
                  <a:srgbClr val="000000"/>
                </a:solidFill>
                <a:latin typeface="IBM Plex Sans Condensed"/>
                <a:ea typeface="IBM Plex Sans Condensed"/>
                <a:cs typeface="IBM Plex Sans Condensed"/>
                <a:sym typeface="IBM Plex Sans Condensed"/>
              </a:rPr>
              <a:t>1. TestCaseID - A unique identifier of the test case. 2. Test Summary - One-liner summary of the test case. 3. Description - Detailed description of the test case. 4. Prerequisite or pre-condition - A set of prerequisites that must be followed before executing </a:t>
            </a:r>
          </a:p>
        </p:txBody>
      </p:sp>
      <p:sp>
        <p:nvSpPr>
          <p:cNvPr id="10" name="TextBox 10"/>
          <p:cNvSpPr txBox="1"/>
          <p:nvPr/>
        </p:nvSpPr>
        <p:spPr>
          <a:xfrm>
            <a:off x="1600838" y="4581801"/>
            <a:ext cx="853345" cy="180289"/>
          </a:xfrm>
          <a:prstGeom prst="rect">
            <a:avLst/>
          </a:prstGeom>
        </p:spPr>
        <p:txBody>
          <a:bodyPr lIns="0" tIns="0" rIns="0" bIns="0" rtlCol="0" anchor="t">
            <a:spAutoFit/>
          </a:bodyPr>
          <a:lstStyle/>
          <a:p>
            <a:pPr algn="l">
              <a:lnSpc>
                <a:spcPts val="1543"/>
              </a:lnSpc>
            </a:pPr>
            <a:r>
              <a:rPr lang="en-US" sz="1103" spc="-1">
                <a:solidFill>
                  <a:srgbClr val="000000"/>
                </a:solidFill>
                <a:latin typeface="IBM Plex Sans Condensed"/>
                <a:ea typeface="IBM Plex Sans Condensed"/>
                <a:cs typeface="IBM Plex Sans Condensed"/>
                <a:sym typeface="IBM Plex Sans Condensed"/>
              </a:rPr>
              <a:t>the test steps. </a:t>
            </a:r>
          </a:p>
        </p:txBody>
      </p:sp>
      <p:sp>
        <p:nvSpPr>
          <p:cNvPr id="11" name="TextBox 11"/>
          <p:cNvSpPr txBox="1"/>
          <p:nvPr/>
        </p:nvSpPr>
        <p:spPr>
          <a:xfrm>
            <a:off x="1372238" y="4758138"/>
            <a:ext cx="3478216" cy="202330"/>
          </a:xfrm>
          <a:prstGeom prst="rect">
            <a:avLst/>
          </a:prstGeom>
        </p:spPr>
        <p:txBody>
          <a:bodyPr lIns="0" tIns="0" rIns="0" bIns="0" rtlCol="0" anchor="t">
            <a:spAutoFit/>
          </a:bodyPr>
          <a:lstStyle/>
          <a:p>
            <a:pPr algn="l">
              <a:lnSpc>
                <a:spcPts val="1543"/>
              </a:lnSpc>
            </a:pPr>
            <a:r>
              <a:rPr lang="en-US" sz="1103" spc="-1">
                <a:solidFill>
                  <a:srgbClr val="000000"/>
                </a:solidFill>
                <a:latin typeface="IBM Plex Sans Condensed"/>
                <a:ea typeface="IBM Plex Sans Condensed"/>
                <a:cs typeface="IBM Plex Sans Condensed"/>
                <a:sym typeface="IBM Plex Sans Condensed"/>
              </a:rPr>
              <a:t>5. Test Steps - Detailed steps for performing the test case. </a:t>
            </a:r>
          </a:p>
        </p:txBody>
      </p:sp>
      <p:sp>
        <p:nvSpPr>
          <p:cNvPr id="12" name="TextBox 12"/>
          <p:cNvSpPr txBox="1"/>
          <p:nvPr/>
        </p:nvSpPr>
        <p:spPr>
          <a:xfrm>
            <a:off x="1372238" y="4953210"/>
            <a:ext cx="148571" cy="595522"/>
          </a:xfrm>
          <a:prstGeom prst="rect">
            <a:avLst/>
          </a:prstGeom>
        </p:spPr>
        <p:txBody>
          <a:bodyPr lIns="0" tIns="0" rIns="0" bIns="0" rtlCol="0" anchor="t">
            <a:spAutoFit/>
          </a:bodyPr>
          <a:lstStyle/>
          <a:p>
            <a:pPr algn="just">
              <a:lnSpc>
                <a:spcPts val="1543"/>
              </a:lnSpc>
            </a:pPr>
            <a:r>
              <a:rPr lang="en-US" sz="1103" spc="-1">
                <a:solidFill>
                  <a:srgbClr val="000000"/>
                </a:solidFill>
                <a:latin typeface="IBM Plex Sans Condensed"/>
                <a:ea typeface="IBM Plex Sans Condensed"/>
                <a:cs typeface="IBM Plex Sans Condensed"/>
                <a:sym typeface="IBM Plex Sans Condensed"/>
              </a:rPr>
              <a:t>6. 7. 8. </a:t>
            </a:r>
          </a:p>
        </p:txBody>
      </p:sp>
      <p:sp>
        <p:nvSpPr>
          <p:cNvPr id="13" name="TextBox 13"/>
          <p:cNvSpPr txBox="1"/>
          <p:nvPr/>
        </p:nvSpPr>
        <p:spPr>
          <a:xfrm>
            <a:off x="1600838" y="4975250"/>
            <a:ext cx="3627444" cy="573481"/>
          </a:xfrm>
          <a:prstGeom prst="rect">
            <a:avLst/>
          </a:prstGeom>
        </p:spPr>
        <p:txBody>
          <a:bodyPr lIns="0" tIns="0" rIns="0" bIns="0" rtlCol="0" anchor="t">
            <a:spAutoFit/>
          </a:bodyPr>
          <a:lstStyle/>
          <a:p>
            <a:pPr algn="l">
              <a:lnSpc>
                <a:spcPts val="1543"/>
              </a:lnSpc>
            </a:pPr>
            <a:r>
              <a:rPr lang="en-US" sz="1103" spc="-1">
                <a:solidFill>
                  <a:srgbClr val="000000"/>
                </a:solidFill>
                <a:latin typeface="IBM Plex Sans Condensed"/>
                <a:ea typeface="IBM Plex Sans Condensed"/>
                <a:cs typeface="IBM Plex Sans Condensed"/>
                <a:sym typeface="IBM Plex Sans Condensed"/>
              </a:rPr>
              <a:t>Expected result - The expected result in order to pass the test. Actual result - The actual result after executing the test steps. Test Result - Pass/Fail status of the test execution. </a:t>
            </a:r>
          </a:p>
        </p:txBody>
      </p:sp>
      <p:sp>
        <p:nvSpPr>
          <p:cNvPr id="14" name="TextBox 14"/>
          <p:cNvSpPr txBox="1"/>
          <p:nvPr/>
        </p:nvSpPr>
        <p:spPr>
          <a:xfrm>
            <a:off x="1372238" y="5541474"/>
            <a:ext cx="5571192" cy="595770"/>
          </a:xfrm>
          <a:prstGeom prst="rect">
            <a:avLst/>
          </a:prstGeom>
        </p:spPr>
        <p:txBody>
          <a:bodyPr lIns="0" tIns="0" rIns="0" bIns="0" rtlCol="0" anchor="t">
            <a:spAutoFit/>
          </a:bodyPr>
          <a:lstStyle/>
          <a:p>
            <a:pPr algn="l">
              <a:lnSpc>
                <a:spcPts val="1543"/>
              </a:lnSpc>
            </a:pPr>
            <a:r>
              <a:rPr lang="en-US" sz="1103" spc="-1">
                <a:solidFill>
                  <a:srgbClr val="000000"/>
                </a:solidFill>
                <a:latin typeface="IBM Plex Sans Condensed"/>
                <a:ea typeface="IBM Plex Sans Condensed"/>
                <a:cs typeface="IBM Plex Sans Condensed"/>
                <a:sym typeface="IBM Plex Sans Condensed"/>
              </a:rPr>
              <a:t>9. Automation Status - Identifier of automation - whether the application is automated or not. 10. Date - The test execution date. 11. Executed by - Name of the person executing the test case. </a:t>
            </a:r>
          </a:p>
        </p:txBody>
      </p:sp>
      <p:sp>
        <p:nvSpPr>
          <p:cNvPr id="15" name="TextBox 15"/>
          <p:cNvSpPr txBox="1"/>
          <p:nvPr/>
        </p:nvSpPr>
        <p:spPr>
          <a:xfrm>
            <a:off x="1600838" y="923192"/>
            <a:ext cx="5396065" cy="570433"/>
          </a:xfrm>
          <a:prstGeom prst="rect">
            <a:avLst/>
          </a:prstGeom>
        </p:spPr>
        <p:txBody>
          <a:bodyPr lIns="0" tIns="0" rIns="0" bIns="0" rtlCol="0" anchor="t">
            <a:spAutoFit/>
          </a:bodyPr>
          <a:lstStyle/>
          <a:p>
            <a:pPr algn="just">
              <a:lnSpc>
                <a:spcPts val="1535"/>
              </a:lnSpc>
            </a:pPr>
            <a:r>
              <a:rPr lang="en-US" sz="1103" spc="3">
                <a:solidFill>
                  <a:srgbClr val="000000"/>
                </a:solidFill>
                <a:latin typeface="IBM Plex Sans Condensed"/>
                <a:ea typeface="IBM Plex Sans Condensed"/>
                <a:cs typeface="IBM Plex Sans Condensed"/>
                <a:sym typeface="IBM Plex Sans Condensed"/>
              </a:rPr>
              <a:t>Testing includes many activities in each phase of the development life cycle as requirement analysis, creating test plan, test design, etc. So, </a:t>
            </a:r>
            <a:r>
              <a:rPr lang="en-US" sz="1103" spc="3">
                <a:solidFill>
                  <a:srgbClr val="FF0000"/>
                </a:solidFill>
                <a:latin typeface="IBM Plex Sans Condensed"/>
                <a:ea typeface="IBM Plex Sans Condensed"/>
                <a:cs typeface="IBM Plex Sans Condensed"/>
                <a:sym typeface="IBM Plex Sans Condensed"/>
              </a:rPr>
              <a:t>software testing activity</a:t>
            </a:r>
            <a:r>
              <a:rPr lang="en-US" sz="1103" spc="3">
                <a:solidFill>
                  <a:srgbClr val="000000"/>
                </a:solidFill>
                <a:latin typeface="IBM Plex Sans Condensed"/>
                <a:ea typeface="IBM Plex Sans Condensed"/>
                <a:cs typeface="IBM Plex Sans Condensed"/>
                <a:sym typeface="IBM Plex Sans Condensed"/>
              </a:rPr>
              <a:t> should be started as soon as possible (</a:t>
            </a:r>
            <a:r>
              <a:rPr lang="en-US" sz="1103" spc="3">
                <a:solidFill>
                  <a:srgbClr val="FF0000"/>
                </a:solidFill>
                <a:latin typeface="IBM Plex Sans Condensed"/>
                <a:ea typeface="IBM Plex Sans Condensed"/>
                <a:cs typeface="IBM Plex Sans Condensed"/>
                <a:sym typeface="IBM Plex Sans Condensed"/>
              </a:rPr>
              <a:t>After requirement baseline</a:t>
            </a:r>
            <a:r>
              <a:rPr lang="en-US" sz="1103" spc="3">
                <a:solidFill>
                  <a:srgbClr val="000000"/>
                </a:solidFill>
                <a:latin typeface="IBM Plex Sans Condensed"/>
                <a:ea typeface="IBM Plex Sans Condensed"/>
                <a:cs typeface="IBM Plex Sans Condensed"/>
                <a:sym typeface="IBM Plex Sans Condensed"/>
              </a:rPr>
              <a:t>) in the development life cycle. </a:t>
            </a:r>
          </a:p>
        </p:txBody>
      </p:sp>
      <p:sp>
        <p:nvSpPr>
          <p:cNvPr id="16" name="TextBox 16"/>
          <p:cNvSpPr txBox="1"/>
          <p:nvPr/>
        </p:nvSpPr>
        <p:spPr>
          <a:xfrm>
            <a:off x="1030529" y="1944014"/>
            <a:ext cx="3285534" cy="190005"/>
          </a:xfrm>
          <a:prstGeom prst="rect">
            <a:avLst/>
          </a:prstGeom>
        </p:spPr>
        <p:txBody>
          <a:bodyPr lIns="0" tIns="0" rIns="0" bIns="0" rtlCol="0" anchor="t">
            <a:spAutoFit/>
          </a:bodyPr>
          <a:lstStyle/>
          <a:p>
            <a:pPr algn="l">
              <a:lnSpc>
                <a:spcPts val="1568"/>
              </a:lnSpc>
            </a:pPr>
            <a:r>
              <a:rPr lang="en-US" sz="1103" spc="-1">
                <a:solidFill>
                  <a:srgbClr val="000000"/>
                </a:solidFill>
                <a:latin typeface="IBM Plex Sans Condensed"/>
                <a:ea typeface="IBM Plex Sans Condensed"/>
                <a:cs typeface="IBM Plex Sans Condensed"/>
                <a:sym typeface="IBM Plex Sans Condensed"/>
              </a:rPr>
              <a:t> </a:t>
            </a:r>
            <a:r>
              <a:rPr lang="en-US" sz="1103" spc="-1">
                <a:solidFill>
                  <a:srgbClr val="000000"/>
                </a:solidFill>
                <a:latin typeface="IBM Plex Sans Condensed Bold"/>
                <a:ea typeface="IBM Plex Sans Condensed Bold"/>
                <a:cs typeface="IBM Plex Sans Condensed Bold"/>
                <a:sym typeface="IBM Plex Sans Condensed Bold"/>
              </a:rPr>
              <a:t>Which tools you are using to write review test cases? </a:t>
            </a:r>
          </a:p>
        </p:txBody>
      </p:sp>
      <p:sp>
        <p:nvSpPr>
          <p:cNvPr id="17" name="TextBox 17"/>
          <p:cNvSpPr txBox="1"/>
          <p:nvPr/>
        </p:nvSpPr>
        <p:spPr>
          <a:xfrm>
            <a:off x="1372238" y="2120560"/>
            <a:ext cx="105042" cy="207226"/>
          </a:xfrm>
          <a:prstGeom prst="rect">
            <a:avLst/>
          </a:prstGeom>
        </p:spPr>
        <p:txBody>
          <a:bodyPr lIns="0" tIns="0" rIns="0" bIns="0" rtlCol="0" anchor="t">
            <a:spAutoFit/>
          </a:bodyPr>
          <a:lstStyle/>
          <a:p>
            <a:pPr algn="l">
              <a:lnSpc>
                <a:spcPts val="1568"/>
              </a:lnSpc>
            </a:pPr>
            <a:r>
              <a:rPr lang="en-US" sz="1103">
                <a:solidFill>
                  <a:srgbClr val="000000"/>
                </a:solidFill>
                <a:latin typeface="Arimo"/>
                <a:ea typeface="Arimo"/>
                <a:cs typeface="Arimo"/>
                <a:sym typeface="Arimo"/>
              </a:rPr>
              <a:t> </a:t>
            </a:r>
          </a:p>
        </p:txBody>
      </p:sp>
      <p:sp>
        <p:nvSpPr>
          <p:cNvPr id="18" name="TextBox 18"/>
          <p:cNvSpPr txBox="1"/>
          <p:nvPr/>
        </p:nvSpPr>
        <p:spPr>
          <a:xfrm>
            <a:off x="1600838" y="2164109"/>
            <a:ext cx="5396170" cy="973026"/>
          </a:xfrm>
          <a:prstGeom prst="rect">
            <a:avLst/>
          </a:prstGeom>
        </p:spPr>
        <p:txBody>
          <a:bodyPr lIns="0" tIns="0" rIns="0" bIns="0" rtlCol="0" anchor="t">
            <a:spAutoFit/>
          </a:bodyPr>
          <a:lstStyle/>
          <a:p>
            <a:pPr algn="just">
              <a:lnSpc>
                <a:spcPts val="1568"/>
              </a:lnSpc>
            </a:pPr>
            <a:r>
              <a:rPr lang="en-US" sz="1103" spc="-1">
                <a:solidFill>
                  <a:srgbClr val="000000"/>
                </a:solidFill>
                <a:latin typeface="IBM Plex Sans Condensed"/>
                <a:ea typeface="IBM Plex Sans Condensed"/>
                <a:cs typeface="IBM Plex Sans Condensed"/>
                <a:sym typeface="IBM Plex Sans Condensed"/>
              </a:rPr>
              <a:t>Generally, in our company we preferred to write down test cases in an excel sheet because it’s very easy and user-friendly. After completion of the review, we will add that test cases in TestLink for future tracking purposes. TestLink Version: -1.9.13 (Strombringer) </a:t>
            </a:r>
          </a:p>
        </p:txBody>
      </p:sp>
      <p:sp>
        <p:nvSpPr>
          <p:cNvPr id="19" name="TextBox 19"/>
          <p:cNvSpPr txBox="1"/>
          <p:nvPr/>
        </p:nvSpPr>
        <p:spPr>
          <a:xfrm>
            <a:off x="1372238" y="2718225"/>
            <a:ext cx="105042" cy="207226"/>
          </a:xfrm>
          <a:prstGeom prst="rect">
            <a:avLst/>
          </a:prstGeom>
        </p:spPr>
        <p:txBody>
          <a:bodyPr lIns="0" tIns="0" rIns="0" bIns="0" rtlCol="0" anchor="t">
            <a:spAutoFit/>
          </a:bodyPr>
          <a:lstStyle/>
          <a:p>
            <a:pPr algn="l">
              <a:lnSpc>
                <a:spcPts val="1568"/>
              </a:lnSpc>
            </a:pPr>
            <a:r>
              <a:rPr lang="en-US" sz="1103">
                <a:solidFill>
                  <a:srgbClr val="000000"/>
                </a:solidFill>
                <a:latin typeface="Arimo"/>
                <a:ea typeface="Arimo"/>
                <a:cs typeface="Arimo"/>
                <a:sym typeface="Arimo"/>
              </a:rPr>
              <a:t> </a:t>
            </a:r>
          </a:p>
        </p:txBody>
      </p:sp>
      <p:sp>
        <p:nvSpPr>
          <p:cNvPr id="20" name="TextBox 20"/>
          <p:cNvSpPr txBox="1"/>
          <p:nvPr/>
        </p:nvSpPr>
        <p:spPr>
          <a:xfrm>
            <a:off x="1030529" y="7438034"/>
            <a:ext cx="5974537" cy="190005"/>
          </a:xfrm>
          <a:prstGeom prst="rect">
            <a:avLst/>
          </a:prstGeom>
        </p:spPr>
        <p:txBody>
          <a:bodyPr lIns="0" tIns="0" rIns="0" bIns="0" rtlCol="0" anchor="t">
            <a:spAutoFit/>
          </a:bodyPr>
          <a:lstStyle/>
          <a:p>
            <a:pPr algn="l">
              <a:lnSpc>
                <a:spcPts val="1585"/>
              </a:lnSpc>
            </a:pPr>
            <a:r>
              <a:rPr lang="en-US" sz="1103" spc="11">
                <a:solidFill>
                  <a:srgbClr val="000000"/>
                </a:solidFill>
                <a:latin typeface="IBM Plex Sans Condensed"/>
                <a:ea typeface="IBM Plex Sans Condensed"/>
                <a:cs typeface="IBM Plex Sans Condensed"/>
                <a:sym typeface="IBM Plex Sans Condensed"/>
              </a:rPr>
              <a:t> </a:t>
            </a:r>
            <a:r>
              <a:rPr lang="en-US" sz="1103" spc="11">
                <a:solidFill>
                  <a:srgbClr val="000000"/>
                </a:solidFill>
                <a:latin typeface="IBM Plex Sans Condensed Bold"/>
                <a:ea typeface="IBM Plex Sans Condensed Bold"/>
                <a:cs typeface="IBM Plex Sans Condensed Bold"/>
                <a:sym typeface="IBM Plex Sans Condensed Bold"/>
              </a:rPr>
              <a:t>How would you define that testing is sufficient and it’s time to enter the Test Closure phase? Or </a:t>
            </a:r>
          </a:p>
        </p:txBody>
      </p:sp>
      <p:sp>
        <p:nvSpPr>
          <p:cNvPr id="21" name="TextBox 21"/>
          <p:cNvSpPr txBox="1"/>
          <p:nvPr/>
        </p:nvSpPr>
        <p:spPr>
          <a:xfrm>
            <a:off x="1143305" y="7648985"/>
            <a:ext cx="1798949" cy="180289"/>
          </a:xfrm>
          <a:prstGeom prst="rect">
            <a:avLst/>
          </a:prstGeom>
        </p:spPr>
        <p:txBody>
          <a:bodyPr lIns="0" tIns="0" rIns="0" bIns="0" rtlCol="0" anchor="t">
            <a:spAutoFit/>
          </a:bodyPr>
          <a:lstStyle/>
          <a:p>
            <a:pPr algn="l">
              <a:lnSpc>
                <a:spcPts val="1585"/>
              </a:lnSpc>
            </a:pPr>
            <a:r>
              <a:rPr lang="en-US" sz="1103" spc="-1">
                <a:solidFill>
                  <a:srgbClr val="000000"/>
                </a:solidFill>
                <a:latin typeface="IBM Plex Sans Condensed Bold"/>
                <a:ea typeface="IBM Plex Sans Condensed Bold"/>
                <a:cs typeface="IBM Plex Sans Condensed Bold"/>
                <a:sym typeface="IBM Plex Sans Condensed Bold"/>
              </a:rPr>
              <a:t>when we should stop testing? </a:t>
            </a:r>
          </a:p>
        </p:txBody>
      </p:sp>
      <p:sp>
        <p:nvSpPr>
          <p:cNvPr id="22" name="TextBox 22"/>
          <p:cNvSpPr txBox="1"/>
          <p:nvPr/>
        </p:nvSpPr>
        <p:spPr>
          <a:xfrm>
            <a:off x="1372238" y="7809909"/>
            <a:ext cx="105042" cy="207226"/>
          </a:xfrm>
          <a:prstGeom prst="rect">
            <a:avLst/>
          </a:prstGeom>
        </p:spPr>
        <p:txBody>
          <a:bodyPr lIns="0" tIns="0" rIns="0" bIns="0" rtlCol="0" anchor="t">
            <a:spAutoFit/>
          </a:bodyPr>
          <a:lstStyle/>
          <a:p>
            <a:pPr algn="l">
              <a:lnSpc>
                <a:spcPts val="1585"/>
              </a:lnSpc>
            </a:pPr>
            <a:r>
              <a:rPr lang="en-US" sz="1103">
                <a:solidFill>
                  <a:srgbClr val="000000"/>
                </a:solidFill>
                <a:latin typeface="Arimo"/>
                <a:ea typeface="Arimo"/>
                <a:cs typeface="Arimo"/>
                <a:sym typeface="Arimo"/>
              </a:rPr>
              <a:t> </a:t>
            </a:r>
          </a:p>
        </p:txBody>
      </p:sp>
      <p:sp>
        <p:nvSpPr>
          <p:cNvPr id="23" name="TextBox 23"/>
          <p:cNvSpPr txBox="1"/>
          <p:nvPr/>
        </p:nvSpPr>
        <p:spPr>
          <a:xfrm>
            <a:off x="1600838" y="7853448"/>
            <a:ext cx="4579172" cy="180289"/>
          </a:xfrm>
          <a:prstGeom prst="rect">
            <a:avLst/>
          </a:prstGeom>
        </p:spPr>
        <p:txBody>
          <a:bodyPr lIns="0" tIns="0" rIns="0" bIns="0" rtlCol="0" anchor="t">
            <a:spAutoFit/>
          </a:bodyPr>
          <a:lstStyle/>
          <a:p>
            <a:pPr algn="l">
              <a:lnSpc>
                <a:spcPts val="1585"/>
              </a:lnSpc>
            </a:pPr>
            <a:r>
              <a:rPr lang="en-US" sz="1103" spc="-1">
                <a:solidFill>
                  <a:srgbClr val="000000"/>
                </a:solidFill>
                <a:latin typeface="IBM Plex Sans Condensed"/>
                <a:ea typeface="IBM Plex Sans Condensed"/>
                <a:cs typeface="IBM Plex Sans Condensed"/>
                <a:sym typeface="IBM Plex Sans Condensed"/>
              </a:rPr>
              <a:t>Testing can be stopped when one or more of the following conditions are met, </a:t>
            </a:r>
          </a:p>
        </p:txBody>
      </p:sp>
      <p:sp>
        <p:nvSpPr>
          <p:cNvPr id="24" name="TextBox 24"/>
          <p:cNvSpPr txBox="1"/>
          <p:nvPr/>
        </p:nvSpPr>
        <p:spPr>
          <a:xfrm>
            <a:off x="1829438" y="8045539"/>
            <a:ext cx="5163398" cy="576472"/>
          </a:xfrm>
          <a:prstGeom prst="rect">
            <a:avLst/>
          </a:prstGeom>
        </p:spPr>
        <p:txBody>
          <a:bodyPr lIns="0" tIns="0" rIns="0" bIns="0" rtlCol="0" anchor="t">
            <a:spAutoFit/>
          </a:bodyPr>
          <a:lstStyle/>
          <a:p>
            <a:pPr algn="just">
              <a:lnSpc>
                <a:spcPts val="1387"/>
              </a:lnSpc>
            </a:pPr>
            <a:r>
              <a:rPr lang="en-US" sz="1103">
                <a:solidFill>
                  <a:srgbClr val="000000"/>
                </a:solidFill>
                <a:latin typeface="IBM Plex Sans Condensed"/>
                <a:ea typeface="IBM Plex Sans Condensed"/>
                <a:cs typeface="IBM Plex Sans Condensed"/>
                <a:sym typeface="IBM Plex Sans Condensed"/>
              </a:rPr>
              <a:t>1. </a:t>
            </a:r>
            <a:r>
              <a:rPr lang="en-US" sz="1103">
                <a:solidFill>
                  <a:srgbClr val="000000"/>
                </a:solidFill>
                <a:latin typeface="IBM Plex Sans Condensed Bold"/>
                <a:ea typeface="IBM Plex Sans Condensed Bold"/>
                <a:cs typeface="IBM Plex Sans Condensed Bold"/>
                <a:sym typeface="IBM Plex Sans Condensed Bold"/>
              </a:rPr>
              <a:t>After test case execution –</a:t>
            </a:r>
            <a:r>
              <a:rPr lang="en-US" sz="1103">
                <a:solidFill>
                  <a:srgbClr val="000000"/>
                </a:solidFill>
                <a:latin typeface="IBM Plex Sans Condensed"/>
                <a:ea typeface="IBM Plex Sans Condensed"/>
                <a:cs typeface="IBM Plex Sans Condensed"/>
                <a:sym typeface="IBM Plex Sans Condensed"/>
              </a:rPr>
              <a:t> The testing phase can be stopped when one complete </a:t>
            </a:r>
          </a:p>
          <a:p>
            <a:pPr algn="just">
              <a:lnSpc>
                <a:spcPts val="1683"/>
              </a:lnSpc>
            </a:pPr>
            <a:r>
              <a:rPr lang="en-US" sz="1103" spc="-1">
                <a:solidFill>
                  <a:srgbClr val="000000"/>
                </a:solidFill>
                <a:latin typeface="IBM Plex Sans Condensed"/>
                <a:ea typeface="IBM Plex Sans Condensed"/>
                <a:cs typeface="IBM Plex Sans Condensed"/>
                <a:sym typeface="IBM Plex Sans Condensed"/>
              </a:rPr>
              <a:t>cycle of test cases is executed after the last known bug fix with the agreed-upon value </a:t>
            </a:r>
          </a:p>
          <a:p>
            <a:pPr algn="just">
              <a:lnSpc>
                <a:spcPts val="1502"/>
              </a:lnSpc>
            </a:pPr>
            <a:r>
              <a:rPr lang="en-US" sz="1103" spc="-1">
                <a:solidFill>
                  <a:srgbClr val="000000"/>
                </a:solidFill>
                <a:latin typeface="IBM Plex Sans Condensed"/>
                <a:ea typeface="IBM Plex Sans Condensed"/>
                <a:cs typeface="IBM Plex Sans Condensed"/>
                <a:sym typeface="IBM Plex Sans Condensed"/>
              </a:rPr>
              <a:t>of pass percentage. </a:t>
            </a:r>
          </a:p>
        </p:txBody>
      </p:sp>
      <p:sp>
        <p:nvSpPr>
          <p:cNvPr id="25" name="TextBox 25"/>
          <p:cNvSpPr txBox="1"/>
          <p:nvPr/>
        </p:nvSpPr>
        <p:spPr>
          <a:xfrm>
            <a:off x="1829438" y="8614753"/>
            <a:ext cx="5160836" cy="202330"/>
          </a:xfrm>
          <a:prstGeom prst="rect">
            <a:avLst/>
          </a:prstGeom>
        </p:spPr>
        <p:txBody>
          <a:bodyPr lIns="0" tIns="0" rIns="0" bIns="0" rtlCol="0" anchor="t">
            <a:spAutoFit/>
          </a:bodyPr>
          <a:lstStyle/>
          <a:p>
            <a:pPr algn="l">
              <a:lnSpc>
                <a:spcPts val="1502"/>
              </a:lnSpc>
            </a:pPr>
            <a:r>
              <a:rPr lang="en-US" sz="1103">
                <a:solidFill>
                  <a:srgbClr val="000000"/>
                </a:solidFill>
                <a:latin typeface="IBM Plex Sans Condensed"/>
                <a:ea typeface="IBM Plex Sans Condensed"/>
                <a:cs typeface="IBM Plex Sans Condensed"/>
                <a:sym typeface="IBM Plex Sans Condensed"/>
              </a:rPr>
              <a:t>2. </a:t>
            </a:r>
            <a:r>
              <a:rPr lang="en-US" sz="1103">
                <a:solidFill>
                  <a:srgbClr val="000000"/>
                </a:solidFill>
                <a:latin typeface="IBM Plex Sans Condensed Bold"/>
                <a:ea typeface="IBM Plex Sans Condensed Bold"/>
                <a:cs typeface="IBM Plex Sans Condensed Bold"/>
                <a:sym typeface="IBM Plex Sans Condensed Bold"/>
              </a:rPr>
              <a:t>Once the testing deadline is met -</a:t>
            </a:r>
            <a:r>
              <a:rPr lang="en-US" sz="1103">
                <a:solidFill>
                  <a:srgbClr val="000000"/>
                </a:solidFill>
                <a:latin typeface="IBM Plex Sans Condensed"/>
                <a:ea typeface="IBM Plex Sans Condensed"/>
                <a:cs typeface="IBM Plex Sans Condensed"/>
                <a:sym typeface="IBM Plex Sans Condensed"/>
              </a:rPr>
              <a:t> Testing can be stopped after deadlines get met </a:t>
            </a:r>
          </a:p>
        </p:txBody>
      </p:sp>
      <p:sp>
        <p:nvSpPr>
          <p:cNvPr id="26" name="TextBox 26"/>
          <p:cNvSpPr txBox="1"/>
          <p:nvPr/>
        </p:nvSpPr>
        <p:spPr>
          <a:xfrm>
            <a:off x="2058286" y="8831885"/>
            <a:ext cx="2660294" cy="180289"/>
          </a:xfrm>
          <a:prstGeom prst="rect">
            <a:avLst/>
          </a:prstGeom>
        </p:spPr>
        <p:txBody>
          <a:bodyPr lIns="0" tIns="0" rIns="0" bIns="0" rtlCol="0" anchor="t">
            <a:spAutoFit/>
          </a:bodyPr>
          <a:lstStyle/>
          <a:p>
            <a:pPr algn="l">
              <a:lnSpc>
                <a:spcPts val="1502"/>
              </a:lnSpc>
            </a:pPr>
            <a:r>
              <a:rPr lang="en-US" sz="1103" spc="-1">
                <a:solidFill>
                  <a:srgbClr val="000000"/>
                </a:solidFill>
                <a:latin typeface="IBM Plex Sans Condensed"/>
                <a:ea typeface="IBM Plex Sans Condensed"/>
                <a:cs typeface="IBM Plex Sans Condensed"/>
                <a:sym typeface="IBM Plex Sans Condensed"/>
              </a:rPr>
              <a:t>with no high priority issues left in the system. </a:t>
            </a:r>
          </a:p>
        </p:txBody>
      </p:sp>
      <p:sp>
        <p:nvSpPr>
          <p:cNvPr id="28" name="Footer Placeholder 27"/>
          <p:cNvSpPr>
            <a:spLocks noGrp="1"/>
          </p:cNvSpPr>
          <p:nvPr>
            <p:ph type="ftr" sz="quarter" idx="11"/>
          </p:nvPr>
        </p:nvSpPr>
        <p:spPr/>
        <p:txBody>
          <a:bodyPr/>
          <a:lstStyle/>
          <a:p>
            <a:r>
              <a:rPr lang="en-US" smtClean="0"/>
              <a:t>Mr. RANJIT KUMBHAR  7757962804</a:t>
            </a:r>
            <a:endParaRPr 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914400" y="2560320"/>
            <a:ext cx="115567" cy="4416428"/>
          </a:xfrm>
          <a:custGeom>
            <a:avLst/>
            <a:gdLst/>
            <a:ahLst/>
            <a:cxnLst/>
            <a:rect l="l" t="t" r="r" b="b"/>
            <a:pathLst>
              <a:path w="115567" h="4416428">
                <a:moveTo>
                  <a:pt x="0" y="0"/>
                </a:moveTo>
                <a:lnTo>
                  <a:pt x="115567" y="0"/>
                </a:lnTo>
                <a:lnTo>
                  <a:pt x="115567" y="4416428"/>
                </a:lnTo>
                <a:lnTo>
                  <a:pt x="0" y="4416428"/>
                </a:lnTo>
                <a:lnTo>
                  <a:pt x="0" y="0"/>
                </a:lnTo>
                <a:close/>
              </a:path>
            </a:pathLst>
          </a:custGeom>
          <a:blipFill>
            <a:blip r:embed="rId2"/>
            <a:stretch>
              <a:fillRect/>
            </a:stretch>
          </a:blipFill>
        </p:spPr>
      </p:sp>
      <p:sp>
        <p:nvSpPr>
          <p:cNvPr id="4" name="TextBox 4"/>
          <p:cNvSpPr txBox="1"/>
          <p:nvPr/>
        </p:nvSpPr>
        <p:spPr>
          <a:xfrm>
            <a:off x="1829438" y="892007"/>
            <a:ext cx="148571" cy="202330"/>
          </a:xfrm>
          <a:prstGeom prst="rect">
            <a:avLst/>
          </a:prstGeom>
        </p:spPr>
        <p:txBody>
          <a:bodyPr lIns="0" tIns="0" rIns="0" bIns="0" rtlCol="0" anchor="t">
            <a:spAutoFit/>
          </a:bodyPr>
          <a:lstStyle/>
          <a:p>
            <a:pPr algn="l">
              <a:lnSpc>
                <a:spcPts val="1545"/>
              </a:lnSpc>
            </a:pPr>
            <a:r>
              <a:rPr lang="en-US" sz="1103">
                <a:solidFill>
                  <a:srgbClr val="000000"/>
                </a:solidFill>
                <a:latin typeface="IBM Plex Sans Condensed"/>
                <a:ea typeface="IBM Plex Sans Condensed"/>
                <a:cs typeface="IBM Plex Sans Condensed"/>
                <a:sym typeface="IBM Plex Sans Condensed"/>
              </a:rPr>
              <a:t>3. </a:t>
            </a:r>
          </a:p>
        </p:txBody>
      </p:sp>
      <p:sp>
        <p:nvSpPr>
          <p:cNvPr id="5" name="TextBox 5"/>
          <p:cNvSpPr txBox="1"/>
          <p:nvPr/>
        </p:nvSpPr>
        <p:spPr>
          <a:xfrm>
            <a:off x="1829438" y="1480652"/>
            <a:ext cx="148571" cy="202330"/>
          </a:xfrm>
          <a:prstGeom prst="rect">
            <a:avLst/>
          </a:prstGeom>
        </p:spPr>
        <p:txBody>
          <a:bodyPr lIns="0" tIns="0" rIns="0" bIns="0" rtlCol="0" anchor="t">
            <a:spAutoFit/>
          </a:bodyPr>
          <a:lstStyle/>
          <a:p>
            <a:pPr algn="l">
              <a:lnSpc>
                <a:spcPts val="1545"/>
              </a:lnSpc>
            </a:pPr>
            <a:r>
              <a:rPr lang="en-US" sz="1103">
                <a:solidFill>
                  <a:srgbClr val="000000"/>
                </a:solidFill>
                <a:latin typeface="IBM Plex Sans Condensed"/>
                <a:ea typeface="IBM Plex Sans Condensed"/>
                <a:cs typeface="IBM Plex Sans Condensed"/>
                <a:sym typeface="IBM Plex Sans Condensed"/>
              </a:rPr>
              <a:t>4. </a:t>
            </a:r>
          </a:p>
        </p:txBody>
      </p:sp>
      <p:sp>
        <p:nvSpPr>
          <p:cNvPr id="6" name="TextBox 6"/>
          <p:cNvSpPr txBox="1"/>
          <p:nvPr/>
        </p:nvSpPr>
        <p:spPr>
          <a:xfrm>
            <a:off x="1030529" y="6818909"/>
            <a:ext cx="3074127" cy="199530"/>
          </a:xfrm>
          <a:prstGeom prst="rect">
            <a:avLst/>
          </a:prstGeom>
        </p:spPr>
        <p:txBody>
          <a:bodyPr lIns="0" tIns="0" rIns="0" bIns="0" rtlCol="0" anchor="t">
            <a:spAutoFit/>
          </a:bodyPr>
          <a:lstStyle/>
          <a:p>
            <a:pPr algn="l">
              <a:lnSpc>
                <a:spcPts val="1608"/>
              </a:lnSpc>
            </a:pPr>
            <a:r>
              <a:rPr lang="en-US" sz="1103" spc="-1">
                <a:solidFill>
                  <a:srgbClr val="000000"/>
                </a:solidFill>
                <a:latin typeface="IBM Plex Sans Condensed"/>
                <a:ea typeface="IBM Plex Sans Condensed"/>
                <a:cs typeface="IBM Plex Sans Condensed"/>
                <a:sym typeface="IBM Plex Sans Condensed"/>
              </a:rPr>
              <a:t> </a:t>
            </a:r>
            <a:r>
              <a:rPr lang="en-US" sz="1103" spc="-1">
                <a:solidFill>
                  <a:srgbClr val="000000"/>
                </a:solidFill>
                <a:latin typeface="IBM Plex Sans Condensed Bold"/>
                <a:ea typeface="IBM Plex Sans Condensed Bold"/>
                <a:cs typeface="IBM Plex Sans Condensed Bold"/>
                <a:sym typeface="IBM Plex Sans Condensed Bold"/>
              </a:rPr>
              <a:t>Mention what are the types of documents in QA? </a:t>
            </a:r>
          </a:p>
        </p:txBody>
      </p:sp>
      <p:sp>
        <p:nvSpPr>
          <p:cNvPr id="7" name="TextBox 7"/>
          <p:cNvSpPr txBox="1"/>
          <p:nvPr/>
        </p:nvSpPr>
        <p:spPr>
          <a:xfrm>
            <a:off x="1372238" y="6995455"/>
            <a:ext cx="105042" cy="2049189"/>
          </a:xfrm>
          <a:prstGeom prst="rect">
            <a:avLst/>
          </a:prstGeom>
        </p:spPr>
        <p:txBody>
          <a:bodyPr lIns="0" tIns="0" rIns="0" bIns="0" rtlCol="0" anchor="t">
            <a:spAutoFit/>
          </a:bodyPr>
          <a:lstStyle/>
          <a:p>
            <a:pPr algn="just">
              <a:lnSpc>
                <a:spcPts val="1608"/>
              </a:lnSpc>
            </a:pPr>
            <a:r>
              <a:rPr lang="en-US" sz="1103">
                <a:solidFill>
                  <a:srgbClr val="000000"/>
                </a:solidFill>
                <a:latin typeface="Arimo"/>
                <a:ea typeface="Arimo"/>
                <a:cs typeface="Arimo"/>
                <a:sym typeface="Arimo"/>
              </a:rPr>
              <a:t>          </a:t>
            </a:r>
          </a:p>
        </p:txBody>
      </p:sp>
      <p:sp>
        <p:nvSpPr>
          <p:cNvPr id="8" name="TextBox 8"/>
          <p:cNvSpPr txBox="1"/>
          <p:nvPr/>
        </p:nvSpPr>
        <p:spPr>
          <a:xfrm>
            <a:off x="1600838" y="7039004"/>
            <a:ext cx="1997831" cy="2022243"/>
          </a:xfrm>
          <a:prstGeom prst="rect">
            <a:avLst/>
          </a:prstGeom>
        </p:spPr>
        <p:txBody>
          <a:bodyPr lIns="0" tIns="0" rIns="0" bIns="0" rtlCol="0" anchor="t">
            <a:spAutoFit/>
          </a:bodyPr>
          <a:lstStyle/>
          <a:p>
            <a:pPr algn="l">
              <a:lnSpc>
                <a:spcPts val="1608"/>
              </a:lnSpc>
            </a:pPr>
            <a:r>
              <a:rPr lang="en-US" sz="1103" spc="-1">
                <a:solidFill>
                  <a:srgbClr val="000000"/>
                </a:solidFill>
                <a:latin typeface="IBM Plex Sans Condensed"/>
                <a:ea typeface="IBM Plex Sans Condensed"/>
                <a:cs typeface="IBM Plex Sans Condensed"/>
                <a:sym typeface="IBM Plex Sans Condensed"/>
              </a:rPr>
              <a:t>The types of documents in QA are Requirement Document Test Metrics Test cases and Test plan Task distribution flow chart Transaction Mix User profiles Test log User profiles Test incident report </a:t>
            </a:r>
          </a:p>
        </p:txBody>
      </p:sp>
      <p:sp>
        <p:nvSpPr>
          <p:cNvPr id="9" name="TextBox 9"/>
          <p:cNvSpPr txBox="1"/>
          <p:nvPr/>
        </p:nvSpPr>
        <p:spPr>
          <a:xfrm>
            <a:off x="1030529" y="2526430"/>
            <a:ext cx="3444097" cy="190005"/>
          </a:xfrm>
          <a:prstGeom prst="rect">
            <a:avLst/>
          </a:prstGeom>
        </p:spPr>
        <p:txBody>
          <a:bodyPr lIns="0" tIns="0" rIns="0" bIns="0" rtlCol="0" anchor="t">
            <a:spAutoFit/>
          </a:bodyPr>
          <a:lstStyle/>
          <a:p>
            <a:pPr algn="l">
              <a:lnSpc>
                <a:spcPts val="1597"/>
              </a:lnSpc>
            </a:pPr>
            <a:r>
              <a:rPr lang="en-US" sz="1103" spc="-1">
                <a:solidFill>
                  <a:srgbClr val="000000"/>
                </a:solidFill>
                <a:latin typeface="IBM Plex Sans Condensed"/>
                <a:ea typeface="IBM Plex Sans Condensed"/>
                <a:cs typeface="IBM Plex Sans Condensed"/>
                <a:sym typeface="IBM Plex Sans Condensed"/>
              </a:rPr>
              <a:t> </a:t>
            </a:r>
            <a:r>
              <a:rPr lang="en-US" sz="1103" spc="-1">
                <a:solidFill>
                  <a:srgbClr val="000000"/>
                </a:solidFill>
                <a:latin typeface="IBM Plex Sans Condensed Bold"/>
                <a:ea typeface="IBM Plex Sans Condensed Bold"/>
                <a:cs typeface="IBM Plex Sans Condensed Bold"/>
                <a:sym typeface="IBM Plex Sans Condensed Bold"/>
              </a:rPr>
              <a:t>What is your (QA/Tester) basic roles and responsibility? </a:t>
            </a:r>
          </a:p>
        </p:txBody>
      </p:sp>
      <p:sp>
        <p:nvSpPr>
          <p:cNvPr id="10" name="TextBox 10"/>
          <p:cNvSpPr txBox="1"/>
          <p:nvPr/>
        </p:nvSpPr>
        <p:spPr>
          <a:xfrm>
            <a:off x="1372238" y="2702985"/>
            <a:ext cx="105042" cy="1631023"/>
          </a:xfrm>
          <a:prstGeom prst="rect">
            <a:avLst/>
          </a:prstGeom>
        </p:spPr>
        <p:txBody>
          <a:bodyPr lIns="0" tIns="0" rIns="0" bIns="0" rtlCol="0" anchor="t">
            <a:spAutoFit/>
          </a:bodyPr>
          <a:lstStyle/>
          <a:p>
            <a:pPr algn="just">
              <a:lnSpc>
                <a:spcPts val="1597"/>
              </a:lnSpc>
            </a:pPr>
            <a:r>
              <a:rPr lang="en-US" sz="1103">
                <a:solidFill>
                  <a:srgbClr val="000000"/>
                </a:solidFill>
                <a:latin typeface="Arimo"/>
                <a:ea typeface="Arimo"/>
                <a:cs typeface="Arimo"/>
                <a:sym typeface="Arimo"/>
              </a:rPr>
              <a:t>        </a:t>
            </a:r>
          </a:p>
        </p:txBody>
      </p:sp>
      <p:sp>
        <p:nvSpPr>
          <p:cNvPr id="11" name="TextBox 11"/>
          <p:cNvSpPr txBox="1"/>
          <p:nvPr/>
        </p:nvSpPr>
        <p:spPr>
          <a:xfrm>
            <a:off x="1600838" y="2746524"/>
            <a:ext cx="3664753" cy="1604086"/>
          </a:xfrm>
          <a:prstGeom prst="rect">
            <a:avLst/>
          </a:prstGeom>
        </p:spPr>
        <p:txBody>
          <a:bodyPr lIns="0" tIns="0" rIns="0" bIns="0" rtlCol="0" anchor="t">
            <a:spAutoFit/>
          </a:bodyPr>
          <a:lstStyle/>
          <a:p>
            <a:pPr algn="l">
              <a:lnSpc>
                <a:spcPts val="1597"/>
              </a:lnSpc>
            </a:pPr>
            <a:r>
              <a:rPr lang="en-US" sz="1103" spc="-1">
                <a:solidFill>
                  <a:srgbClr val="000000"/>
                </a:solidFill>
                <a:latin typeface="IBM Plex Sans Condensed"/>
                <a:ea typeface="IBM Plex Sans Condensed"/>
                <a:cs typeface="IBM Plex Sans Condensed"/>
                <a:sym typeface="IBM Plex Sans Condensed"/>
              </a:rPr>
              <a:t>Understanding &amp; analyzing Test Requirements. Prepare Test Scenarios for individual modules. Writing &amp; review the Test Cases as per requirements. Test cases execution. Defect creation, Defect verification, and QA task management. Weekly Test status reporting. Continuous Communication with the team &amp; client. Preparation of Test Plan Documentation (if have 3+ years exp). </a:t>
            </a:r>
          </a:p>
        </p:txBody>
      </p:sp>
      <p:sp>
        <p:nvSpPr>
          <p:cNvPr id="12" name="TextBox 12"/>
          <p:cNvSpPr txBox="1"/>
          <p:nvPr/>
        </p:nvSpPr>
        <p:spPr>
          <a:xfrm>
            <a:off x="1030529" y="4800876"/>
            <a:ext cx="2147402" cy="190005"/>
          </a:xfrm>
          <a:prstGeom prst="rect">
            <a:avLst/>
          </a:prstGeom>
        </p:spPr>
        <p:txBody>
          <a:bodyPr lIns="0" tIns="0" rIns="0" bIns="0" rtlCol="0" anchor="t">
            <a:spAutoFit/>
          </a:bodyPr>
          <a:lstStyle/>
          <a:p>
            <a:pPr algn="l">
              <a:lnSpc>
                <a:spcPts val="1559"/>
              </a:lnSpc>
            </a:pPr>
            <a:r>
              <a:rPr lang="en-US" sz="1103" spc="-1">
                <a:solidFill>
                  <a:srgbClr val="000000"/>
                </a:solidFill>
                <a:latin typeface="IBM Plex Sans Condensed"/>
                <a:ea typeface="IBM Plex Sans Condensed"/>
                <a:cs typeface="IBM Plex Sans Condensed"/>
                <a:sym typeface="IBM Plex Sans Condensed"/>
              </a:rPr>
              <a:t> </a:t>
            </a:r>
            <a:r>
              <a:rPr lang="en-US" sz="1103" spc="-1">
                <a:solidFill>
                  <a:srgbClr val="000000"/>
                </a:solidFill>
                <a:latin typeface="IBM Plex Sans Condensed Bold"/>
                <a:ea typeface="IBM Plex Sans Condensed Bold"/>
                <a:cs typeface="IBM Plex Sans Condensed Bold"/>
                <a:sym typeface="IBM Plex Sans Condensed Bold"/>
              </a:rPr>
              <a:t>How to write effective test cases? </a:t>
            </a:r>
          </a:p>
        </p:txBody>
      </p:sp>
      <p:sp>
        <p:nvSpPr>
          <p:cNvPr id="13" name="TextBox 13"/>
          <p:cNvSpPr txBox="1"/>
          <p:nvPr/>
        </p:nvSpPr>
        <p:spPr>
          <a:xfrm>
            <a:off x="1143305" y="4977432"/>
            <a:ext cx="105042" cy="207226"/>
          </a:xfrm>
          <a:prstGeom prst="rect">
            <a:avLst/>
          </a:prstGeom>
        </p:spPr>
        <p:txBody>
          <a:bodyPr lIns="0" tIns="0" rIns="0" bIns="0" rtlCol="0" anchor="t">
            <a:spAutoFit/>
          </a:bodyPr>
          <a:lstStyle/>
          <a:p>
            <a:pPr algn="l">
              <a:lnSpc>
                <a:spcPts val="1559"/>
              </a:lnSpc>
            </a:pPr>
            <a:r>
              <a:rPr lang="en-US" sz="1103">
                <a:solidFill>
                  <a:srgbClr val="000000"/>
                </a:solidFill>
                <a:latin typeface="Arimo"/>
                <a:ea typeface="Arimo"/>
                <a:cs typeface="Arimo"/>
                <a:sym typeface="Arimo"/>
              </a:rPr>
              <a:t> </a:t>
            </a:r>
          </a:p>
        </p:txBody>
      </p:sp>
      <p:sp>
        <p:nvSpPr>
          <p:cNvPr id="14" name="TextBox 14"/>
          <p:cNvSpPr txBox="1"/>
          <p:nvPr/>
        </p:nvSpPr>
        <p:spPr>
          <a:xfrm>
            <a:off x="1372238" y="5020970"/>
            <a:ext cx="2439562" cy="180289"/>
          </a:xfrm>
          <a:prstGeom prst="rect">
            <a:avLst/>
          </a:prstGeom>
        </p:spPr>
        <p:txBody>
          <a:bodyPr lIns="0" tIns="0" rIns="0" bIns="0" rtlCol="0" anchor="t">
            <a:spAutoFit/>
          </a:bodyPr>
          <a:lstStyle/>
          <a:p>
            <a:pPr algn="l">
              <a:lnSpc>
                <a:spcPts val="1559"/>
              </a:lnSpc>
            </a:pPr>
            <a:r>
              <a:rPr lang="en-US" sz="1103" spc="-1">
                <a:solidFill>
                  <a:srgbClr val="000000"/>
                </a:solidFill>
                <a:latin typeface="IBM Plex Sans Condensed"/>
                <a:ea typeface="IBM Plex Sans Condensed"/>
                <a:cs typeface="IBM Plex Sans Condensed"/>
                <a:sym typeface="IBM Plex Sans Condensed"/>
              </a:rPr>
              <a:t>Effective test cases have been considered </a:t>
            </a:r>
          </a:p>
        </p:txBody>
      </p:sp>
      <p:sp>
        <p:nvSpPr>
          <p:cNvPr id="15" name="TextBox 15"/>
          <p:cNvSpPr txBox="1"/>
          <p:nvPr/>
        </p:nvSpPr>
        <p:spPr>
          <a:xfrm>
            <a:off x="1600838" y="5194002"/>
            <a:ext cx="4675813" cy="397402"/>
          </a:xfrm>
          <a:prstGeom prst="rect">
            <a:avLst/>
          </a:prstGeom>
        </p:spPr>
        <p:txBody>
          <a:bodyPr lIns="0" tIns="0" rIns="0" bIns="0" rtlCol="0" anchor="t">
            <a:spAutoFit/>
          </a:bodyPr>
          <a:lstStyle/>
          <a:p>
            <a:pPr algn="l">
              <a:lnSpc>
                <a:spcPts val="1559"/>
              </a:lnSpc>
            </a:pPr>
            <a:r>
              <a:rPr lang="en-US" sz="1103" spc="-1">
                <a:solidFill>
                  <a:srgbClr val="000000"/>
                </a:solidFill>
                <a:latin typeface="IBM Plex Sans Condensed"/>
                <a:ea typeface="IBM Plex Sans Condensed"/>
                <a:cs typeface="IBM Plex Sans Condensed"/>
                <a:sym typeface="IBM Plex Sans Condensed"/>
              </a:rPr>
              <a:t>1. Test cases should be simple to understand which helps to review and retest. 2. Test cases should focus on end-user requirements. </a:t>
            </a:r>
          </a:p>
        </p:txBody>
      </p:sp>
      <p:sp>
        <p:nvSpPr>
          <p:cNvPr id="16" name="TextBox 16"/>
          <p:cNvSpPr txBox="1"/>
          <p:nvPr/>
        </p:nvSpPr>
        <p:spPr>
          <a:xfrm>
            <a:off x="1600838" y="5587194"/>
            <a:ext cx="148571" cy="790842"/>
          </a:xfrm>
          <a:prstGeom prst="rect">
            <a:avLst/>
          </a:prstGeom>
        </p:spPr>
        <p:txBody>
          <a:bodyPr lIns="0" tIns="0" rIns="0" bIns="0" rtlCol="0" anchor="t">
            <a:spAutoFit/>
          </a:bodyPr>
          <a:lstStyle/>
          <a:p>
            <a:pPr algn="just">
              <a:lnSpc>
                <a:spcPts val="1559"/>
              </a:lnSpc>
            </a:pPr>
            <a:r>
              <a:rPr lang="en-US" sz="1103" spc="-1">
                <a:solidFill>
                  <a:srgbClr val="000000"/>
                </a:solidFill>
                <a:latin typeface="IBM Plex Sans Condensed"/>
                <a:ea typeface="IBM Plex Sans Condensed"/>
                <a:cs typeface="IBM Plex Sans Condensed"/>
                <a:sym typeface="IBM Plex Sans Condensed"/>
              </a:rPr>
              <a:t>3. 4. 5. 6. </a:t>
            </a:r>
          </a:p>
        </p:txBody>
      </p:sp>
      <p:sp>
        <p:nvSpPr>
          <p:cNvPr id="17" name="TextBox 17"/>
          <p:cNvSpPr txBox="1"/>
          <p:nvPr/>
        </p:nvSpPr>
        <p:spPr>
          <a:xfrm>
            <a:off x="1829438" y="5609234"/>
            <a:ext cx="3167320" cy="768810"/>
          </a:xfrm>
          <a:prstGeom prst="rect">
            <a:avLst/>
          </a:prstGeom>
        </p:spPr>
        <p:txBody>
          <a:bodyPr lIns="0" tIns="0" rIns="0" bIns="0" rtlCol="0" anchor="t">
            <a:spAutoFit/>
          </a:bodyPr>
          <a:lstStyle/>
          <a:p>
            <a:pPr algn="l">
              <a:lnSpc>
                <a:spcPts val="1559"/>
              </a:lnSpc>
            </a:pPr>
            <a:r>
              <a:rPr lang="en-US" sz="1103" spc="-1">
                <a:solidFill>
                  <a:srgbClr val="000000"/>
                </a:solidFill>
                <a:latin typeface="IBM Plex Sans Condensed"/>
                <a:ea typeface="IBM Plex Sans Condensed"/>
                <a:cs typeface="IBM Plex Sans Condensed"/>
                <a:sym typeface="IBM Plex Sans Condensed"/>
              </a:rPr>
              <a:t>Test cases should be able to find defects. Test cases should contain proper steps and test data. Test cases should be Re-usable Test cases should express expected and actual results. </a:t>
            </a:r>
          </a:p>
        </p:txBody>
      </p:sp>
      <p:sp>
        <p:nvSpPr>
          <p:cNvPr id="18" name="TextBox 18"/>
          <p:cNvSpPr txBox="1"/>
          <p:nvPr/>
        </p:nvSpPr>
        <p:spPr>
          <a:xfrm>
            <a:off x="2058286" y="914048"/>
            <a:ext cx="4930435" cy="1162126"/>
          </a:xfrm>
          <a:prstGeom prst="rect">
            <a:avLst/>
          </a:prstGeom>
        </p:spPr>
        <p:txBody>
          <a:bodyPr lIns="0" tIns="0" rIns="0" bIns="0" rtlCol="0" anchor="t">
            <a:spAutoFit/>
          </a:bodyPr>
          <a:lstStyle/>
          <a:p>
            <a:pPr algn="just">
              <a:lnSpc>
                <a:spcPts val="1544"/>
              </a:lnSpc>
            </a:pPr>
            <a:r>
              <a:rPr lang="en-US" sz="1103" spc="9">
                <a:solidFill>
                  <a:srgbClr val="000000"/>
                </a:solidFill>
                <a:latin typeface="IBM Plex Sans Condensed Bold"/>
                <a:ea typeface="IBM Plex Sans Condensed Bold"/>
                <a:cs typeface="IBM Plex Sans Condensed Bold"/>
                <a:sym typeface="IBM Plex Sans Condensed Bold"/>
              </a:rPr>
              <a:t>Based on Mean Time Between Failure (MTBF)-</a:t>
            </a:r>
            <a:r>
              <a:rPr lang="en-US" sz="1103" spc="9">
                <a:solidFill>
                  <a:srgbClr val="000000"/>
                </a:solidFill>
                <a:latin typeface="IBM Plex Sans Condensed"/>
                <a:ea typeface="IBM Plex Sans Condensed"/>
                <a:cs typeface="IBM Plex Sans Condensed"/>
                <a:sym typeface="IBM Plex Sans Condensed"/>
              </a:rPr>
              <a:t> MTBF is the time interval between two inherent failures. Based on stakeholders’ decisions, if the MTBF is quite a large one can stop the testing phase. </a:t>
            </a:r>
            <a:r>
              <a:rPr lang="en-US" sz="1103" spc="9">
                <a:solidFill>
                  <a:srgbClr val="000000"/>
                </a:solidFill>
                <a:latin typeface="IBM Plex Sans Condensed Bold"/>
                <a:ea typeface="IBM Plex Sans Condensed Bold"/>
                <a:cs typeface="IBM Plex Sans Condensed Bold"/>
                <a:sym typeface="IBM Plex Sans Condensed Bold"/>
              </a:rPr>
              <a:t>Based on code coverage value –</a:t>
            </a:r>
            <a:r>
              <a:rPr lang="en-US" sz="1103" spc="9">
                <a:solidFill>
                  <a:srgbClr val="000000"/>
                </a:solidFill>
                <a:latin typeface="IBM Plex Sans Condensed"/>
                <a:ea typeface="IBM Plex Sans Condensed"/>
                <a:cs typeface="IBM Plex Sans Condensed"/>
                <a:sym typeface="IBM Plex Sans Condensed"/>
              </a:rPr>
              <a:t> The testing phase can be stopped when the automated code coverage reaches a specific threshold value with sufficient pass percentage and no critical bug. </a:t>
            </a:r>
          </a:p>
        </p:txBody>
      </p:sp>
      <p:sp>
        <p:nvSpPr>
          <p:cNvPr id="20" name="Footer Placeholder 19"/>
          <p:cNvSpPr>
            <a:spLocks noGrp="1"/>
          </p:cNvSpPr>
          <p:nvPr>
            <p:ph type="ftr" sz="quarter" idx="11"/>
          </p:nvPr>
        </p:nvSpPr>
        <p:spPr/>
        <p:txBody>
          <a:bodyPr/>
          <a:lstStyle/>
          <a:p>
            <a:r>
              <a:rPr lang="en-US" smtClean="0"/>
              <a:t>Mr. RANJIT KUMBHAR  7757962804</a:t>
            </a:r>
            <a:endParaRPr 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914400" y="1584960"/>
            <a:ext cx="344167" cy="5318760"/>
          </a:xfrm>
          <a:custGeom>
            <a:avLst/>
            <a:gdLst/>
            <a:ahLst/>
            <a:cxnLst/>
            <a:rect l="l" t="t" r="r" b="b"/>
            <a:pathLst>
              <a:path w="344167" h="5318760">
                <a:moveTo>
                  <a:pt x="0" y="0"/>
                </a:moveTo>
                <a:lnTo>
                  <a:pt x="344167" y="0"/>
                </a:lnTo>
                <a:lnTo>
                  <a:pt x="344167" y="5318760"/>
                </a:lnTo>
                <a:lnTo>
                  <a:pt x="0" y="5318760"/>
                </a:lnTo>
                <a:lnTo>
                  <a:pt x="0" y="0"/>
                </a:lnTo>
                <a:close/>
              </a:path>
            </a:pathLst>
          </a:custGeom>
          <a:blipFill>
            <a:blip r:embed="rId2"/>
            <a:stretch>
              <a:fillRect/>
            </a:stretch>
          </a:blipFill>
        </p:spPr>
      </p:sp>
      <p:sp>
        <p:nvSpPr>
          <p:cNvPr id="3" name="Freeform 3"/>
          <p:cNvSpPr/>
          <p:nvPr/>
        </p:nvSpPr>
        <p:spPr>
          <a:xfrm>
            <a:off x="914705" y="4695139"/>
            <a:ext cx="3579619" cy="170993"/>
          </a:xfrm>
          <a:custGeom>
            <a:avLst/>
            <a:gdLst/>
            <a:ahLst/>
            <a:cxnLst/>
            <a:rect l="l" t="t" r="r" b="b"/>
            <a:pathLst>
              <a:path w="3579619" h="170993">
                <a:moveTo>
                  <a:pt x="0" y="0"/>
                </a:moveTo>
                <a:lnTo>
                  <a:pt x="3579619" y="0"/>
                </a:lnTo>
                <a:lnTo>
                  <a:pt x="3579619" y="170993"/>
                </a:lnTo>
                <a:lnTo>
                  <a:pt x="0" y="170993"/>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4" name="Freeform 4"/>
          <p:cNvSpPr/>
          <p:nvPr/>
        </p:nvSpPr>
        <p:spPr>
          <a:xfrm>
            <a:off x="1372238" y="6771465"/>
            <a:ext cx="524256" cy="170993"/>
          </a:xfrm>
          <a:custGeom>
            <a:avLst/>
            <a:gdLst/>
            <a:ahLst/>
            <a:cxnLst/>
            <a:rect l="l" t="t" r="r" b="b"/>
            <a:pathLst>
              <a:path w="524256" h="170993">
                <a:moveTo>
                  <a:pt x="0" y="0"/>
                </a:moveTo>
                <a:lnTo>
                  <a:pt x="524256" y="0"/>
                </a:lnTo>
                <a:lnTo>
                  <a:pt x="524256" y="170993"/>
                </a:lnTo>
                <a:lnTo>
                  <a:pt x="0" y="170993"/>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5" name="Freeform 5"/>
          <p:cNvSpPr/>
          <p:nvPr/>
        </p:nvSpPr>
        <p:spPr>
          <a:xfrm>
            <a:off x="1372238" y="5341620"/>
            <a:ext cx="338328" cy="170688"/>
          </a:xfrm>
          <a:custGeom>
            <a:avLst/>
            <a:gdLst/>
            <a:ahLst/>
            <a:cxnLst/>
            <a:rect l="l" t="t" r="r" b="b"/>
            <a:pathLst>
              <a:path w="338328" h="170688">
                <a:moveTo>
                  <a:pt x="0" y="0"/>
                </a:moveTo>
                <a:lnTo>
                  <a:pt x="338328" y="0"/>
                </a:lnTo>
                <a:lnTo>
                  <a:pt x="338328" y="170688"/>
                </a:lnTo>
                <a:lnTo>
                  <a:pt x="0" y="170688"/>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p:spPr>
      </p:sp>
      <p:sp>
        <p:nvSpPr>
          <p:cNvPr id="7" name="TextBox 7"/>
          <p:cNvSpPr txBox="1"/>
          <p:nvPr/>
        </p:nvSpPr>
        <p:spPr>
          <a:xfrm>
            <a:off x="1372238" y="876595"/>
            <a:ext cx="65789" cy="207226"/>
          </a:xfrm>
          <a:prstGeom prst="rect">
            <a:avLst/>
          </a:prstGeom>
        </p:spPr>
        <p:txBody>
          <a:bodyPr lIns="0" tIns="0" rIns="0" bIns="0" rtlCol="0" anchor="t">
            <a:spAutoFit/>
          </a:bodyPr>
          <a:lstStyle/>
          <a:p>
            <a:pPr algn="l">
              <a:lnSpc>
                <a:spcPts val="1545"/>
              </a:lnSpc>
            </a:pPr>
            <a:r>
              <a:rPr lang="en-US" sz="1103">
                <a:solidFill>
                  <a:srgbClr val="000000"/>
                </a:solidFill>
                <a:latin typeface="Arimo"/>
                <a:ea typeface="Arimo"/>
                <a:cs typeface="Arimo"/>
                <a:sym typeface="Arimo"/>
              </a:rPr>
              <a:t></a:t>
            </a:r>
          </a:p>
        </p:txBody>
      </p:sp>
      <p:sp>
        <p:nvSpPr>
          <p:cNvPr id="8" name="TextBox 8"/>
          <p:cNvSpPr txBox="1"/>
          <p:nvPr/>
        </p:nvSpPr>
        <p:spPr>
          <a:xfrm>
            <a:off x="1600838" y="920144"/>
            <a:ext cx="1248185" cy="180289"/>
          </a:xfrm>
          <a:prstGeom prst="rect">
            <a:avLst/>
          </a:prstGeom>
        </p:spPr>
        <p:txBody>
          <a:bodyPr lIns="0" tIns="0" rIns="0" bIns="0" rtlCol="0" anchor="t">
            <a:spAutoFit/>
          </a:bodyPr>
          <a:lstStyle/>
          <a:p>
            <a:pPr algn="l">
              <a:lnSpc>
                <a:spcPts val="1545"/>
              </a:lnSpc>
            </a:pPr>
            <a:r>
              <a:rPr lang="en-US" sz="1103" spc="-1">
                <a:solidFill>
                  <a:srgbClr val="000000"/>
                </a:solidFill>
                <a:latin typeface="IBM Plex Sans Condensed"/>
                <a:ea typeface="IBM Plex Sans Condensed"/>
                <a:cs typeface="IBM Plex Sans Condensed"/>
                <a:sym typeface="IBM Plex Sans Condensed"/>
              </a:rPr>
              <a:t>Test summary report </a:t>
            </a:r>
          </a:p>
        </p:txBody>
      </p:sp>
      <p:sp>
        <p:nvSpPr>
          <p:cNvPr id="9" name="TextBox 9"/>
          <p:cNvSpPr txBox="1"/>
          <p:nvPr/>
        </p:nvSpPr>
        <p:spPr>
          <a:xfrm>
            <a:off x="1143305" y="1566701"/>
            <a:ext cx="2965313" cy="180289"/>
          </a:xfrm>
          <a:prstGeom prst="rect">
            <a:avLst/>
          </a:prstGeom>
        </p:spPr>
        <p:txBody>
          <a:bodyPr lIns="0" tIns="0" rIns="0" bIns="0" rtlCol="0" anchor="t">
            <a:spAutoFit/>
          </a:bodyPr>
          <a:lstStyle/>
          <a:p>
            <a:pPr algn="l">
              <a:lnSpc>
                <a:spcPts val="1598"/>
              </a:lnSpc>
            </a:pPr>
            <a:r>
              <a:rPr lang="en-US" sz="1103" spc="-1">
                <a:solidFill>
                  <a:srgbClr val="000000"/>
                </a:solidFill>
                <a:latin typeface="IBM Plex Sans Condensed Bold"/>
                <a:ea typeface="IBM Plex Sans Condensed Bold"/>
                <a:cs typeface="IBM Plex Sans Condensed Bold"/>
                <a:sym typeface="IBM Plex Sans Condensed Bold"/>
              </a:rPr>
              <a:t>Explain what should your QA documents include? </a:t>
            </a:r>
          </a:p>
        </p:txBody>
      </p:sp>
      <p:sp>
        <p:nvSpPr>
          <p:cNvPr id="10" name="TextBox 10"/>
          <p:cNvSpPr txBox="1"/>
          <p:nvPr/>
        </p:nvSpPr>
        <p:spPr>
          <a:xfrm>
            <a:off x="1372238" y="1730416"/>
            <a:ext cx="105042" cy="1832067"/>
          </a:xfrm>
          <a:prstGeom prst="rect">
            <a:avLst/>
          </a:prstGeom>
        </p:spPr>
        <p:txBody>
          <a:bodyPr lIns="0" tIns="0" rIns="0" bIns="0" rtlCol="0" anchor="t">
            <a:spAutoFit/>
          </a:bodyPr>
          <a:lstStyle/>
          <a:p>
            <a:pPr algn="just">
              <a:lnSpc>
                <a:spcPts val="1598"/>
              </a:lnSpc>
            </a:pPr>
            <a:r>
              <a:rPr lang="en-US" sz="1103">
                <a:solidFill>
                  <a:srgbClr val="000000"/>
                </a:solidFill>
                <a:latin typeface="Arimo"/>
                <a:ea typeface="Arimo"/>
                <a:cs typeface="Arimo"/>
                <a:sym typeface="Arimo"/>
              </a:rPr>
              <a:t>         </a:t>
            </a:r>
          </a:p>
        </p:txBody>
      </p:sp>
      <p:sp>
        <p:nvSpPr>
          <p:cNvPr id="11" name="TextBox 11"/>
          <p:cNvSpPr txBox="1"/>
          <p:nvPr/>
        </p:nvSpPr>
        <p:spPr>
          <a:xfrm>
            <a:off x="1600838" y="1773965"/>
            <a:ext cx="3279238" cy="1805130"/>
          </a:xfrm>
          <a:prstGeom prst="rect">
            <a:avLst/>
          </a:prstGeom>
        </p:spPr>
        <p:txBody>
          <a:bodyPr lIns="0" tIns="0" rIns="0" bIns="0" rtlCol="0" anchor="t">
            <a:spAutoFit/>
          </a:bodyPr>
          <a:lstStyle/>
          <a:p>
            <a:pPr algn="l">
              <a:lnSpc>
                <a:spcPts val="1598"/>
              </a:lnSpc>
            </a:pPr>
            <a:r>
              <a:rPr lang="en-US" sz="1103" spc="-1">
                <a:solidFill>
                  <a:srgbClr val="000000"/>
                </a:solidFill>
                <a:latin typeface="IBM Plex Sans Condensed"/>
                <a:ea typeface="IBM Plex Sans Condensed"/>
                <a:cs typeface="IBM Plex Sans Condensed"/>
                <a:sym typeface="IBM Plex Sans Condensed"/>
              </a:rPr>
              <a:t>QA testing document should include List the number of defects detected as per severity level Explain each requirement or business function in detail Inspection reports Configurations Test plans and test cases Bug reports User manuals Prepare separate reports for managers and users </a:t>
            </a:r>
          </a:p>
        </p:txBody>
      </p:sp>
      <p:sp>
        <p:nvSpPr>
          <p:cNvPr id="12" name="TextBox 12"/>
          <p:cNvSpPr txBox="1"/>
          <p:nvPr/>
        </p:nvSpPr>
        <p:spPr>
          <a:xfrm>
            <a:off x="1259434" y="6755282"/>
            <a:ext cx="4373213" cy="190005"/>
          </a:xfrm>
          <a:prstGeom prst="rect">
            <a:avLst/>
          </a:prstGeom>
        </p:spPr>
        <p:txBody>
          <a:bodyPr lIns="0" tIns="0" rIns="0" bIns="0" rtlCol="0" anchor="t">
            <a:spAutoFit/>
          </a:bodyPr>
          <a:lstStyle/>
          <a:p>
            <a:pPr algn="l">
              <a:lnSpc>
                <a:spcPts val="1535"/>
              </a:lnSpc>
            </a:pPr>
            <a:r>
              <a:rPr lang="en-US" sz="1103" spc="-1">
                <a:solidFill>
                  <a:srgbClr val="000000"/>
                </a:solidFill>
                <a:latin typeface="IBM Plex Sans Condensed"/>
                <a:ea typeface="IBM Plex Sans Condensed"/>
                <a:cs typeface="IBM Plex Sans Condensed"/>
                <a:sym typeface="IBM Plex Sans Condensed"/>
              </a:rPr>
              <a:t> </a:t>
            </a:r>
            <a:r>
              <a:rPr lang="en-US" sz="1103" spc="-1">
                <a:solidFill>
                  <a:srgbClr val="000000"/>
                </a:solidFill>
                <a:latin typeface="IBM Plex Sans Condensed Bold"/>
                <a:ea typeface="IBM Plex Sans Condensed Bold"/>
                <a:cs typeface="IBM Plex Sans Condensed Bold"/>
                <a:sym typeface="IBM Plex Sans Condensed Bold"/>
              </a:rPr>
              <a:t>Methods of Testing (Testing Methods) (White box, Black box, Grey box) </a:t>
            </a:r>
          </a:p>
        </p:txBody>
      </p:sp>
      <p:sp>
        <p:nvSpPr>
          <p:cNvPr id="13" name="TextBox 13"/>
          <p:cNvSpPr txBox="1"/>
          <p:nvPr/>
        </p:nvSpPr>
        <p:spPr>
          <a:xfrm>
            <a:off x="1600838" y="6944192"/>
            <a:ext cx="148571" cy="202330"/>
          </a:xfrm>
          <a:prstGeom prst="rect">
            <a:avLst/>
          </a:prstGeom>
        </p:spPr>
        <p:txBody>
          <a:bodyPr lIns="0" tIns="0" rIns="0" bIns="0" rtlCol="0" anchor="t">
            <a:spAutoFit/>
          </a:bodyPr>
          <a:lstStyle/>
          <a:p>
            <a:pPr algn="l">
              <a:lnSpc>
                <a:spcPts val="1535"/>
              </a:lnSpc>
            </a:pPr>
            <a:r>
              <a:rPr lang="en-US" sz="1103" spc="-1">
                <a:solidFill>
                  <a:srgbClr val="000000"/>
                </a:solidFill>
                <a:latin typeface="IBM Plex Sans Condensed"/>
                <a:ea typeface="IBM Plex Sans Condensed"/>
                <a:cs typeface="IBM Plex Sans Condensed"/>
                <a:sym typeface="IBM Plex Sans Condensed"/>
              </a:rPr>
              <a:t>1. </a:t>
            </a:r>
          </a:p>
        </p:txBody>
      </p:sp>
      <p:sp>
        <p:nvSpPr>
          <p:cNvPr id="14" name="TextBox 14"/>
          <p:cNvSpPr txBox="1"/>
          <p:nvPr/>
        </p:nvSpPr>
        <p:spPr>
          <a:xfrm>
            <a:off x="1829438" y="6966233"/>
            <a:ext cx="1011898" cy="180289"/>
          </a:xfrm>
          <a:prstGeom prst="rect">
            <a:avLst/>
          </a:prstGeom>
        </p:spPr>
        <p:txBody>
          <a:bodyPr lIns="0" tIns="0" rIns="0" bIns="0" rtlCol="0" anchor="t">
            <a:spAutoFit/>
          </a:bodyPr>
          <a:lstStyle/>
          <a:p>
            <a:pPr algn="l">
              <a:lnSpc>
                <a:spcPts val="1535"/>
              </a:lnSpc>
            </a:pPr>
            <a:r>
              <a:rPr lang="en-US" sz="1103" spc="-1">
                <a:solidFill>
                  <a:srgbClr val="000000"/>
                </a:solidFill>
                <a:latin typeface="IBM Plex Sans Condensed"/>
                <a:ea typeface="IBM Plex Sans Condensed"/>
                <a:cs typeface="IBM Plex Sans Condensed"/>
                <a:sym typeface="IBM Plex Sans Condensed"/>
              </a:rPr>
              <a:t>Black Box testing </a:t>
            </a:r>
          </a:p>
        </p:txBody>
      </p:sp>
      <p:sp>
        <p:nvSpPr>
          <p:cNvPr id="15" name="TextBox 15"/>
          <p:cNvSpPr txBox="1"/>
          <p:nvPr/>
        </p:nvSpPr>
        <p:spPr>
          <a:xfrm>
            <a:off x="1600838" y="7142312"/>
            <a:ext cx="1316965" cy="397402"/>
          </a:xfrm>
          <a:prstGeom prst="rect">
            <a:avLst/>
          </a:prstGeom>
        </p:spPr>
        <p:txBody>
          <a:bodyPr lIns="0" tIns="0" rIns="0" bIns="0" rtlCol="0" anchor="t">
            <a:spAutoFit/>
          </a:bodyPr>
          <a:lstStyle/>
          <a:p>
            <a:pPr algn="l">
              <a:lnSpc>
                <a:spcPts val="1535"/>
              </a:lnSpc>
            </a:pPr>
            <a:r>
              <a:rPr lang="en-US" sz="1103" spc="-1">
                <a:solidFill>
                  <a:srgbClr val="000000"/>
                </a:solidFill>
                <a:latin typeface="IBM Plex Sans Condensed"/>
                <a:ea typeface="IBM Plex Sans Condensed"/>
                <a:cs typeface="IBM Plex Sans Condensed"/>
                <a:sym typeface="IBM Plex Sans Condensed"/>
              </a:rPr>
              <a:t>2. White Box Testing 3. Grey Box Testing </a:t>
            </a:r>
          </a:p>
        </p:txBody>
      </p:sp>
      <p:sp>
        <p:nvSpPr>
          <p:cNvPr id="16" name="TextBox 16"/>
          <p:cNvSpPr txBox="1"/>
          <p:nvPr/>
        </p:nvSpPr>
        <p:spPr>
          <a:xfrm>
            <a:off x="1372238" y="7910598"/>
            <a:ext cx="1098956" cy="275539"/>
          </a:xfrm>
          <a:prstGeom prst="rect">
            <a:avLst/>
          </a:prstGeom>
        </p:spPr>
        <p:txBody>
          <a:bodyPr lIns="0" tIns="0" rIns="0" bIns="0" rtlCol="0" anchor="t">
            <a:spAutoFit/>
          </a:bodyPr>
          <a:lstStyle/>
          <a:p>
            <a:pPr algn="l">
              <a:lnSpc>
                <a:spcPts val="2543"/>
              </a:lnSpc>
            </a:pPr>
            <a:r>
              <a:rPr lang="en-US" sz="1103" spc="-1">
                <a:solidFill>
                  <a:srgbClr val="000000"/>
                </a:solidFill>
                <a:latin typeface="IBM Plex Sans Condensed Bold"/>
                <a:ea typeface="IBM Plex Sans Condensed Bold"/>
                <a:cs typeface="IBM Plex Sans Condensed Bold"/>
                <a:sym typeface="IBM Plex Sans Condensed Bold"/>
              </a:rPr>
              <a:t>Black Box Testing: </a:t>
            </a:r>
          </a:p>
        </p:txBody>
      </p:sp>
      <p:sp>
        <p:nvSpPr>
          <p:cNvPr id="17" name="TextBox 17"/>
          <p:cNvSpPr txBox="1"/>
          <p:nvPr/>
        </p:nvSpPr>
        <p:spPr>
          <a:xfrm>
            <a:off x="1600838" y="8141218"/>
            <a:ext cx="112405" cy="298437"/>
          </a:xfrm>
          <a:prstGeom prst="rect">
            <a:avLst/>
          </a:prstGeom>
        </p:spPr>
        <p:txBody>
          <a:bodyPr lIns="0" tIns="0" rIns="0" bIns="0" rtlCol="0" anchor="t">
            <a:spAutoFit/>
          </a:bodyPr>
          <a:lstStyle/>
          <a:p>
            <a:pPr algn="l">
              <a:lnSpc>
                <a:spcPts val="2543"/>
              </a:lnSpc>
            </a:pPr>
            <a:r>
              <a:rPr lang="en-US" sz="1103">
                <a:solidFill>
                  <a:srgbClr val="000000"/>
                </a:solidFill>
                <a:latin typeface="Arimo"/>
                <a:ea typeface="Arimo"/>
                <a:cs typeface="Arimo"/>
                <a:sym typeface="Arimo"/>
              </a:rPr>
              <a:t></a:t>
            </a:r>
          </a:p>
        </p:txBody>
      </p:sp>
      <p:sp>
        <p:nvSpPr>
          <p:cNvPr id="18" name="TextBox 18"/>
          <p:cNvSpPr txBox="1"/>
          <p:nvPr/>
        </p:nvSpPr>
        <p:spPr>
          <a:xfrm>
            <a:off x="1710566" y="8408308"/>
            <a:ext cx="5190373" cy="94755"/>
          </a:xfrm>
          <a:prstGeom prst="rect">
            <a:avLst/>
          </a:prstGeom>
        </p:spPr>
        <p:txBody>
          <a:bodyPr lIns="0" tIns="0" rIns="0" bIns="0" rtlCol="0" anchor="t">
            <a:spAutoFit/>
          </a:bodyPr>
          <a:lstStyle/>
          <a:p>
            <a:pPr algn="l">
              <a:lnSpc>
                <a:spcPts val="551"/>
              </a:lnSpc>
            </a:pPr>
            <a:r>
              <a:rPr lang="en-US" sz="1103" spc="-1">
                <a:solidFill>
                  <a:srgbClr val="000000"/>
                </a:solidFill>
                <a:latin typeface="IBM Plex Sans Condensed"/>
                <a:ea typeface="IBM Plex Sans Condensed"/>
                <a:cs typeface="IBM Plex Sans Condensed"/>
                <a:sym typeface="IBM Plex Sans Condensed"/>
              </a:rPr>
              <a:t> Black box testing is the testing of requirements and </a:t>
            </a:r>
            <a:r>
              <a:rPr lang="en-US" sz="1103" spc="-1">
                <a:solidFill>
                  <a:srgbClr val="FF0000"/>
                </a:solidFill>
                <a:latin typeface="IBM Plex Sans Condensed"/>
                <a:ea typeface="IBM Plex Sans Condensed"/>
                <a:cs typeface="IBM Plex Sans Condensed"/>
                <a:sym typeface="IBM Plex Sans Condensed"/>
              </a:rPr>
              <a:t>functionality without knowledge of </a:t>
            </a:r>
          </a:p>
        </p:txBody>
      </p:sp>
      <p:sp>
        <p:nvSpPr>
          <p:cNvPr id="19" name="TextBox 19"/>
          <p:cNvSpPr txBox="1"/>
          <p:nvPr/>
        </p:nvSpPr>
        <p:spPr>
          <a:xfrm>
            <a:off x="1829438" y="8428758"/>
            <a:ext cx="5157702" cy="473688"/>
          </a:xfrm>
          <a:prstGeom prst="rect">
            <a:avLst/>
          </a:prstGeom>
        </p:spPr>
        <p:txBody>
          <a:bodyPr lIns="0" tIns="0" rIns="0" bIns="0" rtlCol="0" anchor="t">
            <a:spAutoFit/>
          </a:bodyPr>
          <a:lstStyle/>
          <a:p>
            <a:pPr algn="l">
              <a:lnSpc>
                <a:spcPts val="2520"/>
              </a:lnSpc>
            </a:pPr>
            <a:r>
              <a:rPr lang="en-US" sz="1103" spc="-1">
                <a:solidFill>
                  <a:srgbClr val="FF0000"/>
                </a:solidFill>
                <a:latin typeface="IBM Plex Sans Condensed"/>
                <a:ea typeface="IBM Plex Sans Condensed"/>
                <a:cs typeface="IBM Plex Sans Condensed"/>
                <a:sym typeface="IBM Plex Sans Condensed"/>
              </a:rPr>
              <a:t>internal content. </a:t>
            </a:r>
            <a:r>
              <a:rPr lang="en-US" sz="1103" spc="-1">
                <a:solidFill>
                  <a:srgbClr val="000000"/>
                </a:solidFill>
                <a:latin typeface="IBM Plex Sans Condensed"/>
                <a:ea typeface="IBM Plex Sans Condensed"/>
                <a:cs typeface="IBM Plex Sans Condensed"/>
                <a:sym typeface="IBM Plex Sans Condensed"/>
              </a:rPr>
              <a:t>Inputs are fed into the system and outputs are determined expected or </a:t>
            </a:r>
          </a:p>
          <a:p>
            <a:pPr algn="l">
              <a:lnSpc>
                <a:spcPts val="600"/>
              </a:lnSpc>
            </a:pPr>
            <a:r>
              <a:rPr lang="en-US" sz="1103" spc="-1">
                <a:solidFill>
                  <a:srgbClr val="000000"/>
                </a:solidFill>
                <a:latin typeface="IBM Plex Sans Condensed"/>
                <a:ea typeface="IBM Plex Sans Condensed"/>
                <a:cs typeface="IBM Plex Sans Condensed"/>
                <a:sym typeface="IBM Plex Sans Condensed"/>
              </a:rPr>
              <a:t>unexpected. </a:t>
            </a:r>
          </a:p>
        </p:txBody>
      </p:sp>
      <p:sp>
        <p:nvSpPr>
          <p:cNvPr id="20" name="TextBox 20"/>
          <p:cNvSpPr txBox="1"/>
          <p:nvPr/>
        </p:nvSpPr>
        <p:spPr>
          <a:xfrm>
            <a:off x="1207313" y="3931053"/>
            <a:ext cx="5496916" cy="294589"/>
          </a:xfrm>
          <a:prstGeom prst="rect">
            <a:avLst/>
          </a:prstGeom>
        </p:spPr>
        <p:txBody>
          <a:bodyPr lIns="0" tIns="0" rIns="0" bIns="0" rtlCol="0" anchor="t">
            <a:spAutoFit/>
          </a:bodyPr>
          <a:lstStyle/>
          <a:p>
            <a:pPr algn="l">
              <a:lnSpc>
                <a:spcPts val="2759"/>
              </a:lnSpc>
            </a:pPr>
            <a:r>
              <a:rPr lang="en-US" sz="1103" spc="-1">
                <a:solidFill>
                  <a:srgbClr val="000000"/>
                </a:solidFill>
                <a:latin typeface="IBM Plex Sans Condensed"/>
                <a:ea typeface="IBM Plex Sans Condensed"/>
                <a:cs typeface="IBM Plex Sans Condensed"/>
                <a:sym typeface="IBM Plex Sans Condensed"/>
              </a:rPr>
              <a:t>============================================================================= </a:t>
            </a:r>
          </a:p>
        </p:txBody>
      </p:sp>
      <p:sp>
        <p:nvSpPr>
          <p:cNvPr id="21" name="TextBox 21"/>
          <p:cNvSpPr txBox="1"/>
          <p:nvPr/>
        </p:nvSpPr>
        <p:spPr>
          <a:xfrm>
            <a:off x="914705" y="4580534"/>
            <a:ext cx="3683479" cy="294589"/>
          </a:xfrm>
          <a:prstGeom prst="rect">
            <a:avLst/>
          </a:prstGeom>
        </p:spPr>
        <p:txBody>
          <a:bodyPr lIns="0" tIns="0" rIns="0" bIns="0" rtlCol="0" anchor="t">
            <a:spAutoFit/>
          </a:bodyPr>
          <a:lstStyle/>
          <a:p>
            <a:pPr algn="l">
              <a:lnSpc>
                <a:spcPts val="2759"/>
              </a:lnSpc>
            </a:pPr>
            <a:r>
              <a:rPr lang="en-US" sz="1103" spc="-1">
                <a:solidFill>
                  <a:srgbClr val="000000"/>
                </a:solidFill>
                <a:latin typeface="IBM Plex Sans Condensed Bold"/>
                <a:ea typeface="IBM Plex Sans Condensed Bold"/>
                <a:cs typeface="IBM Plex Sans Condensed Bold"/>
                <a:sym typeface="IBM Plex Sans Condensed Bold"/>
              </a:rPr>
              <a:t>HERE WE NEED TO CREATE AND ADD TESTING TYPES IMAGES: </a:t>
            </a:r>
          </a:p>
        </p:txBody>
      </p:sp>
      <p:sp>
        <p:nvSpPr>
          <p:cNvPr id="22" name="TextBox 22"/>
          <p:cNvSpPr txBox="1"/>
          <p:nvPr/>
        </p:nvSpPr>
        <p:spPr>
          <a:xfrm>
            <a:off x="1372238" y="5226710"/>
            <a:ext cx="1599886" cy="294589"/>
          </a:xfrm>
          <a:prstGeom prst="rect">
            <a:avLst/>
          </a:prstGeom>
        </p:spPr>
        <p:txBody>
          <a:bodyPr lIns="0" tIns="0" rIns="0" bIns="0" rtlCol="0" anchor="t">
            <a:spAutoFit/>
          </a:bodyPr>
          <a:lstStyle/>
          <a:p>
            <a:pPr algn="l">
              <a:lnSpc>
                <a:spcPts val="2759"/>
              </a:lnSpc>
            </a:pPr>
            <a:r>
              <a:rPr lang="en-US" sz="1103" spc="-1">
                <a:solidFill>
                  <a:srgbClr val="000000"/>
                </a:solidFill>
                <a:latin typeface="IBM Plex Sans Condensed Bold"/>
                <a:ea typeface="IBM Plex Sans Condensed Bold"/>
                <a:cs typeface="IBM Plex Sans Condensed Bold"/>
                <a:sym typeface="IBM Plex Sans Condensed Bold"/>
              </a:rPr>
              <a:t>Types of Software Testing: </a:t>
            </a:r>
          </a:p>
        </p:txBody>
      </p:sp>
      <p:sp>
        <p:nvSpPr>
          <p:cNvPr id="23" name="TextBox 23"/>
          <p:cNvSpPr txBox="1"/>
          <p:nvPr/>
        </p:nvSpPr>
        <p:spPr>
          <a:xfrm>
            <a:off x="1372238" y="5609292"/>
            <a:ext cx="148571" cy="107080"/>
          </a:xfrm>
          <a:prstGeom prst="rect">
            <a:avLst/>
          </a:prstGeom>
        </p:spPr>
        <p:txBody>
          <a:bodyPr lIns="0" tIns="0" rIns="0" bIns="0" rtlCol="0" anchor="t">
            <a:spAutoFit/>
          </a:bodyPr>
          <a:lstStyle/>
          <a:p>
            <a:pPr algn="l">
              <a:lnSpc>
                <a:spcPts val="551"/>
              </a:lnSpc>
            </a:pPr>
            <a:r>
              <a:rPr lang="en-US" sz="1103">
                <a:solidFill>
                  <a:srgbClr val="000000"/>
                </a:solidFill>
                <a:latin typeface="IBM Plex Sans Condensed"/>
                <a:ea typeface="IBM Plex Sans Condensed"/>
                <a:cs typeface="IBM Plex Sans Condensed"/>
                <a:sym typeface="IBM Plex Sans Condensed"/>
              </a:rPr>
              <a:t>1. </a:t>
            </a:r>
          </a:p>
        </p:txBody>
      </p:sp>
      <p:sp>
        <p:nvSpPr>
          <p:cNvPr id="24" name="TextBox 24"/>
          <p:cNvSpPr txBox="1"/>
          <p:nvPr/>
        </p:nvSpPr>
        <p:spPr>
          <a:xfrm>
            <a:off x="1600838" y="5631332"/>
            <a:ext cx="5392245" cy="280368"/>
          </a:xfrm>
          <a:prstGeom prst="rect">
            <a:avLst/>
          </a:prstGeom>
        </p:spPr>
        <p:txBody>
          <a:bodyPr lIns="0" tIns="0" rIns="0" bIns="0" rtlCol="0" anchor="t">
            <a:spAutoFit/>
          </a:bodyPr>
          <a:lstStyle/>
          <a:p>
            <a:pPr algn="l">
              <a:lnSpc>
                <a:spcPts val="551"/>
              </a:lnSpc>
            </a:pPr>
            <a:r>
              <a:rPr lang="en-US" sz="1103">
                <a:solidFill>
                  <a:srgbClr val="000000"/>
                </a:solidFill>
                <a:latin typeface="IBM Plex Sans Condensed Bold"/>
                <a:ea typeface="IBM Plex Sans Condensed Bold"/>
                <a:cs typeface="IBM Plex Sans Condensed Bold"/>
                <a:sym typeface="IBM Plex Sans Condensed Bold"/>
              </a:rPr>
              <a:t>Functional testing:</a:t>
            </a:r>
            <a:r>
              <a:rPr lang="en-US" sz="1103">
                <a:solidFill>
                  <a:srgbClr val="000000"/>
                </a:solidFill>
                <a:latin typeface="IBM Plex Sans Condensed"/>
                <a:ea typeface="IBM Plex Sans Condensed"/>
                <a:cs typeface="IBM Plex Sans Condensed"/>
                <a:sym typeface="IBM Plex Sans Condensed"/>
              </a:rPr>
              <a:t> Functional testing involves validating the functional specifications of the </a:t>
            </a:r>
          </a:p>
          <a:p>
            <a:pPr algn="l">
              <a:lnSpc>
                <a:spcPts val="2523"/>
              </a:lnSpc>
            </a:pPr>
            <a:r>
              <a:rPr lang="en-US" sz="1103" spc="-1">
                <a:solidFill>
                  <a:srgbClr val="000000"/>
                </a:solidFill>
                <a:latin typeface="IBM Plex Sans Condensed"/>
                <a:ea typeface="IBM Plex Sans Condensed"/>
                <a:cs typeface="IBM Plex Sans Condensed"/>
                <a:sym typeface="IBM Plex Sans Condensed"/>
              </a:rPr>
              <a:t>system. </a:t>
            </a:r>
          </a:p>
        </p:txBody>
      </p:sp>
      <p:sp>
        <p:nvSpPr>
          <p:cNvPr id="25" name="TextBox 25"/>
          <p:cNvSpPr txBox="1"/>
          <p:nvPr/>
        </p:nvSpPr>
        <p:spPr>
          <a:xfrm>
            <a:off x="1372238" y="6002741"/>
            <a:ext cx="5630266" cy="302152"/>
          </a:xfrm>
          <a:prstGeom prst="rect">
            <a:avLst/>
          </a:prstGeom>
        </p:spPr>
        <p:txBody>
          <a:bodyPr lIns="0" tIns="0" rIns="0" bIns="0" rtlCol="0" anchor="t">
            <a:spAutoFit/>
          </a:bodyPr>
          <a:lstStyle/>
          <a:p>
            <a:pPr algn="r">
              <a:lnSpc>
                <a:spcPts val="596"/>
              </a:lnSpc>
            </a:pPr>
            <a:r>
              <a:rPr lang="en-US" sz="1103" spc="-1">
                <a:solidFill>
                  <a:srgbClr val="000000"/>
                </a:solidFill>
                <a:latin typeface="IBM Plex Sans Condensed"/>
                <a:ea typeface="IBM Plex Sans Condensed"/>
                <a:cs typeface="IBM Plex Sans Condensed"/>
                <a:sym typeface="IBM Plex Sans Condensed"/>
              </a:rPr>
              <a:t>2. </a:t>
            </a:r>
            <a:r>
              <a:rPr lang="en-US" sz="1103" spc="-1">
                <a:solidFill>
                  <a:srgbClr val="000000"/>
                </a:solidFill>
                <a:latin typeface="IBM Plex Sans Condensed Bold"/>
                <a:ea typeface="IBM Plex Sans Condensed Bold"/>
                <a:cs typeface="IBM Plex Sans Condensed Bold"/>
                <a:sym typeface="IBM Plex Sans Condensed Bold"/>
              </a:rPr>
              <a:t>Non-Functional testing: </a:t>
            </a:r>
            <a:r>
              <a:rPr lang="en-US" sz="1103" spc="-1">
                <a:solidFill>
                  <a:srgbClr val="000000"/>
                </a:solidFill>
                <a:latin typeface="IBM Plex Sans Condensed"/>
                <a:ea typeface="IBM Plex Sans Condensed"/>
                <a:cs typeface="IBM Plex Sans Condensed"/>
                <a:sym typeface="IBM Plex Sans Condensed"/>
              </a:rPr>
              <a:t>Non-Functional testing includes testing the non-functional </a:t>
            </a:r>
          </a:p>
          <a:p>
            <a:pPr algn="r">
              <a:lnSpc>
                <a:spcPts val="2476"/>
              </a:lnSpc>
            </a:pPr>
            <a:r>
              <a:rPr lang="en-US" sz="1103" spc="-1">
                <a:solidFill>
                  <a:srgbClr val="000000"/>
                </a:solidFill>
                <a:latin typeface="IBM Plex Sans Condensed"/>
                <a:ea typeface="IBM Plex Sans Condensed"/>
                <a:cs typeface="IBM Plex Sans Condensed"/>
                <a:sym typeface="IBM Plex Sans Condensed"/>
              </a:rPr>
              <a:t>requirements of the system like performance, security, scalability, portability, endurance etc. </a:t>
            </a:r>
          </a:p>
        </p:txBody>
      </p:sp>
      <p:sp>
        <p:nvSpPr>
          <p:cNvPr id="27" name="Footer Placeholder 26"/>
          <p:cNvSpPr>
            <a:spLocks noGrp="1"/>
          </p:cNvSpPr>
          <p:nvPr>
            <p:ph type="ftr" sz="quarter" idx="11"/>
          </p:nvPr>
        </p:nvSpPr>
        <p:spPr/>
        <p:txBody>
          <a:bodyPr/>
          <a:lstStyle/>
          <a:p>
            <a:r>
              <a:rPr lang="en-US" smtClean="0"/>
              <a:t>Mr. RANJIT KUMBHAR  7757962804</a:t>
            </a:r>
            <a:endParaRPr 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372238" y="8411842"/>
            <a:ext cx="353568" cy="170688"/>
          </a:xfrm>
          <a:custGeom>
            <a:avLst/>
            <a:gdLst/>
            <a:ahLst/>
            <a:cxnLst/>
            <a:rect l="l" t="t" r="r" b="b"/>
            <a:pathLst>
              <a:path w="353568" h="170688">
                <a:moveTo>
                  <a:pt x="0" y="0"/>
                </a:moveTo>
                <a:lnTo>
                  <a:pt x="353568" y="0"/>
                </a:lnTo>
                <a:lnTo>
                  <a:pt x="353568" y="170688"/>
                </a:lnTo>
                <a:lnTo>
                  <a:pt x="0" y="170688"/>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1143000" y="8427720"/>
            <a:ext cx="115567" cy="115567"/>
          </a:xfrm>
          <a:custGeom>
            <a:avLst/>
            <a:gdLst/>
            <a:ahLst/>
            <a:cxnLst/>
            <a:rect l="l" t="t" r="r" b="b"/>
            <a:pathLst>
              <a:path w="115567" h="115567">
                <a:moveTo>
                  <a:pt x="0" y="0"/>
                </a:moveTo>
                <a:lnTo>
                  <a:pt x="115567" y="0"/>
                </a:lnTo>
                <a:lnTo>
                  <a:pt x="115567" y="115567"/>
                </a:lnTo>
                <a:lnTo>
                  <a:pt x="0" y="115567"/>
                </a:lnTo>
                <a:lnTo>
                  <a:pt x="0" y="0"/>
                </a:lnTo>
                <a:close/>
              </a:path>
            </a:pathLst>
          </a:custGeom>
          <a:blipFill>
            <a:blip r:embed="rId4"/>
            <a:stretch>
              <a:fillRect/>
            </a:stretch>
          </a:blipFill>
        </p:spPr>
      </p:sp>
      <p:sp>
        <p:nvSpPr>
          <p:cNvPr id="4" name="Freeform 4"/>
          <p:cNvSpPr/>
          <p:nvPr/>
        </p:nvSpPr>
        <p:spPr>
          <a:xfrm>
            <a:off x="1619250" y="4676013"/>
            <a:ext cx="4524375" cy="3248025"/>
          </a:xfrm>
          <a:custGeom>
            <a:avLst/>
            <a:gdLst/>
            <a:ahLst/>
            <a:cxnLst/>
            <a:rect l="l" t="t" r="r" b="b"/>
            <a:pathLst>
              <a:path w="4524375" h="3248025">
                <a:moveTo>
                  <a:pt x="0" y="0"/>
                </a:moveTo>
                <a:lnTo>
                  <a:pt x="4524375" y="0"/>
                </a:lnTo>
                <a:lnTo>
                  <a:pt x="4524375" y="3248025"/>
                </a:lnTo>
                <a:lnTo>
                  <a:pt x="0" y="3248025"/>
                </a:lnTo>
                <a:lnTo>
                  <a:pt x="0" y="0"/>
                </a:lnTo>
                <a:close/>
              </a:path>
            </a:pathLst>
          </a:custGeom>
          <a:blipFill>
            <a:blip r:embed="rId5"/>
            <a:stretch>
              <a:fillRect/>
            </a:stretch>
          </a:blipFill>
        </p:spPr>
      </p:sp>
      <p:sp>
        <p:nvSpPr>
          <p:cNvPr id="6" name="TextBox 6"/>
          <p:cNvSpPr txBox="1"/>
          <p:nvPr/>
        </p:nvSpPr>
        <p:spPr>
          <a:xfrm>
            <a:off x="1372238" y="8411232"/>
            <a:ext cx="1618536" cy="375361"/>
          </a:xfrm>
          <a:prstGeom prst="rect">
            <a:avLst/>
          </a:prstGeom>
        </p:spPr>
        <p:txBody>
          <a:bodyPr lIns="0" tIns="0" rIns="0" bIns="0" rtlCol="0" anchor="t">
            <a:spAutoFit/>
          </a:bodyPr>
          <a:lstStyle/>
          <a:p>
            <a:pPr algn="l">
              <a:lnSpc>
                <a:spcPts val="1552"/>
              </a:lnSpc>
            </a:pPr>
            <a:r>
              <a:rPr lang="en-US" sz="1103" spc="-1">
                <a:solidFill>
                  <a:srgbClr val="000000"/>
                </a:solidFill>
                <a:latin typeface="IBM Plex Sans Condensed Bold"/>
                <a:ea typeface="IBM Plex Sans Condensed Bold"/>
                <a:cs typeface="IBM Plex Sans Condensed Bold"/>
                <a:sym typeface="IBM Plex Sans Condensed Bold"/>
              </a:rPr>
              <a:t>Levels of Software Testing: </a:t>
            </a:r>
            <a:r>
              <a:rPr lang="en-US" sz="1103" spc="-1">
                <a:solidFill>
                  <a:srgbClr val="000000"/>
                </a:solidFill>
                <a:latin typeface="IBM Plex Sans Condensed"/>
                <a:ea typeface="IBM Plex Sans Condensed"/>
                <a:cs typeface="IBM Plex Sans Condensed"/>
                <a:sym typeface="IBM Plex Sans Condensed"/>
              </a:rPr>
              <a:t>1. Unit Testing </a:t>
            </a:r>
          </a:p>
        </p:txBody>
      </p:sp>
      <p:sp>
        <p:nvSpPr>
          <p:cNvPr id="7" name="TextBox 7"/>
          <p:cNvSpPr txBox="1"/>
          <p:nvPr/>
        </p:nvSpPr>
        <p:spPr>
          <a:xfrm>
            <a:off x="1372238" y="8782412"/>
            <a:ext cx="148571" cy="202330"/>
          </a:xfrm>
          <a:prstGeom prst="rect">
            <a:avLst/>
          </a:prstGeom>
        </p:spPr>
        <p:txBody>
          <a:bodyPr lIns="0" tIns="0" rIns="0" bIns="0" rtlCol="0" anchor="t">
            <a:spAutoFit/>
          </a:bodyPr>
          <a:lstStyle/>
          <a:p>
            <a:pPr algn="l">
              <a:lnSpc>
                <a:spcPts val="1552"/>
              </a:lnSpc>
            </a:pPr>
            <a:r>
              <a:rPr lang="en-US" sz="1103" spc="-1">
                <a:solidFill>
                  <a:srgbClr val="000000"/>
                </a:solidFill>
                <a:latin typeface="IBM Plex Sans Condensed"/>
                <a:ea typeface="IBM Plex Sans Condensed"/>
                <a:cs typeface="IBM Plex Sans Condensed"/>
                <a:sym typeface="IBM Plex Sans Condensed"/>
              </a:rPr>
              <a:t>2. </a:t>
            </a:r>
          </a:p>
        </p:txBody>
      </p:sp>
      <p:sp>
        <p:nvSpPr>
          <p:cNvPr id="8" name="TextBox 8"/>
          <p:cNvSpPr txBox="1"/>
          <p:nvPr/>
        </p:nvSpPr>
        <p:spPr>
          <a:xfrm>
            <a:off x="1600838" y="8804453"/>
            <a:ext cx="1126931" cy="180289"/>
          </a:xfrm>
          <a:prstGeom prst="rect">
            <a:avLst/>
          </a:prstGeom>
        </p:spPr>
        <p:txBody>
          <a:bodyPr lIns="0" tIns="0" rIns="0" bIns="0" rtlCol="0" anchor="t">
            <a:spAutoFit/>
          </a:bodyPr>
          <a:lstStyle/>
          <a:p>
            <a:pPr algn="l">
              <a:lnSpc>
                <a:spcPts val="1552"/>
              </a:lnSpc>
            </a:pPr>
            <a:r>
              <a:rPr lang="en-US" sz="1103" spc="-1">
                <a:solidFill>
                  <a:srgbClr val="000000"/>
                </a:solidFill>
                <a:latin typeface="IBM Plex Sans Condensed"/>
                <a:ea typeface="IBM Plex Sans Condensed"/>
                <a:cs typeface="IBM Plex Sans Condensed"/>
                <a:sym typeface="IBM Plex Sans Condensed"/>
              </a:rPr>
              <a:t>Integration Testing </a:t>
            </a:r>
          </a:p>
        </p:txBody>
      </p:sp>
      <p:sp>
        <p:nvSpPr>
          <p:cNvPr id="9" name="TextBox 9"/>
          <p:cNvSpPr txBox="1"/>
          <p:nvPr/>
        </p:nvSpPr>
        <p:spPr>
          <a:xfrm>
            <a:off x="1372238" y="1465355"/>
            <a:ext cx="1148696" cy="275539"/>
          </a:xfrm>
          <a:prstGeom prst="rect">
            <a:avLst/>
          </a:prstGeom>
        </p:spPr>
        <p:txBody>
          <a:bodyPr lIns="0" tIns="0" rIns="0" bIns="0" rtlCol="0" anchor="t">
            <a:spAutoFit/>
          </a:bodyPr>
          <a:lstStyle/>
          <a:p>
            <a:pPr algn="l">
              <a:lnSpc>
                <a:spcPts val="2543"/>
              </a:lnSpc>
            </a:pPr>
            <a:r>
              <a:rPr lang="en-US" sz="1103" spc="-1">
                <a:solidFill>
                  <a:srgbClr val="000000"/>
                </a:solidFill>
                <a:latin typeface="IBM Plex Sans Condensed Bold"/>
                <a:ea typeface="IBM Plex Sans Condensed Bold"/>
                <a:cs typeface="IBM Plex Sans Condensed Bold"/>
                <a:sym typeface="IBM Plex Sans Condensed Bold"/>
              </a:rPr>
              <a:t>White Box Testing: </a:t>
            </a:r>
          </a:p>
        </p:txBody>
      </p:sp>
      <p:sp>
        <p:nvSpPr>
          <p:cNvPr id="10" name="TextBox 10"/>
          <p:cNvSpPr txBox="1"/>
          <p:nvPr/>
        </p:nvSpPr>
        <p:spPr>
          <a:xfrm>
            <a:off x="1600838" y="1695964"/>
            <a:ext cx="112405" cy="298437"/>
          </a:xfrm>
          <a:prstGeom prst="rect">
            <a:avLst/>
          </a:prstGeom>
        </p:spPr>
        <p:txBody>
          <a:bodyPr lIns="0" tIns="0" rIns="0" bIns="0" rtlCol="0" anchor="t">
            <a:spAutoFit/>
          </a:bodyPr>
          <a:lstStyle/>
          <a:p>
            <a:pPr algn="l">
              <a:lnSpc>
                <a:spcPts val="2543"/>
              </a:lnSpc>
            </a:pPr>
            <a:r>
              <a:rPr lang="en-US" sz="1103">
                <a:solidFill>
                  <a:srgbClr val="000000"/>
                </a:solidFill>
                <a:latin typeface="Arimo"/>
                <a:ea typeface="Arimo"/>
                <a:cs typeface="Arimo"/>
                <a:sym typeface="Arimo"/>
              </a:rPr>
              <a:t></a:t>
            </a:r>
          </a:p>
        </p:txBody>
      </p:sp>
      <p:sp>
        <p:nvSpPr>
          <p:cNvPr id="11" name="TextBox 11"/>
          <p:cNvSpPr txBox="1"/>
          <p:nvPr/>
        </p:nvSpPr>
        <p:spPr>
          <a:xfrm>
            <a:off x="1710566" y="1963064"/>
            <a:ext cx="5179466" cy="683019"/>
          </a:xfrm>
          <a:prstGeom prst="rect">
            <a:avLst/>
          </a:prstGeom>
        </p:spPr>
        <p:txBody>
          <a:bodyPr lIns="0" tIns="0" rIns="0" bIns="0" rtlCol="0" anchor="t">
            <a:spAutoFit/>
          </a:bodyPr>
          <a:lstStyle/>
          <a:p>
            <a:pPr algn="l">
              <a:lnSpc>
                <a:spcPts val="551"/>
              </a:lnSpc>
            </a:pPr>
            <a:r>
              <a:rPr lang="en-US" sz="1103" spc="-1">
                <a:solidFill>
                  <a:srgbClr val="000000"/>
                </a:solidFill>
                <a:latin typeface="IBM Plex Sans Condensed"/>
                <a:ea typeface="IBM Plex Sans Condensed"/>
                <a:cs typeface="IBM Plex Sans Condensed"/>
                <a:sym typeface="IBM Plex Sans Condensed"/>
              </a:rPr>
              <a:t> White box testing is testing </a:t>
            </a:r>
            <a:r>
              <a:rPr lang="en-US" sz="1103" spc="-1">
                <a:solidFill>
                  <a:srgbClr val="FF0000"/>
                </a:solidFill>
                <a:latin typeface="IBM Plex Sans Condensed"/>
                <a:ea typeface="IBM Plex Sans Condensed"/>
                <a:cs typeface="IBM Plex Sans Condensed"/>
                <a:sym typeface="IBM Plex Sans Condensed"/>
              </a:rPr>
              <a:t>based on knowledge of the internal logic (algorithms) of an </a:t>
            </a:r>
          </a:p>
          <a:p>
            <a:pPr algn="l">
              <a:lnSpc>
                <a:spcPts val="2520"/>
              </a:lnSpc>
            </a:pPr>
            <a:r>
              <a:rPr lang="en-US" sz="1103" spc="-1">
                <a:solidFill>
                  <a:srgbClr val="FF0000"/>
                </a:solidFill>
                <a:latin typeface="IBM Plex Sans Condensed"/>
                <a:ea typeface="IBM Plex Sans Condensed"/>
                <a:cs typeface="IBM Plex Sans Condensed"/>
                <a:sym typeface="IBM Plex Sans Condensed"/>
              </a:rPr>
              <a:t>application’s code. </a:t>
            </a:r>
            <a:r>
              <a:rPr lang="en-US" sz="1103" spc="-1">
                <a:solidFill>
                  <a:srgbClr val="000000"/>
                </a:solidFill>
                <a:latin typeface="IBM Plex Sans Condensed"/>
                <a:ea typeface="IBM Plex Sans Condensed"/>
                <a:cs typeface="IBM Plex Sans Condensed"/>
                <a:sym typeface="IBM Plex Sans Condensed"/>
              </a:rPr>
              <a:t>It’s an approach that attempts to cover the software’s internals in </a:t>
            </a:r>
          </a:p>
          <a:p>
            <a:pPr algn="l">
              <a:lnSpc>
                <a:spcPts val="599"/>
              </a:lnSpc>
            </a:pPr>
            <a:r>
              <a:rPr lang="en-US" sz="1103" spc="-1">
                <a:solidFill>
                  <a:srgbClr val="000000"/>
                </a:solidFill>
                <a:latin typeface="IBM Plex Sans Condensed"/>
                <a:ea typeface="IBM Plex Sans Condensed"/>
                <a:cs typeface="IBM Plex Sans Condensed"/>
                <a:sym typeface="IBM Plex Sans Condensed"/>
              </a:rPr>
              <a:t>detail. White box testing is also known </a:t>
            </a:r>
            <a:r>
              <a:rPr lang="en-US" sz="1103" spc="-1">
                <a:solidFill>
                  <a:srgbClr val="FF0000"/>
                </a:solidFill>
                <a:latin typeface="IBM Plex Sans Condensed"/>
                <a:ea typeface="IBM Plex Sans Condensed"/>
                <a:cs typeface="IBM Plex Sans Condensed"/>
                <a:sym typeface="IBM Plex Sans Condensed"/>
              </a:rPr>
              <a:t>as ‘glass box testing’, ‘clear box testing’, </a:t>
            </a:r>
          </a:p>
          <a:p>
            <a:pPr algn="l">
              <a:lnSpc>
                <a:spcPts val="2471"/>
              </a:lnSpc>
            </a:pPr>
            <a:r>
              <a:rPr lang="en-US" sz="1103" spc="-1">
                <a:solidFill>
                  <a:srgbClr val="FF0000"/>
                </a:solidFill>
                <a:latin typeface="IBM Plex Sans Condensed"/>
                <a:ea typeface="IBM Plex Sans Condensed"/>
                <a:cs typeface="IBM Plex Sans Condensed"/>
                <a:sym typeface="IBM Plex Sans Condensed"/>
              </a:rPr>
              <a:t>‘transparent box testing’, and ‘structural testing’.</a:t>
            </a:r>
            <a:r>
              <a:rPr lang="en-US" sz="1103" spc="-1">
                <a:solidFill>
                  <a:srgbClr val="000000"/>
                </a:solidFill>
                <a:latin typeface="IBM Plex Sans Condensed"/>
                <a:ea typeface="IBM Plex Sans Condensed"/>
                <a:cs typeface="IBM Plex Sans Condensed"/>
                <a:sym typeface="IBM Plex Sans Condensed"/>
              </a:rPr>
              <a:t> </a:t>
            </a:r>
          </a:p>
        </p:txBody>
      </p:sp>
      <p:sp>
        <p:nvSpPr>
          <p:cNvPr id="12" name="TextBox 12"/>
          <p:cNvSpPr txBox="1"/>
          <p:nvPr/>
        </p:nvSpPr>
        <p:spPr>
          <a:xfrm>
            <a:off x="1372238" y="3023130"/>
            <a:ext cx="1067867" cy="275539"/>
          </a:xfrm>
          <a:prstGeom prst="rect">
            <a:avLst/>
          </a:prstGeom>
        </p:spPr>
        <p:txBody>
          <a:bodyPr lIns="0" tIns="0" rIns="0" bIns="0" rtlCol="0" anchor="t">
            <a:spAutoFit/>
          </a:bodyPr>
          <a:lstStyle/>
          <a:p>
            <a:pPr algn="l">
              <a:lnSpc>
                <a:spcPts val="2543"/>
              </a:lnSpc>
            </a:pPr>
            <a:r>
              <a:rPr lang="en-US" sz="1103" spc="-1">
                <a:solidFill>
                  <a:srgbClr val="000000"/>
                </a:solidFill>
                <a:latin typeface="IBM Plex Sans Condensed Bold"/>
                <a:ea typeface="IBM Plex Sans Condensed Bold"/>
                <a:cs typeface="IBM Plex Sans Condensed Bold"/>
                <a:sym typeface="IBM Plex Sans Condensed Bold"/>
              </a:rPr>
              <a:t>Grey Box Testing: </a:t>
            </a:r>
          </a:p>
        </p:txBody>
      </p:sp>
      <p:sp>
        <p:nvSpPr>
          <p:cNvPr id="13" name="TextBox 13"/>
          <p:cNvSpPr txBox="1"/>
          <p:nvPr/>
        </p:nvSpPr>
        <p:spPr>
          <a:xfrm>
            <a:off x="1600838" y="3253750"/>
            <a:ext cx="112405" cy="298437"/>
          </a:xfrm>
          <a:prstGeom prst="rect">
            <a:avLst/>
          </a:prstGeom>
        </p:spPr>
        <p:txBody>
          <a:bodyPr lIns="0" tIns="0" rIns="0" bIns="0" rtlCol="0" anchor="t">
            <a:spAutoFit/>
          </a:bodyPr>
          <a:lstStyle/>
          <a:p>
            <a:pPr algn="l">
              <a:lnSpc>
                <a:spcPts val="2543"/>
              </a:lnSpc>
            </a:pPr>
            <a:r>
              <a:rPr lang="en-US" sz="1103">
                <a:solidFill>
                  <a:srgbClr val="000000"/>
                </a:solidFill>
                <a:latin typeface="Arimo"/>
                <a:ea typeface="Arimo"/>
                <a:cs typeface="Arimo"/>
                <a:sym typeface="Arimo"/>
              </a:rPr>
              <a:t></a:t>
            </a:r>
          </a:p>
        </p:txBody>
      </p:sp>
      <p:sp>
        <p:nvSpPr>
          <p:cNvPr id="14" name="TextBox 14"/>
          <p:cNvSpPr txBox="1"/>
          <p:nvPr/>
        </p:nvSpPr>
        <p:spPr>
          <a:xfrm>
            <a:off x="1710566" y="3520840"/>
            <a:ext cx="5206565" cy="94755"/>
          </a:xfrm>
          <a:prstGeom prst="rect">
            <a:avLst/>
          </a:prstGeom>
        </p:spPr>
        <p:txBody>
          <a:bodyPr lIns="0" tIns="0" rIns="0" bIns="0" rtlCol="0" anchor="t">
            <a:spAutoFit/>
          </a:bodyPr>
          <a:lstStyle/>
          <a:p>
            <a:pPr algn="l">
              <a:lnSpc>
                <a:spcPts val="551"/>
              </a:lnSpc>
            </a:pPr>
            <a:r>
              <a:rPr lang="en-US" sz="1103" spc="-1">
                <a:solidFill>
                  <a:srgbClr val="000000"/>
                </a:solidFill>
                <a:latin typeface="IBM Plex Sans Condensed"/>
                <a:ea typeface="IBM Plex Sans Condensed"/>
                <a:cs typeface="IBM Plex Sans Condensed"/>
                <a:sym typeface="IBM Plex Sans Condensed"/>
              </a:rPr>
              <a:t> Grey box testing uses a </a:t>
            </a:r>
            <a:r>
              <a:rPr lang="en-US" sz="1103" spc="-1">
                <a:solidFill>
                  <a:srgbClr val="FF0000"/>
                </a:solidFill>
                <a:latin typeface="IBM Plex Sans Condensed"/>
                <a:ea typeface="IBM Plex Sans Condensed"/>
                <a:cs typeface="IBM Plex Sans Condensed"/>
                <a:sym typeface="IBM Plex Sans Condensed"/>
              </a:rPr>
              <a:t>combination of black and white box testing. </a:t>
            </a:r>
            <a:r>
              <a:rPr lang="en-US" sz="1103" spc="-1">
                <a:solidFill>
                  <a:srgbClr val="000000"/>
                </a:solidFill>
                <a:latin typeface="IBM Plex Sans Condensed"/>
                <a:ea typeface="IBM Plex Sans Condensed"/>
                <a:cs typeface="IBM Plex Sans Condensed"/>
                <a:sym typeface="IBM Plex Sans Condensed"/>
              </a:rPr>
              <a:t>Grey box test cases </a:t>
            </a:r>
          </a:p>
        </p:txBody>
      </p:sp>
      <p:sp>
        <p:nvSpPr>
          <p:cNvPr id="15" name="TextBox 15"/>
          <p:cNvSpPr txBox="1"/>
          <p:nvPr/>
        </p:nvSpPr>
        <p:spPr>
          <a:xfrm>
            <a:off x="1829438" y="3541671"/>
            <a:ext cx="5063385" cy="668731"/>
          </a:xfrm>
          <a:prstGeom prst="rect">
            <a:avLst/>
          </a:prstGeom>
        </p:spPr>
        <p:txBody>
          <a:bodyPr lIns="0" tIns="0" rIns="0" bIns="0" rtlCol="0" anchor="t">
            <a:spAutoFit/>
          </a:bodyPr>
          <a:lstStyle/>
          <a:p>
            <a:pPr algn="l">
              <a:lnSpc>
                <a:spcPts val="2525"/>
              </a:lnSpc>
            </a:pPr>
            <a:r>
              <a:rPr lang="en-US" sz="1103" spc="-1">
                <a:solidFill>
                  <a:srgbClr val="000000"/>
                </a:solidFill>
                <a:latin typeface="IBM Plex Sans Condensed"/>
                <a:ea typeface="IBM Plex Sans Condensed"/>
                <a:cs typeface="IBM Plex Sans Condensed"/>
                <a:sym typeface="IBM Plex Sans Condensed"/>
              </a:rPr>
              <a:t>are </a:t>
            </a:r>
            <a:r>
              <a:rPr lang="en-US" sz="1103" spc="-1">
                <a:solidFill>
                  <a:srgbClr val="FF0000"/>
                </a:solidFill>
                <a:latin typeface="IBM Plex Sans Condensed"/>
                <a:ea typeface="IBM Plex Sans Condensed"/>
                <a:cs typeface="IBM Plex Sans Condensed"/>
                <a:sym typeface="IBM Plex Sans Condensed"/>
              </a:rPr>
              <a:t>designed with knowledge of the internal logic (algorithms) of an application’s code, </a:t>
            </a:r>
          </a:p>
          <a:p>
            <a:pPr algn="l">
              <a:lnSpc>
                <a:spcPts val="593"/>
              </a:lnSpc>
            </a:pPr>
            <a:r>
              <a:rPr lang="en-US" sz="1103" spc="-1">
                <a:solidFill>
                  <a:srgbClr val="FF0000"/>
                </a:solidFill>
                <a:latin typeface="IBM Plex Sans Condensed Bold"/>
                <a:ea typeface="IBM Plex Sans Condensed Bold"/>
                <a:cs typeface="IBM Plex Sans Condensed Bold"/>
                <a:sym typeface="IBM Plex Sans Condensed Bold"/>
              </a:rPr>
              <a:t>but the actual testing is performed as the black box.</a:t>
            </a:r>
            <a:r>
              <a:rPr lang="en-US" sz="1103" spc="-1">
                <a:solidFill>
                  <a:srgbClr val="FF0000"/>
                </a:solidFill>
                <a:latin typeface="IBM Plex Sans Condensed"/>
                <a:ea typeface="IBM Plex Sans Condensed"/>
                <a:cs typeface="IBM Plex Sans Condensed"/>
                <a:sym typeface="IBM Plex Sans Condensed"/>
              </a:rPr>
              <a:t> </a:t>
            </a:r>
            <a:r>
              <a:rPr lang="en-US" sz="1103" spc="-1">
                <a:solidFill>
                  <a:srgbClr val="000000"/>
                </a:solidFill>
                <a:latin typeface="IBM Plex Sans Condensed"/>
                <a:ea typeface="IBM Plex Sans Condensed"/>
                <a:cs typeface="IBM Plex Sans Condensed"/>
                <a:sym typeface="IBM Plex Sans Condensed"/>
              </a:rPr>
              <a:t>Alternately a limited number of </a:t>
            </a:r>
          </a:p>
          <a:p>
            <a:pPr algn="l">
              <a:lnSpc>
                <a:spcPts val="2478"/>
              </a:lnSpc>
            </a:pPr>
            <a:r>
              <a:rPr lang="en-US" sz="1103" spc="-1">
                <a:solidFill>
                  <a:srgbClr val="000000"/>
                </a:solidFill>
                <a:latin typeface="IBM Plex Sans Condensed"/>
                <a:ea typeface="IBM Plex Sans Condensed"/>
                <a:cs typeface="IBM Plex Sans Condensed"/>
                <a:sym typeface="IBM Plex Sans Condensed"/>
              </a:rPr>
              <a:t>white-box testing is performed followed by conventional black-box testing </a:t>
            </a:r>
          </a:p>
        </p:txBody>
      </p:sp>
      <p:sp>
        <p:nvSpPr>
          <p:cNvPr id="17" name="Footer Placeholder 16"/>
          <p:cNvSpPr>
            <a:spLocks noGrp="1"/>
          </p:cNvSpPr>
          <p:nvPr>
            <p:ph type="ftr" sz="quarter" idx="11"/>
          </p:nvPr>
        </p:nvSpPr>
        <p:spPr/>
        <p:txBody>
          <a:bodyPr/>
          <a:lstStyle/>
          <a:p>
            <a:r>
              <a:rPr lang="en-US" smtClean="0"/>
              <a:t>Mr. RANJIT KUMBHAR  7757962804</a:t>
            </a:r>
            <a:endParaRPr 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372238" y="4796028"/>
            <a:ext cx="1368809" cy="170688"/>
          </a:xfrm>
          <a:custGeom>
            <a:avLst/>
            <a:gdLst/>
            <a:ahLst/>
            <a:cxnLst/>
            <a:rect l="l" t="t" r="r" b="b"/>
            <a:pathLst>
              <a:path w="1368809" h="170688">
                <a:moveTo>
                  <a:pt x="0" y="0"/>
                </a:moveTo>
                <a:lnTo>
                  <a:pt x="1368809" y="0"/>
                </a:lnTo>
                <a:lnTo>
                  <a:pt x="1368809" y="170688"/>
                </a:lnTo>
                <a:lnTo>
                  <a:pt x="0" y="170688"/>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1372238" y="8683142"/>
            <a:ext cx="1170737" cy="170688"/>
          </a:xfrm>
          <a:custGeom>
            <a:avLst/>
            <a:gdLst/>
            <a:ahLst/>
            <a:cxnLst/>
            <a:rect l="l" t="t" r="r" b="b"/>
            <a:pathLst>
              <a:path w="1170737" h="170688">
                <a:moveTo>
                  <a:pt x="0" y="0"/>
                </a:moveTo>
                <a:lnTo>
                  <a:pt x="1170737" y="0"/>
                </a:lnTo>
                <a:lnTo>
                  <a:pt x="1170737" y="170688"/>
                </a:lnTo>
                <a:lnTo>
                  <a:pt x="0" y="170688"/>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4" name="Freeform 4"/>
          <p:cNvSpPr/>
          <p:nvPr/>
        </p:nvSpPr>
        <p:spPr>
          <a:xfrm>
            <a:off x="1372238" y="1756286"/>
            <a:ext cx="969569" cy="173736"/>
          </a:xfrm>
          <a:custGeom>
            <a:avLst/>
            <a:gdLst/>
            <a:ahLst/>
            <a:cxnLst/>
            <a:rect l="l" t="t" r="r" b="b"/>
            <a:pathLst>
              <a:path w="969569" h="173736">
                <a:moveTo>
                  <a:pt x="0" y="0"/>
                </a:moveTo>
                <a:lnTo>
                  <a:pt x="969569" y="0"/>
                </a:lnTo>
                <a:lnTo>
                  <a:pt x="969569" y="173736"/>
                </a:lnTo>
                <a:lnTo>
                  <a:pt x="0" y="173736"/>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6" name="TextBox 6"/>
          <p:cNvSpPr txBox="1"/>
          <p:nvPr/>
        </p:nvSpPr>
        <p:spPr>
          <a:xfrm>
            <a:off x="1372238" y="1733636"/>
            <a:ext cx="148571" cy="202330"/>
          </a:xfrm>
          <a:prstGeom prst="rect">
            <a:avLst/>
          </a:prstGeom>
        </p:spPr>
        <p:txBody>
          <a:bodyPr lIns="0" tIns="0" rIns="0" bIns="0" rtlCol="0" anchor="t">
            <a:spAutoFit/>
          </a:bodyPr>
          <a:lstStyle/>
          <a:p>
            <a:pPr algn="l">
              <a:lnSpc>
                <a:spcPts val="1545"/>
              </a:lnSpc>
            </a:pPr>
            <a:r>
              <a:rPr lang="en-US" sz="1103" spc="-1">
                <a:solidFill>
                  <a:srgbClr val="000000"/>
                </a:solidFill>
                <a:latin typeface="IBM Plex Sans Condensed Bold"/>
                <a:ea typeface="IBM Plex Sans Condensed Bold"/>
                <a:cs typeface="IBM Plex Sans Condensed Bold"/>
                <a:sym typeface="IBM Plex Sans Condensed Bold"/>
              </a:rPr>
              <a:t>1. </a:t>
            </a:r>
          </a:p>
        </p:txBody>
      </p:sp>
      <p:sp>
        <p:nvSpPr>
          <p:cNvPr id="7" name="TextBox 7"/>
          <p:cNvSpPr txBox="1"/>
          <p:nvPr/>
        </p:nvSpPr>
        <p:spPr>
          <a:xfrm>
            <a:off x="1372238" y="4773378"/>
            <a:ext cx="148571" cy="202330"/>
          </a:xfrm>
          <a:prstGeom prst="rect">
            <a:avLst/>
          </a:prstGeom>
        </p:spPr>
        <p:txBody>
          <a:bodyPr lIns="0" tIns="0" rIns="0" bIns="0" rtlCol="0" anchor="t">
            <a:spAutoFit/>
          </a:bodyPr>
          <a:lstStyle/>
          <a:p>
            <a:pPr algn="l">
              <a:lnSpc>
                <a:spcPts val="1545"/>
              </a:lnSpc>
            </a:pPr>
            <a:r>
              <a:rPr lang="en-US" sz="1103" spc="-1">
                <a:solidFill>
                  <a:srgbClr val="000000"/>
                </a:solidFill>
                <a:latin typeface="IBM Plex Sans Condensed Bold"/>
                <a:ea typeface="IBM Plex Sans Condensed Bold"/>
                <a:cs typeface="IBM Plex Sans Condensed Bold"/>
                <a:sym typeface="IBM Plex Sans Condensed Bold"/>
              </a:rPr>
              <a:t>2. </a:t>
            </a:r>
          </a:p>
        </p:txBody>
      </p:sp>
      <p:sp>
        <p:nvSpPr>
          <p:cNvPr id="8" name="TextBox 8"/>
          <p:cNvSpPr txBox="1"/>
          <p:nvPr/>
        </p:nvSpPr>
        <p:spPr>
          <a:xfrm>
            <a:off x="1372238" y="8660492"/>
            <a:ext cx="148571" cy="202330"/>
          </a:xfrm>
          <a:prstGeom prst="rect">
            <a:avLst/>
          </a:prstGeom>
        </p:spPr>
        <p:txBody>
          <a:bodyPr lIns="0" tIns="0" rIns="0" bIns="0" rtlCol="0" anchor="t">
            <a:spAutoFit/>
          </a:bodyPr>
          <a:lstStyle/>
          <a:p>
            <a:pPr algn="l">
              <a:lnSpc>
                <a:spcPts val="1545"/>
              </a:lnSpc>
            </a:pPr>
            <a:r>
              <a:rPr lang="en-US" sz="1103" spc="-1">
                <a:solidFill>
                  <a:srgbClr val="000000"/>
                </a:solidFill>
                <a:latin typeface="IBM Plex Sans Condensed Bold"/>
                <a:ea typeface="IBM Plex Sans Condensed Bold"/>
                <a:cs typeface="IBM Plex Sans Condensed Bold"/>
                <a:sym typeface="IBM Plex Sans Condensed Bold"/>
              </a:rPr>
              <a:t>3. </a:t>
            </a:r>
          </a:p>
        </p:txBody>
      </p:sp>
      <p:sp>
        <p:nvSpPr>
          <p:cNvPr id="9" name="TextBox 9"/>
          <p:cNvSpPr txBox="1"/>
          <p:nvPr/>
        </p:nvSpPr>
        <p:spPr>
          <a:xfrm>
            <a:off x="1372238" y="914048"/>
            <a:ext cx="107547" cy="375361"/>
          </a:xfrm>
          <a:prstGeom prst="rect">
            <a:avLst/>
          </a:prstGeom>
        </p:spPr>
        <p:txBody>
          <a:bodyPr lIns="0" tIns="0" rIns="0" bIns="0" rtlCol="0" anchor="t">
            <a:spAutoFit/>
          </a:bodyPr>
          <a:lstStyle/>
          <a:p>
            <a:pPr algn="just">
              <a:lnSpc>
                <a:spcPts val="1535"/>
              </a:lnSpc>
            </a:pPr>
            <a:r>
              <a:rPr lang="en-US" sz="1103" spc="-1">
                <a:solidFill>
                  <a:srgbClr val="000000"/>
                </a:solidFill>
                <a:latin typeface="IBM Plex Sans Condensed"/>
                <a:ea typeface="IBM Plex Sans Condensed"/>
                <a:cs typeface="IBM Plex Sans Condensed"/>
                <a:sym typeface="IBM Plex Sans Condensed"/>
              </a:rPr>
              <a:t>3. 4.</a:t>
            </a:r>
          </a:p>
        </p:txBody>
      </p:sp>
      <p:sp>
        <p:nvSpPr>
          <p:cNvPr id="10" name="TextBox 10"/>
          <p:cNvSpPr txBox="1"/>
          <p:nvPr/>
        </p:nvSpPr>
        <p:spPr>
          <a:xfrm>
            <a:off x="1600838" y="914048"/>
            <a:ext cx="1814398" cy="375361"/>
          </a:xfrm>
          <a:prstGeom prst="rect">
            <a:avLst/>
          </a:prstGeom>
        </p:spPr>
        <p:txBody>
          <a:bodyPr lIns="0" tIns="0" rIns="0" bIns="0" rtlCol="0" anchor="t">
            <a:spAutoFit/>
          </a:bodyPr>
          <a:lstStyle/>
          <a:p>
            <a:pPr algn="l">
              <a:lnSpc>
                <a:spcPts val="1535"/>
              </a:lnSpc>
            </a:pPr>
            <a:r>
              <a:rPr lang="en-US" sz="1103" spc="-1">
                <a:solidFill>
                  <a:srgbClr val="000000"/>
                </a:solidFill>
                <a:latin typeface="IBM Plex Sans Condensed"/>
                <a:ea typeface="IBM Plex Sans Condensed"/>
                <a:cs typeface="IBM Plex Sans Condensed"/>
                <a:sym typeface="IBM Plex Sans Condensed"/>
              </a:rPr>
              <a:t>System Testing User Acceptance Testing (UAT) </a:t>
            </a:r>
          </a:p>
        </p:txBody>
      </p:sp>
      <p:sp>
        <p:nvSpPr>
          <p:cNvPr id="11" name="TextBox 11"/>
          <p:cNvSpPr txBox="1"/>
          <p:nvPr/>
        </p:nvSpPr>
        <p:spPr>
          <a:xfrm>
            <a:off x="2058286" y="6549800"/>
            <a:ext cx="2517029" cy="294589"/>
          </a:xfrm>
          <a:prstGeom prst="rect">
            <a:avLst/>
          </a:prstGeom>
        </p:spPr>
        <p:txBody>
          <a:bodyPr lIns="0" tIns="0" rIns="0" bIns="0" rtlCol="0" anchor="t">
            <a:spAutoFit/>
          </a:bodyPr>
          <a:lstStyle/>
          <a:p>
            <a:pPr algn="l">
              <a:lnSpc>
                <a:spcPts val="2759"/>
              </a:lnSpc>
            </a:pPr>
            <a:r>
              <a:rPr lang="en-US" sz="1103" spc="-1">
                <a:solidFill>
                  <a:srgbClr val="5B9BD5"/>
                </a:solidFill>
                <a:latin typeface="IBM Plex Sans Condensed Bold"/>
                <a:ea typeface="IBM Plex Sans Condensed Bold"/>
                <a:cs typeface="IBM Plex Sans Condensed Bold"/>
                <a:sym typeface="IBM Plex Sans Condensed Bold"/>
              </a:rPr>
              <a:t>Types (Techniques) of Integration Testing: </a:t>
            </a:r>
          </a:p>
        </p:txBody>
      </p:sp>
      <p:sp>
        <p:nvSpPr>
          <p:cNvPr id="12" name="TextBox 12"/>
          <p:cNvSpPr txBox="1"/>
          <p:nvPr/>
        </p:nvSpPr>
        <p:spPr>
          <a:xfrm>
            <a:off x="2515486" y="6847846"/>
            <a:ext cx="112405" cy="317487"/>
          </a:xfrm>
          <a:prstGeom prst="rect">
            <a:avLst/>
          </a:prstGeom>
        </p:spPr>
        <p:txBody>
          <a:bodyPr lIns="0" tIns="0" rIns="0" bIns="0" rtlCol="0" anchor="t">
            <a:spAutoFit/>
          </a:bodyPr>
          <a:lstStyle/>
          <a:p>
            <a:pPr algn="l">
              <a:lnSpc>
                <a:spcPts val="2759"/>
              </a:lnSpc>
            </a:pPr>
            <a:r>
              <a:rPr lang="en-US" sz="1103">
                <a:solidFill>
                  <a:srgbClr val="5B9BD5"/>
                </a:solidFill>
                <a:latin typeface="Arimo"/>
                <a:ea typeface="Arimo"/>
                <a:cs typeface="Arimo"/>
                <a:sym typeface="Arimo"/>
              </a:rPr>
              <a:t></a:t>
            </a:r>
          </a:p>
        </p:txBody>
      </p:sp>
      <p:sp>
        <p:nvSpPr>
          <p:cNvPr id="13" name="TextBox 13"/>
          <p:cNvSpPr txBox="1"/>
          <p:nvPr/>
        </p:nvSpPr>
        <p:spPr>
          <a:xfrm>
            <a:off x="2625214" y="7133996"/>
            <a:ext cx="1998088" cy="94755"/>
          </a:xfrm>
          <a:prstGeom prst="rect">
            <a:avLst/>
          </a:prstGeom>
        </p:spPr>
        <p:txBody>
          <a:bodyPr lIns="0" tIns="0" rIns="0" bIns="0" rtlCol="0" anchor="t">
            <a:spAutoFit/>
          </a:bodyPr>
          <a:lstStyle/>
          <a:p>
            <a:pPr algn="l">
              <a:lnSpc>
                <a:spcPts val="551"/>
              </a:lnSpc>
            </a:pPr>
            <a:r>
              <a:rPr lang="en-US" sz="1103" spc="-1">
                <a:solidFill>
                  <a:srgbClr val="5B9BD5"/>
                </a:solidFill>
                <a:latin typeface="IBM Plex Sans Condensed"/>
                <a:ea typeface="IBM Plex Sans Condensed"/>
                <a:cs typeface="IBM Plex Sans Condensed"/>
                <a:sym typeface="IBM Plex Sans Condensed"/>
              </a:rPr>
              <a:t> </a:t>
            </a:r>
            <a:r>
              <a:rPr lang="en-US" sz="1103" spc="-1">
                <a:solidFill>
                  <a:srgbClr val="5B9BD5"/>
                </a:solidFill>
                <a:latin typeface="IBM Plex Sans Condensed Bold"/>
                <a:ea typeface="IBM Plex Sans Condensed Bold"/>
                <a:cs typeface="IBM Plex Sans Condensed Bold"/>
                <a:sym typeface="IBM Plex Sans Condensed Bold"/>
              </a:rPr>
              <a:t>Incremental integration testing </a:t>
            </a:r>
          </a:p>
        </p:txBody>
      </p:sp>
      <p:sp>
        <p:nvSpPr>
          <p:cNvPr id="14" name="TextBox 14"/>
          <p:cNvSpPr txBox="1"/>
          <p:nvPr/>
        </p:nvSpPr>
        <p:spPr>
          <a:xfrm>
            <a:off x="2973067" y="7132406"/>
            <a:ext cx="1839144" cy="690772"/>
          </a:xfrm>
          <a:prstGeom prst="rect">
            <a:avLst/>
          </a:prstGeom>
        </p:spPr>
        <p:txBody>
          <a:bodyPr lIns="0" tIns="0" rIns="0" bIns="0" rtlCol="0" anchor="t">
            <a:spAutoFit/>
          </a:bodyPr>
          <a:lstStyle/>
          <a:p>
            <a:pPr algn="l">
              <a:lnSpc>
                <a:spcPts val="2520"/>
              </a:lnSpc>
            </a:pPr>
            <a:r>
              <a:rPr lang="en-US" sz="1103" spc="-1">
                <a:solidFill>
                  <a:srgbClr val="000000"/>
                </a:solidFill>
                <a:latin typeface="IBM Plex Sans Condensed"/>
                <a:ea typeface="IBM Plex Sans Condensed"/>
                <a:cs typeface="IBM Plex Sans Condensed"/>
                <a:sym typeface="IBM Plex Sans Condensed"/>
              </a:rPr>
              <a:t>a. Top-down approach </a:t>
            </a:r>
          </a:p>
          <a:p>
            <a:pPr algn="l">
              <a:lnSpc>
                <a:spcPts val="599"/>
              </a:lnSpc>
            </a:pPr>
            <a:r>
              <a:rPr lang="en-US" sz="1103" spc="-1">
                <a:solidFill>
                  <a:srgbClr val="000000"/>
                </a:solidFill>
                <a:latin typeface="IBM Plex Sans Condensed"/>
                <a:ea typeface="IBM Plex Sans Condensed"/>
                <a:cs typeface="IBM Plex Sans Condensed"/>
                <a:sym typeface="IBM Plex Sans Condensed"/>
              </a:rPr>
              <a:t>b. Bottom-up approach </a:t>
            </a:r>
          </a:p>
          <a:p>
            <a:pPr algn="l">
              <a:lnSpc>
                <a:spcPts val="2471"/>
              </a:lnSpc>
            </a:pPr>
            <a:r>
              <a:rPr lang="en-US" sz="1103" spc="-1">
                <a:solidFill>
                  <a:srgbClr val="000000"/>
                </a:solidFill>
                <a:latin typeface="IBM Plex Sans Condensed"/>
                <a:ea typeface="IBM Plex Sans Condensed"/>
                <a:cs typeface="IBM Plex Sans Condensed"/>
                <a:sym typeface="IBM Plex Sans Condensed"/>
              </a:rPr>
              <a:t>c. Sandwich/Hybrid approach </a:t>
            </a:r>
          </a:p>
        </p:txBody>
      </p:sp>
      <p:sp>
        <p:nvSpPr>
          <p:cNvPr id="15" name="TextBox 15"/>
          <p:cNvSpPr txBox="1"/>
          <p:nvPr/>
        </p:nvSpPr>
        <p:spPr>
          <a:xfrm>
            <a:off x="2515486" y="7829560"/>
            <a:ext cx="112405" cy="317487"/>
          </a:xfrm>
          <a:prstGeom prst="rect">
            <a:avLst/>
          </a:prstGeom>
        </p:spPr>
        <p:txBody>
          <a:bodyPr lIns="0" tIns="0" rIns="0" bIns="0" rtlCol="0" anchor="t">
            <a:spAutoFit/>
          </a:bodyPr>
          <a:lstStyle/>
          <a:p>
            <a:pPr algn="l">
              <a:lnSpc>
                <a:spcPts val="2759"/>
              </a:lnSpc>
            </a:pPr>
            <a:r>
              <a:rPr lang="en-US" sz="1103">
                <a:solidFill>
                  <a:srgbClr val="5B9BD5"/>
                </a:solidFill>
                <a:latin typeface="Arimo"/>
                <a:ea typeface="Arimo"/>
                <a:cs typeface="Arimo"/>
                <a:sym typeface="Arimo"/>
              </a:rPr>
              <a:t></a:t>
            </a:r>
          </a:p>
        </p:txBody>
      </p:sp>
      <p:sp>
        <p:nvSpPr>
          <p:cNvPr id="16" name="TextBox 16"/>
          <p:cNvSpPr txBox="1"/>
          <p:nvPr/>
        </p:nvSpPr>
        <p:spPr>
          <a:xfrm>
            <a:off x="2625214" y="8115700"/>
            <a:ext cx="2287219" cy="94755"/>
          </a:xfrm>
          <a:prstGeom prst="rect">
            <a:avLst/>
          </a:prstGeom>
        </p:spPr>
        <p:txBody>
          <a:bodyPr lIns="0" tIns="0" rIns="0" bIns="0" rtlCol="0" anchor="t">
            <a:spAutoFit/>
          </a:bodyPr>
          <a:lstStyle/>
          <a:p>
            <a:pPr algn="l">
              <a:lnSpc>
                <a:spcPts val="551"/>
              </a:lnSpc>
            </a:pPr>
            <a:r>
              <a:rPr lang="en-US" sz="1103" spc="-1">
                <a:solidFill>
                  <a:srgbClr val="5B9BD5"/>
                </a:solidFill>
                <a:latin typeface="IBM Plex Sans Condensed"/>
                <a:ea typeface="IBM Plex Sans Condensed"/>
                <a:cs typeface="IBM Plex Sans Condensed"/>
                <a:sym typeface="IBM Plex Sans Condensed"/>
              </a:rPr>
              <a:t> </a:t>
            </a:r>
            <a:r>
              <a:rPr lang="en-US" sz="1103" spc="-1">
                <a:solidFill>
                  <a:srgbClr val="5B9BD5"/>
                </a:solidFill>
                <a:latin typeface="IBM Plex Sans Condensed Bold"/>
                <a:ea typeface="IBM Plex Sans Condensed Bold"/>
                <a:cs typeface="IBM Plex Sans Condensed Bold"/>
                <a:sym typeface="IBM Plex Sans Condensed Bold"/>
              </a:rPr>
              <a:t>Non-incremental integration testing </a:t>
            </a:r>
          </a:p>
        </p:txBody>
      </p:sp>
      <p:sp>
        <p:nvSpPr>
          <p:cNvPr id="17" name="TextBox 17"/>
          <p:cNvSpPr txBox="1"/>
          <p:nvPr/>
        </p:nvSpPr>
        <p:spPr>
          <a:xfrm>
            <a:off x="1600838" y="1746152"/>
            <a:ext cx="788060" cy="189814"/>
          </a:xfrm>
          <a:prstGeom prst="rect">
            <a:avLst/>
          </a:prstGeom>
        </p:spPr>
        <p:txBody>
          <a:bodyPr lIns="0" tIns="0" rIns="0" bIns="0" rtlCol="0" anchor="t">
            <a:spAutoFit/>
          </a:bodyPr>
          <a:lstStyle/>
          <a:p>
            <a:pPr algn="l">
              <a:lnSpc>
                <a:spcPts val="1604"/>
              </a:lnSpc>
            </a:pPr>
            <a:r>
              <a:rPr lang="en-US" sz="1103" spc="-1">
                <a:solidFill>
                  <a:srgbClr val="000000"/>
                </a:solidFill>
                <a:latin typeface="IBM Plex Sans Condensed Bold"/>
                <a:ea typeface="IBM Plex Sans Condensed Bold"/>
                <a:cs typeface="IBM Plex Sans Condensed Bold"/>
                <a:sym typeface="IBM Plex Sans Condensed Bold"/>
              </a:rPr>
              <a:t>Unit Testing: </a:t>
            </a:r>
          </a:p>
        </p:txBody>
      </p:sp>
      <p:sp>
        <p:nvSpPr>
          <p:cNvPr id="18" name="TextBox 18"/>
          <p:cNvSpPr txBox="1"/>
          <p:nvPr/>
        </p:nvSpPr>
        <p:spPr>
          <a:xfrm>
            <a:off x="1829438" y="1909867"/>
            <a:ext cx="105042" cy="826608"/>
          </a:xfrm>
          <a:prstGeom prst="rect">
            <a:avLst/>
          </a:prstGeom>
        </p:spPr>
        <p:txBody>
          <a:bodyPr lIns="0" tIns="0" rIns="0" bIns="0" rtlCol="0" anchor="t">
            <a:spAutoFit/>
          </a:bodyPr>
          <a:lstStyle/>
          <a:p>
            <a:pPr algn="just">
              <a:lnSpc>
                <a:spcPts val="1604"/>
              </a:lnSpc>
            </a:pPr>
            <a:r>
              <a:rPr lang="en-US" sz="1103">
                <a:solidFill>
                  <a:srgbClr val="000000"/>
                </a:solidFill>
                <a:latin typeface="Arimo"/>
                <a:ea typeface="Arimo"/>
                <a:cs typeface="Arimo"/>
                <a:sym typeface="Arimo"/>
              </a:rPr>
              <a:t>    </a:t>
            </a:r>
          </a:p>
        </p:txBody>
      </p:sp>
      <p:sp>
        <p:nvSpPr>
          <p:cNvPr id="19" name="TextBox 19"/>
          <p:cNvSpPr txBox="1"/>
          <p:nvPr/>
        </p:nvSpPr>
        <p:spPr>
          <a:xfrm>
            <a:off x="2058286" y="1953416"/>
            <a:ext cx="3478340" cy="799671"/>
          </a:xfrm>
          <a:prstGeom prst="rect">
            <a:avLst/>
          </a:prstGeom>
        </p:spPr>
        <p:txBody>
          <a:bodyPr lIns="0" tIns="0" rIns="0" bIns="0" rtlCol="0" anchor="t">
            <a:spAutoFit/>
          </a:bodyPr>
          <a:lstStyle/>
          <a:p>
            <a:pPr algn="l">
              <a:lnSpc>
                <a:spcPts val="1604"/>
              </a:lnSpc>
            </a:pPr>
            <a:r>
              <a:rPr lang="en-US" sz="1103" spc="-1">
                <a:solidFill>
                  <a:srgbClr val="000000"/>
                </a:solidFill>
                <a:latin typeface="IBM Plex Sans Condensed"/>
                <a:ea typeface="IBM Plex Sans Condensed"/>
                <a:cs typeface="IBM Plex Sans Condensed"/>
                <a:sym typeface="IBM Plex Sans Condensed"/>
              </a:rPr>
              <a:t>A unit is a </a:t>
            </a:r>
            <a:r>
              <a:rPr lang="en-US" sz="1103" spc="-1">
                <a:solidFill>
                  <a:srgbClr val="FF0000"/>
                </a:solidFill>
                <a:latin typeface="IBM Plex Sans Condensed"/>
                <a:ea typeface="IBM Plex Sans Condensed"/>
                <a:cs typeface="IBM Plex Sans Condensed"/>
                <a:sym typeface="IBM Plex Sans Condensed"/>
              </a:rPr>
              <a:t>single component or module </a:t>
            </a:r>
            <a:r>
              <a:rPr lang="en-US" sz="1103" spc="-1">
                <a:solidFill>
                  <a:srgbClr val="000000"/>
                </a:solidFill>
                <a:latin typeface="IBM Plex Sans Condensed"/>
                <a:ea typeface="IBM Plex Sans Condensed"/>
                <a:cs typeface="IBM Plex Sans Condensed"/>
                <a:sym typeface="IBM Plex Sans Condensed"/>
              </a:rPr>
              <a:t>of software. Unit testing </a:t>
            </a:r>
            <a:r>
              <a:rPr lang="en-US" sz="1103" spc="-1">
                <a:solidFill>
                  <a:srgbClr val="FF0000"/>
                </a:solidFill>
                <a:latin typeface="IBM Plex Sans Condensed"/>
                <a:ea typeface="IBM Plex Sans Condensed"/>
                <a:cs typeface="IBM Plex Sans Condensed"/>
                <a:sym typeface="IBM Plex Sans Condensed"/>
              </a:rPr>
              <a:t>conducts on a single program or single module.</a:t>
            </a:r>
            <a:r>
              <a:rPr lang="en-US" sz="1103" spc="-1">
                <a:solidFill>
                  <a:srgbClr val="000000"/>
                </a:solidFill>
                <a:latin typeface="IBM Plex Sans Condensed"/>
                <a:ea typeface="IBM Plex Sans Condensed"/>
                <a:cs typeface="IBM Plex Sans Condensed"/>
                <a:sym typeface="IBM Plex Sans Condensed"/>
              </a:rPr>
              <a:t> Unit testing is a </a:t>
            </a:r>
            <a:r>
              <a:rPr lang="en-US" sz="1103" spc="-1">
                <a:solidFill>
                  <a:srgbClr val="FF0000"/>
                </a:solidFill>
                <a:latin typeface="IBM Plex Sans Condensed"/>
                <a:ea typeface="IBM Plex Sans Condensed"/>
                <a:cs typeface="IBM Plex Sans Condensed"/>
                <a:sym typeface="IBM Plex Sans Condensed"/>
              </a:rPr>
              <a:t>white box testing technique.</a:t>
            </a:r>
            <a:r>
              <a:rPr lang="en-US" sz="1103" spc="-1">
                <a:solidFill>
                  <a:srgbClr val="000000"/>
                </a:solidFill>
                <a:latin typeface="IBM Plex Sans Condensed"/>
                <a:ea typeface="IBM Plex Sans Condensed"/>
                <a:cs typeface="IBM Plex Sans Condensed"/>
                <a:sym typeface="IBM Plex Sans Condensed"/>
              </a:rPr>
              <a:t> The developers conduct </a:t>
            </a:r>
            <a:r>
              <a:rPr lang="en-US" sz="1103" spc="-1">
                <a:solidFill>
                  <a:srgbClr val="FF0000"/>
                </a:solidFill>
                <a:latin typeface="IBM Plex Sans Condensed"/>
                <a:ea typeface="IBM Plex Sans Condensed"/>
                <a:cs typeface="IBM Plex Sans Condensed"/>
                <a:sym typeface="IBM Plex Sans Condensed"/>
              </a:rPr>
              <a:t>Unit testing.</a:t>
            </a:r>
            <a:r>
              <a:rPr lang="en-US" sz="1103" spc="-1">
                <a:solidFill>
                  <a:srgbClr val="000000"/>
                </a:solidFill>
                <a:latin typeface="IBM Plex Sans Condensed"/>
                <a:ea typeface="IBM Plex Sans Condensed"/>
                <a:cs typeface="IBM Plex Sans Condensed"/>
                <a:sym typeface="IBM Plex Sans Condensed"/>
              </a:rPr>
              <a:t> </a:t>
            </a:r>
          </a:p>
        </p:txBody>
      </p:sp>
      <p:sp>
        <p:nvSpPr>
          <p:cNvPr id="20" name="TextBox 20"/>
          <p:cNvSpPr txBox="1"/>
          <p:nvPr/>
        </p:nvSpPr>
        <p:spPr>
          <a:xfrm>
            <a:off x="1829438" y="3012357"/>
            <a:ext cx="105042" cy="321526"/>
          </a:xfrm>
          <a:prstGeom prst="rect">
            <a:avLst/>
          </a:prstGeom>
        </p:spPr>
        <p:txBody>
          <a:bodyPr lIns="0" tIns="0" rIns="0" bIns="0" rtlCol="0" anchor="t">
            <a:spAutoFit/>
          </a:bodyPr>
          <a:lstStyle/>
          <a:p>
            <a:pPr algn="l">
              <a:lnSpc>
                <a:spcPts val="2759"/>
              </a:lnSpc>
            </a:pPr>
            <a:r>
              <a:rPr lang="en-US" sz="1103">
                <a:solidFill>
                  <a:srgbClr val="000000"/>
                </a:solidFill>
                <a:latin typeface="Arimo"/>
                <a:ea typeface="Arimo"/>
                <a:cs typeface="Arimo"/>
                <a:sym typeface="Arimo"/>
              </a:rPr>
              <a:t> </a:t>
            </a:r>
          </a:p>
        </p:txBody>
      </p:sp>
      <p:sp>
        <p:nvSpPr>
          <p:cNvPr id="21" name="TextBox 21"/>
          <p:cNvSpPr txBox="1"/>
          <p:nvPr/>
        </p:nvSpPr>
        <p:spPr>
          <a:xfrm>
            <a:off x="2058286" y="3055896"/>
            <a:ext cx="1487700" cy="294589"/>
          </a:xfrm>
          <a:prstGeom prst="rect">
            <a:avLst/>
          </a:prstGeom>
        </p:spPr>
        <p:txBody>
          <a:bodyPr lIns="0" tIns="0" rIns="0" bIns="0" rtlCol="0" anchor="t">
            <a:spAutoFit/>
          </a:bodyPr>
          <a:lstStyle/>
          <a:p>
            <a:pPr algn="l">
              <a:lnSpc>
                <a:spcPts val="2759"/>
              </a:lnSpc>
            </a:pPr>
            <a:r>
              <a:rPr lang="en-US" sz="1103" spc="-1">
                <a:solidFill>
                  <a:srgbClr val="FF0000"/>
                </a:solidFill>
                <a:latin typeface="IBM Plex Sans Condensed Bold"/>
                <a:ea typeface="IBM Plex Sans Condensed Bold"/>
                <a:cs typeface="IBM Plex Sans Condensed Bold"/>
                <a:sym typeface="IBM Plex Sans Condensed Bold"/>
              </a:rPr>
              <a:t>Unit Testing Techniques:</a:t>
            </a:r>
            <a:r>
              <a:rPr lang="en-US" sz="1103" spc="-1">
                <a:solidFill>
                  <a:srgbClr val="000000"/>
                </a:solidFill>
                <a:latin typeface="IBM Plex Sans Condensed"/>
                <a:ea typeface="IBM Plex Sans Condensed"/>
                <a:cs typeface="IBM Plex Sans Condensed"/>
                <a:sym typeface="IBM Plex Sans Condensed"/>
              </a:rPr>
              <a:t> </a:t>
            </a:r>
          </a:p>
        </p:txBody>
      </p:sp>
      <p:sp>
        <p:nvSpPr>
          <p:cNvPr id="22" name="TextBox 22"/>
          <p:cNvSpPr txBox="1"/>
          <p:nvPr/>
        </p:nvSpPr>
        <p:spPr>
          <a:xfrm>
            <a:off x="2286886" y="3365002"/>
            <a:ext cx="112405" cy="107937"/>
          </a:xfrm>
          <a:prstGeom prst="rect">
            <a:avLst/>
          </a:prstGeom>
        </p:spPr>
        <p:txBody>
          <a:bodyPr lIns="0" tIns="0" rIns="0" bIns="0" rtlCol="0" anchor="t">
            <a:spAutoFit/>
          </a:bodyPr>
          <a:lstStyle/>
          <a:p>
            <a:pPr algn="l">
              <a:lnSpc>
                <a:spcPts val="551"/>
              </a:lnSpc>
            </a:pPr>
            <a:r>
              <a:rPr lang="en-US" sz="1103">
                <a:solidFill>
                  <a:srgbClr val="000000"/>
                </a:solidFill>
                <a:latin typeface="Arimo"/>
                <a:ea typeface="Arimo"/>
                <a:cs typeface="Arimo"/>
                <a:sym typeface="Arimo"/>
              </a:rPr>
              <a:t></a:t>
            </a:r>
          </a:p>
        </p:txBody>
      </p:sp>
      <p:sp>
        <p:nvSpPr>
          <p:cNvPr id="23" name="TextBox 23"/>
          <p:cNvSpPr txBox="1"/>
          <p:nvPr/>
        </p:nvSpPr>
        <p:spPr>
          <a:xfrm>
            <a:off x="2396614" y="3422542"/>
            <a:ext cx="39757" cy="108194"/>
          </a:xfrm>
          <a:prstGeom prst="rect">
            <a:avLst/>
          </a:prstGeom>
        </p:spPr>
        <p:txBody>
          <a:bodyPr lIns="0" tIns="0" rIns="0" bIns="0" rtlCol="0" anchor="t">
            <a:spAutoFit/>
          </a:bodyPr>
          <a:lstStyle/>
          <a:p>
            <a:pPr algn="l">
              <a:lnSpc>
                <a:spcPts val="551"/>
              </a:lnSpc>
            </a:pPr>
            <a:r>
              <a:rPr lang="en-US" sz="1103">
                <a:solidFill>
                  <a:srgbClr val="000000"/>
                </a:solidFill>
                <a:latin typeface="Arimo"/>
                <a:ea typeface="Arimo"/>
                <a:cs typeface="Arimo"/>
                <a:sym typeface="Arimo"/>
              </a:rPr>
              <a:t> </a:t>
            </a:r>
          </a:p>
        </p:txBody>
      </p:sp>
      <p:sp>
        <p:nvSpPr>
          <p:cNvPr id="24" name="TextBox 24"/>
          <p:cNvSpPr txBox="1"/>
          <p:nvPr/>
        </p:nvSpPr>
        <p:spPr>
          <a:xfrm>
            <a:off x="2515486" y="3457470"/>
            <a:ext cx="1456868" cy="673684"/>
          </a:xfrm>
          <a:prstGeom prst="rect">
            <a:avLst/>
          </a:prstGeom>
        </p:spPr>
        <p:txBody>
          <a:bodyPr lIns="0" tIns="0" rIns="0" bIns="0" rtlCol="0" anchor="t">
            <a:spAutoFit/>
          </a:bodyPr>
          <a:lstStyle/>
          <a:p>
            <a:pPr algn="l">
              <a:lnSpc>
                <a:spcPts val="551"/>
              </a:lnSpc>
            </a:pPr>
            <a:r>
              <a:rPr lang="en-US" sz="1103" spc="-1">
                <a:solidFill>
                  <a:srgbClr val="FF0000"/>
                </a:solidFill>
                <a:latin typeface="IBM Plex Sans Condensed"/>
                <a:ea typeface="IBM Plex Sans Condensed"/>
                <a:cs typeface="IBM Plex Sans Condensed"/>
                <a:sym typeface="IBM Plex Sans Condensed"/>
              </a:rPr>
              <a:t>Basis </a:t>
            </a:r>
            <a:r>
              <a:rPr lang="en-US" sz="1103" spc="-1">
                <a:solidFill>
                  <a:srgbClr val="000000"/>
                </a:solidFill>
                <a:latin typeface="IBM Plex Sans Condensed"/>
                <a:ea typeface="IBM Plex Sans Condensed"/>
                <a:cs typeface="IBM Plex Sans Condensed"/>
                <a:sym typeface="IBM Plex Sans Condensed"/>
              </a:rPr>
              <a:t>path testing </a:t>
            </a:r>
            <a:r>
              <a:rPr lang="en-US" sz="1103" spc="-1">
                <a:solidFill>
                  <a:srgbClr val="FF0000"/>
                </a:solidFill>
                <a:latin typeface="IBM Plex Sans Condensed"/>
                <a:ea typeface="IBM Plex Sans Condensed"/>
                <a:cs typeface="IBM Plex Sans Condensed"/>
                <a:sym typeface="IBM Plex Sans Condensed"/>
              </a:rPr>
              <a:t>Control structure </a:t>
            </a:r>
            <a:r>
              <a:rPr lang="en-US" sz="1103" spc="-1">
                <a:solidFill>
                  <a:srgbClr val="000000"/>
                </a:solidFill>
                <a:latin typeface="IBM Plex Sans Condensed"/>
                <a:ea typeface="IBM Plex Sans Condensed"/>
                <a:cs typeface="IBM Plex Sans Condensed"/>
                <a:sym typeface="IBM Plex Sans Condensed"/>
              </a:rPr>
              <a:t>testing </a:t>
            </a:r>
            <a:r>
              <a:rPr lang="en-US" sz="1103" spc="-1">
                <a:solidFill>
                  <a:srgbClr val="FF0000"/>
                </a:solidFill>
                <a:latin typeface="IBM Plex Sans Condensed"/>
                <a:ea typeface="IBM Plex Sans Condensed"/>
                <a:cs typeface="IBM Plex Sans Condensed"/>
                <a:sym typeface="IBM Plex Sans Condensed"/>
              </a:rPr>
              <a:t>Conditional </a:t>
            </a:r>
            <a:r>
              <a:rPr lang="en-US" sz="1103" spc="-1">
                <a:solidFill>
                  <a:srgbClr val="000000"/>
                </a:solidFill>
                <a:latin typeface="IBM Plex Sans Condensed"/>
                <a:ea typeface="IBM Plex Sans Condensed"/>
                <a:cs typeface="IBM Plex Sans Condensed"/>
                <a:sym typeface="IBM Plex Sans Condensed"/>
              </a:rPr>
              <a:t>coverage </a:t>
            </a:r>
            <a:r>
              <a:rPr lang="en-US" sz="1103" spc="-1">
                <a:solidFill>
                  <a:srgbClr val="FF0000"/>
                </a:solidFill>
                <a:latin typeface="IBM Plex Sans Condensed"/>
                <a:ea typeface="IBM Plex Sans Condensed"/>
                <a:cs typeface="IBM Plex Sans Condensed"/>
                <a:sym typeface="IBM Plex Sans Condensed"/>
              </a:rPr>
              <a:t>Loops </a:t>
            </a:r>
            <a:r>
              <a:rPr lang="en-US" sz="1103" spc="-1">
                <a:solidFill>
                  <a:srgbClr val="000000"/>
                </a:solidFill>
                <a:latin typeface="IBM Plex Sans Condensed"/>
                <a:ea typeface="IBM Plex Sans Condensed"/>
                <a:cs typeface="IBM Plex Sans Condensed"/>
                <a:sym typeface="IBM Plex Sans Condensed"/>
              </a:rPr>
              <a:t>coverage </a:t>
            </a:r>
          </a:p>
        </p:txBody>
      </p:sp>
      <p:sp>
        <p:nvSpPr>
          <p:cNvPr id="25" name="TextBox 25"/>
          <p:cNvSpPr txBox="1"/>
          <p:nvPr/>
        </p:nvSpPr>
        <p:spPr>
          <a:xfrm>
            <a:off x="2286886" y="3373003"/>
            <a:ext cx="112405" cy="298437"/>
          </a:xfrm>
          <a:prstGeom prst="rect">
            <a:avLst/>
          </a:prstGeom>
        </p:spPr>
        <p:txBody>
          <a:bodyPr lIns="0" tIns="0" rIns="0" bIns="0" rtlCol="0" anchor="t">
            <a:spAutoFit/>
          </a:bodyPr>
          <a:lstStyle/>
          <a:p>
            <a:pPr algn="l">
              <a:lnSpc>
                <a:spcPts val="2574"/>
              </a:lnSpc>
            </a:pPr>
            <a:r>
              <a:rPr lang="en-US" sz="1103">
                <a:solidFill>
                  <a:srgbClr val="000000"/>
                </a:solidFill>
                <a:latin typeface="Arimo"/>
                <a:ea typeface="Arimo"/>
                <a:cs typeface="Arimo"/>
                <a:sym typeface="Arimo"/>
              </a:rPr>
              <a:t></a:t>
            </a:r>
          </a:p>
        </p:txBody>
      </p:sp>
      <p:sp>
        <p:nvSpPr>
          <p:cNvPr id="26" name="TextBox 26"/>
          <p:cNvSpPr txBox="1"/>
          <p:nvPr/>
        </p:nvSpPr>
        <p:spPr>
          <a:xfrm>
            <a:off x="2396614" y="3621043"/>
            <a:ext cx="39757" cy="108194"/>
          </a:xfrm>
          <a:prstGeom prst="rect">
            <a:avLst/>
          </a:prstGeom>
        </p:spPr>
        <p:txBody>
          <a:bodyPr lIns="0" tIns="0" rIns="0" bIns="0" rtlCol="0" anchor="t">
            <a:spAutoFit/>
          </a:bodyPr>
          <a:lstStyle/>
          <a:p>
            <a:pPr algn="l">
              <a:lnSpc>
                <a:spcPts val="551"/>
              </a:lnSpc>
            </a:pPr>
            <a:r>
              <a:rPr lang="en-US" sz="1103">
                <a:solidFill>
                  <a:srgbClr val="000000"/>
                </a:solidFill>
                <a:latin typeface="Arimo"/>
                <a:ea typeface="Arimo"/>
                <a:cs typeface="Arimo"/>
                <a:sym typeface="Arimo"/>
              </a:rPr>
              <a:t> </a:t>
            </a:r>
          </a:p>
        </p:txBody>
      </p:sp>
      <p:sp>
        <p:nvSpPr>
          <p:cNvPr id="27" name="TextBox 27"/>
          <p:cNvSpPr txBox="1"/>
          <p:nvPr/>
        </p:nvSpPr>
        <p:spPr>
          <a:xfrm>
            <a:off x="2286886" y="3568075"/>
            <a:ext cx="112405" cy="298437"/>
          </a:xfrm>
          <a:prstGeom prst="rect">
            <a:avLst/>
          </a:prstGeom>
        </p:spPr>
        <p:txBody>
          <a:bodyPr lIns="0" tIns="0" rIns="0" bIns="0" rtlCol="0" anchor="t">
            <a:spAutoFit/>
          </a:bodyPr>
          <a:lstStyle/>
          <a:p>
            <a:pPr algn="l">
              <a:lnSpc>
                <a:spcPts val="2520"/>
              </a:lnSpc>
            </a:pPr>
            <a:r>
              <a:rPr lang="en-US" sz="1103">
                <a:solidFill>
                  <a:srgbClr val="000000"/>
                </a:solidFill>
                <a:latin typeface="Arimo"/>
                <a:ea typeface="Arimo"/>
                <a:cs typeface="Arimo"/>
                <a:sym typeface="Arimo"/>
              </a:rPr>
              <a:t></a:t>
            </a:r>
          </a:p>
        </p:txBody>
      </p:sp>
      <p:sp>
        <p:nvSpPr>
          <p:cNvPr id="28" name="TextBox 28"/>
          <p:cNvSpPr txBox="1"/>
          <p:nvPr/>
        </p:nvSpPr>
        <p:spPr>
          <a:xfrm>
            <a:off x="2396614" y="3816115"/>
            <a:ext cx="39757" cy="108194"/>
          </a:xfrm>
          <a:prstGeom prst="rect">
            <a:avLst/>
          </a:prstGeom>
        </p:spPr>
        <p:txBody>
          <a:bodyPr lIns="0" tIns="0" rIns="0" bIns="0" rtlCol="0" anchor="t">
            <a:spAutoFit/>
          </a:bodyPr>
          <a:lstStyle/>
          <a:p>
            <a:pPr algn="l">
              <a:lnSpc>
                <a:spcPts val="551"/>
              </a:lnSpc>
            </a:pPr>
            <a:r>
              <a:rPr lang="en-US" sz="1103">
                <a:solidFill>
                  <a:srgbClr val="000000"/>
                </a:solidFill>
                <a:latin typeface="Arimo"/>
                <a:ea typeface="Arimo"/>
                <a:cs typeface="Arimo"/>
                <a:sym typeface="Arimo"/>
              </a:rPr>
              <a:t> </a:t>
            </a:r>
          </a:p>
        </p:txBody>
      </p:sp>
      <p:sp>
        <p:nvSpPr>
          <p:cNvPr id="29" name="TextBox 29"/>
          <p:cNvSpPr txBox="1"/>
          <p:nvPr/>
        </p:nvSpPr>
        <p:spPr>
          <a:xfrm>
            <a:off x="2286886" y="3763147"/>
            <a:ext cx="112405" cy="298437"/>
          </a:xfrm>
          <a:prstGeom prst="rect">
            <a:avLst/>
          </a:prstGeom>
        </p:spPr>
        <p:txBody>
          <a:bodyPr lIns="0" tIns="0" rIns="0" bIns="0" rtlCol="0" anchor="t">
            <a:spAutoFit/>
          </a:bodyPr>
          <a:lstStyle/>
          <a:p>
            <a:pPr algn="l">
              <a:lnSpc>
                <a:spcPts val="2520"/>
              </a:lnSpc>
            </a:pPr>
            <a:r>
              <a:rPr lang="en-US" sz="1103">
                <a:solidFill>
                  <a:srgbClr val="000000"/>
                </a:solidFill>
                <a:latin typeface="Arimo"/>
                <a:ea typeface="Arimo"/>
                <a:cs typeface="Arimo"/>
                <a:sym typeface="Arimo"/>
              </a:rPr>
              <a:t></a:t>
            </a:r>
          </a:p>
        </p:txBody>
      </p:sp>
      <p:sp>
        <p:nvSpPr>
          <p:cNvPr id="30" name="TextBox 30"/>
          <p:cNvSpPr txBox="1"/>
          <p:nvPr/>
        </p:nvSpPr>
        <p:spPr>
          <a:xfrm>
            <a:off x="2396614" y="4011187"/>
            <a:ext cx="39757" cy="108194"/>
          </a:xfrm>
          <a:prstGeom prst="rect">
            <a:avLst/>
          </a:prstGeom>
        </p:spPr>
        <p:txBody>
          <a:bodyPr lIns="0" tIns="0" rIns="0" bIns="0" rtlCol="0" anchor="t">
            <a:spAutoFit/>
          </a:bodyPr>
          <a:lstStyle/>
          <a:p>
            <a:pPr algn="l">
              <a:lnSpc>
                <a:spcPts val="551"/>
              </a:lnSpc>
            </a:pPr>
            <a:r>
              <a:rPr lang="en-US" sz="1103">
                <a:solidFill>
                  <a:srgbClr val="000000"/>
                </a:solidFill>
                <a:latin typeface="Arimo"/>
                <a:ea typeface="Arimo"/>
                <a:cs typeface="Arimo"/>
                <a:sym typeface="Arimo"/>
              </a:rPr>
              <a:t> </a:t>
            </a:r>
          </a:p>
        </p:txBody>
      </p:sp>
      <p:sp>
        <p:nvSpPr>
          <p:cNvPr id="31" name="TextBox 31"/>
          <p:cNvSpPr txBox="1"/>
          <p:nvPr/>
        </p:nvSpPr>
        <p:spPr>
          <a:xfrm>
            <a:off x="2286886" y="3961267"/>
            <a:ext cx="112405" cy="298437"/>
          </a:xfrm>
          <a:prstGeom prst="rect">
            <a:avLst/>
          </a:prstGeom>
        </p:spPr>
        <p:txBody>
          <a:bodyPr lIns="0" tIns="0" rIns="0" bIns="0" rtlCol="0" anchor="t">
            <a:spAutoFit/>
          </a:bodyPr>
          <a:lstStyle/>
          <a:p>
            <a:pPr algn="l">
              <a:lnSpc>
                <a:spcPts val="2567"/>
              </a:lnSpc>
            </a:pPr>
            <a:r>
              <a:rPr lang="en-US" sz="1103">
                <a:solidFill>
                  <a:srgbClr val="000000"/>
                </a:solidFill>
                <a:latin typeface="Arimo"/>
                <a:ea typeface="Arimo"/>
                <a:cs typeface="Arimo"/>
                <a:sym typeface="Arimo"/>
              </a:rPr>
              <a:t></a:t>
            </a:r>
          </a:p>
        </p:txBody>
      </p:sp>
      <p:sp>
        <p:nvSpPr>
          <p:cNvPr id="32" name="TextBox 32"/>
          <p:cNvSpPr txBox="1"/>
          <p:nvPr/>
        </p:nvSpPr>
        <p:spPr>
          <a:xfrm>
            <a:off x="2396614" y="4228357"/>
            <a:ext cx="1161259" cy="94755"/>
          </a:xfrm>
          <a:prstGeom prst="rect">
            <a:avLst/>
          </a:prstGeom>
        </p:spPr>
        <p:txBody>
          <a:bodyPr lIns="0" tIns="0" rIns="0" bIns="0" rtlCol="0" anchor="t">
            <a:spAutoFit/>
          </a:bodyPr>
          <a:lstStyle/>
          <a:p>
            <a:pPr algn="l">
              <a:lnSpc>
                <a:spcPts val="551"/>
              </a:lnSpc>
            </a:pPr>
            <a:r>
              <a:rPr lang="en-US" sz="1103" spc="-1">
                <a:solidFill>
                  <a:srgbClr val="000000"/>
                </a:solidFill>
                <a:latin typeface="IBM Plex Sans Condensed"/>
                <a:ea typeface="IBM Plex Sans Condensed"/>
                <a:cs typeface="IBM Plex Sans Condensed"/>
                <a:sym typeface="IBM Plex Sans Condensed"/>
              </a:rPr>
              <a:t> </a:t>
            </a:r>
            <a:r>
              <a:rPr lang="en-US" sz="1103" spc="-1">
                <a:solidFill>
                  <a:srgbClr val="FF0000"/>
                </a:solidFill>
                <a:latin typeface="IBM Plex Sans Condensed"/>
                <a:ea typeface="IBM Plex Sans Condensed"/>
                <a:cs typeface="IBM Plex Sans Condensed"/>
                <a:sym typeface="IBM Plex Sans Condensed"/>
              </a:rPr>
              <a:t>Mutation </a:t>
            </a:r>
            <a:r>
              <a:rPr lang="en-US" sz="1103" spc="-1">
                <a:solidFill>
                  <a:srgbClr val="000000"/>
                </a:solidFill>
                <a:latin typeface="IBM Plex Sans Condensed"/>
                <a:ea typeface="IBM Plex Sans Condensed"/>
                <a:cs typeface="IBM Plex Sans Condensed"/>
                <a:sym typeface="IBM Plex Sans Condensed"/>
              </a:rPr>
              <a:t>testing. </a:t>
            </a:r>
          </a:p>
        </p:txBody>
      </p:sp>
      <p:sp>
        <p:nvSpPr>
          <p:cNvPr id="33" name="TextBox 33"/>
          <p:cNvSpPr txBox="1"/>
          <p:nvPr/>
        </p:nvSpPr>
        <p:spPr>
          <a:xfrm>
            <a:off x="1600838" y="8682533"/>
            <a:ext cx="4445489" cy="180289"/>
          </a:xfrm>
          <a:prstGeom prst="rect">
            <a:avLst/>
          </a:prstGeom>
        </p:spPr>
        <p:txBody>
          <a:bodyPr lIns="0" tIns="0" rIns="0" bIns="0" rtlCol="0" anchor="t">
            <a:spAutoFit/>
          </a:bodyPr>
          <a:lstStyle/>
          <a:p>
            <a:pPr algn="l">
              <a:lnSpc>
                <a:spcPts val="1545"/>
              </a:lnSpc>
            </a:pPr>
            <a:r>
              <a:rPr lang="en-US" sz="1103" spc="-1">
                <a:solidFill>
                  <a:srgbClr val="000000"/>
                </a:solidFill>
                <a:latin typeface="IBM Plex Sans Condensed Bold"/>
                <a:ea typeface="IBM Plex Sans Condensed Bold"/>
                <a:cs typeface="IBM Plex Sans Condensed Bold"/>
                <a:sym typeface="IBM Plex Sans Condensed Bold"/>
              </a:rPr>
              <a:t>System Testing: (This is the actual area where testers are mostly involved.) </a:t>
            </a:r>
          </a:p>
        </p:txBody>
      </p:sp>
      <p:sp>
        <p:nvSpPr>
          <p:cNvPr id="34" name="TextBox 34"/>
          <p:cNvSpPr txBox="1"/>
          <p:nvPr/>
        </p:nvSpPr>
        <p:spPr>
          <a:xfrm>
            <a:off x="1600838" y="4795418"/>
            <a:ext cx="1195330" cy="180289"/>
          </a:xfrm>
          <a:prstGeom prst="rect">
            <a:avLst/>
          </a:prstGeom>
        </p:spPr>
        <p:txBody>
          <a:bodyPr lIns="0" tIns="0" rIns="0" bIns="0" rtlCol="0" anchor="t">
            <a:spAutoFit/>
          </a:bodyPr>
          <a:lstStyle/>
          <a:p>
            <a:pPr algn="l">
              <a:lnSpc>
                <a:spcPts val="1572"/>
              </a:lnSpc>
            </a:pPr>
            <a:r>
              <a:rPr lang="en-US" sz="1103" spc="-1">
                <a:solidFill>
                  <a:srgbClr val="000000"/>
                </a:solidFill>
                <a:latin typeface="IBM Plex Sans Condensed Bold"/>
                <a:ea typeface="IBM Plex Sans Condensed Bold"/>
                <a:cs typeface="IBM Plex Sans Condensed Bold"/>
                <a:sym typeface="IBM Plex Sans Condensed Bold"/>
              </a:rPr>
              <a:t>Integration Testing: </a:t>
            </a:r>
          </a:p>
        </p:txBody>
      </p:sp>
      <p:sp>
        <p:nvSpPr>
          <p:cNvPr id="35" name="TextBox 35"/>
          <p:cNvSpPr txBox="1"/>
          <p:nvPr/>
        </p:nvSpPr>
        <p:spPr>
          <a:xfrm>
            <a:off x="1829438" y="4956096"/>
            <a:ext cx="105042" cy="411442"/>
          </a:xfrm>
          <a:prstGeom prst="rect">
            <a:avLst/>
          </a:prstGeom>
        </p:spPr>
        <p:txBody>
          <a:bodyPr lIns="0" tIns="0" rIns="0" bIns="0" rtlCol="0" anchor="t">
            <a:spAutoFit/>
          </a:bodyPr>
          <a:lstStyle/>
          <a:p>
            <a:pPr algn="just">
              <a:lnSpc>
                <a:spcPts val="1572"/>
              </a:lnSpc>
            </a:pPr>
            <a:r>
              <a:rPr lang="en-US" sz="1103">
                <a:solidFill>
                  <a:srgbClr val="000000"/>
                </a:solidFill>
                <a:latin typeface="Arimo"/>
                <a:ea typeface="Arimo"/>
                <a:cs typeface="Arimo"/>
                <a:sym typeface="Arimo"/>
              </a:rPr>
              <a:t>  </a:t>
            </a:r>
          </a:p>
        </p:txBody>
      </p:sp>
      <p:sp>
        <p:nvSpPr>
          <p:cNvPr id="36" name="TextBox 36"/>
          <p:cNvSpPr txBox="1"/>
          <p:nvPr/>
        </p:nvSpPr>
        <p:spPr>
          <a:xfrm>
            <a:off x="2058286" y="4999634"/>
            <a:ext cx="4929502" cy="1186386"/>
          </a:xfrm>
          <a:prstGeom prst="rect">
            <a:avLst/>
          </a:prstGeom>
        </p:spPr>
        <p:txBody>
          <a:bodyPr lIns="0" tIns="0" rIns="0" bIns="0" rtlCol="0" anchor="t">
            <a:spAutoFit/>
          </a:bodyPr>
          <a:lstStyle/>
          <a:p>
            <a:pPr algn="l">
              <a:lnSpc>
                <a:spcPts val="1572"/>
              </a:lnSpc>
            </a:pPr>
            <a:r>
              <a:rPr lang="en-US" sz="1103" spc="-1">
                <a:solidFill>
                  <a:srgbClr val="000000"/>
                </a:solidFill>
                <a:latin typeface="IBM Plex Sans Condensed"/>
                <a:ea typeface="IBM Plex Sans Condensed"/>
                <a:cs typeface="IBM Plex Sans Condensed"/>
                <a:sym typeface="IBM Plex Sans Condensed"/>
              </a:rPr>
              <a:t>Integration testing performed between </a:t>
            </a:r>
            <a:r>
              <a:rPr lang="en-US" sz="1103" spc="-1">
                <a:solidFill>
                  <a:srgbClr val="FF0000"/>
                </a:solidFill>
                <a:latin typeface="IBM Plex Sans Condensed"/>
                <a:ea typeface="IBM Plex Sans Condensed"/>
                <a:cs typeface="IBM Plex Sans Condensed"/>
                <a:sym typeface="IBM Plex Sans Condensed"/>
              </a:rPr>
              <a:t>two or more modules.</a:t>
            </a:r>
            <a:r>
              <a:rPr lang="en-US" sz="1103" spc="-1">
                <a:solidFill>
                  <a:srgbClr val="000000"/>
                </a:solidFill>
                <a:latin typeface="IBM Plex Sans Condensed"/>
                <a:ea typeface="IBM Plex Sans Condensed"/>
                <a:cs typeface="IBM Plex Sans Condensed"/>
                <a:sym typeface="IBM Plex Sans Condensed"/>
              </a:rPr>
              <a:t> Integration testing focuses </a:t>
            </a:r>
            <a:r>
              <a:rPr lang="en-US" sz="1103" spc="-1">
                <a:solidFill>
                  <a:srgbClr val="FF0000"/>
                </a:solidFill>
                <a:latin typeface="IBM Plex Sans Condensed"/>
                <a:ea typeface="IBM Plex Sans Condensed"/>
                <a:cs typeface="IBM Plex Sans Condensed"/>
                <a:sym typeface="IBM Plex Sans Condensed"/>
              </a:rPr>
              <a:t>on </a:t>
            </a:r>
            <a:r>
              <a:rPr lang="en-US" sz="1103" spc="-1">
                <a:solidFill>
                  <a:srgbClr val="FF0000"/>
                </a:solidFill>
                <a:latin typeface="IBM Plex Sans Condensed Bold"/>
                <a:ea typeface="IBM Plex Sans Condensed Bold"/>
                <a:cs typeface="IBM Plex Sans Condensed Bold"/>
                <a:sym typeface="IBM Plex Sans Condensed Bold"/>
              </a:rPr>
              <a:t>checking data communication</a:t>
            </a:r>
            <a:r>
              <a:rPr lang="en-US" sz="1103" spc="-1">
                <a:solidFill>
                  <a:srgbClr val="FF0000"/>
                </a:solidFill>
                <a:latin typeface="IBM Plex Sans Condensed"/>
                <a:ea typeface="IBM Plex Sans Condensed"/>
                <a:cs typeface="IBM Plex Sans Condensed"/>
                <a:sym typeface="IBM Plex Sans Condensed"/>
              </a:rPr>
              <a:t> between multiple modules.</a:t>
            </a:r>
            <a:r>
              <a:rPr lang="en-US" sz="1103" spc="-1">
                <a:solidFill>
                  <a:srgbClr val="000000"/>
                </a:solidFill>
                <a:latin typeface="IBM Plex Sans Condensed"/>
                <a:ea typeface="IBM Plex Sans Condensed"/>
                <a:cs typeface="IBM Plex Sans Condensed"/>
                <a:sym typeface="IBM Plex Sans Condensed"/>
              </a:rPr>
              <a:t> </a:t>
            </a:r>
          </a:p>
          <a:p>
            <a:pPr algn="l">
              <a:lnSpc>
                <a:spcPts val="1752"/>
              </a:lnSpc>
            </a:pPr>
            <a:r>
              <a:rPr lang="en-US" sz="1103" spc="-1">
                <a:solidFill>
                  <a:srgbClr val="000000"/>
                </a:solidFill>
                <a:latin typeface="IBM Plex Sans Condensed"/>
                <a:ea typeface="IBM Plex Sans Condensed"/>
                <a:cs typeface="IBM Plex Sans Condensed"/>
                <a:sym typeface="IBM Plex Sans Condensed"/>
              </a:rPr>
              <a:t>Integration testing is a </a:t>
            </a:r>
            <a:r>
              <a:rPr lang="en-US" sz="1103" spc="-1">
                <a:solidFill>
                  <a:srgbClr val="FF0000"/>
                </a:solidFill>
                <a:latin typeface="IBM Plex Sans Condensed"/>
                <a:ea typeface="IBM Plex Sans Condensed"/>
                <a:cs typeface="IBM Plex Sans Condensed"/>
                <a:sym typeface="IBM Plex Sans Condensed"/>
              </a:rPr>
              <a:t>white box testing technique.</a:t>
            </a:r>
            <a:r>
              <a:rPr lang="en-US" sz="1103" spc="-1">
                <a:solidFill>
                  <a:srgbClr val="000000"/>
                </a:solidFill>
                <a:latin typeface="IBM Plex Sans Condensed"/>
                <a:ea typeface="IBM Plex Sans Condensed"/>
                <a:cs typeface="IBM Plex Sans Condensed"/>
                <a:sym typeface="IBM Plex Sans Condensed"/>
              </a:rPr>
              <a:t> </a:t>
            </a:r>
          </a:p>
          <a:p>
            <a:pPr algn="l">
              <a:lnSpc>
                <a:spcPts val="1559"/>
              </a:lnSpc>
            </a:pPr>
            <a:r>
              <a:rPr lang="en-US" sz="1103" spc="-1">
                <a:solidFill>
                  <a:srgbClr val="000000"/>
                </a:solidFill>
                <a:latin typeface="IBM Plex Sans Condensed"/>
                <a:ea typeface="IBM Plex Sans Condensed"/>
                <a:cs typeface="IBM Plex Sans Condensed"/>
                <a:sym typeface="IBM Plex Sans Condensed"/>
              </a:rPr>
              <a:t>Integration testing </a:t>
            </a:r>
            <a:r>
              <a:rPr lang="en-US" sz="1103" spc="-1">
                <a:solidFill>
                  <a:srgbClr val="FF0000"/>
                </a:solidFill>
                <a:latin typeface="IBM Plex Sans Condensed"/>
                <a:ea typeface="IBM Plex Sans Condensed"/>
                <a:cs typeface="IBM Plex Sans Condensed"/>
                <a:sym typeface="IBM Plex Sans Condensed"/>
              </a:rPr>
              <a:t>conducted </a:t>
            </a:r>
            <a:r>
              <a:rPr lang="en-US" sz="1103" spc="-1">
                <a:solidFill>
                  <a:srgbClr val="FF0000"/>
                </a:solidFill>
                <a:latin typeface="IBM Plex Sans Condensed Bold"/>
                <a:ea typeface="IBM Plex Sans Condensed Bold"/>
                <a:cs typeface="IBM Plex Sans Condensed Bold"/>
                <a:sym typeface="IBM Plex Sans Condensed Bold"/>
              </a:rPr>
              <a:t>by the tester</a:t>
            </a:r>
            <a:r>
              <a:rPr lang="en-US" sz="1103" spc="-1">
                <a:solidFill>
                  <a:srgbClr val="FF0000"/>
                </a:solidFill>
                <a:latin typeface="IBM Plex Sans Condensed"/>
                <a:ea typeface="IBM Plex Sans Condensed"/>
                <a:cs typeface="IBM Plex Sans Condensed"/>
                <a:sym typeface="IBM Plex Sans Condensed"/>
              </a:rPr>
              <a:t> at the </a:t>
            </a:r>
            <a:r>
              <a:rPr lang="en-US" sz="1103" spc="-1">
                <a:solidFill>
                  <a:srgbClr val="FF0000"/>
                </a:solidFill>
                <a:latin typeface="IBM Plex Sans Condensed Bold"/>
                <a:ea typeface="IBM Plex Sans Condensed Bold"/>
                <a:cs typeface="IBM Plex Sans Condensed Bold"/>
                <a:sym typeface="IBM Plex Sans Condensed Bold"/>
              </a:rPr>
              <a:t>application level (at the UI level).</a:t>
            </a:r>
            <a:r>
              <a:rPr lang="en-US" sz="1103" spc="-1">
                <a:solidFill>
                  <a:srgbClr val="000000"/>
                </a:solidFill>
                <a:latin typeface="IBM Plex Sans Condensed"/>
                <a:ea typeface="IBM Plex Sans Condensed"/>
                <a:cs typeface="IBM Plex Sans Condensed"/>
                <a:sym typeface="IBM Plex Sans Condensed"/>
              </a:rPr>
              <a:t> Integration testing </a:t>
            </a:r>
            <a:r>
              <a:rPr lang="en-US" sz="1103" spc="-1">
                <a:solidFill>
                  <a:srgbClr val="FF0000"/>
                </a:solidFill>
                <a:latin typeface="IBM Plex Sans Condensed"/>
                <a:ea typeface="IBM Plex Sans Condensed"/>
                <a:cs typeface="IBM Plex Sans Condensed"/>
                <a:sym typeface="IBM Plex Sans Condensed"/>
              </a:rPr>
              <a:t>conducted </a:t>
            </a:r>
            <a:r>
              <a:rPr lang="en-US" sz="1103" spc="-1">
                <a:solidFill>
                  <a:srgbClr val="FF0000"/>
                </a:solidFill>
                <a:latin typeface="IBM Plex Sans Condensed Bold"/>
                <a:ea typeface="IBM Plex Sans Condensed Bold"/>
                <a:cs typeface="IBM Plex Sans Condensed Bold"/>
                <a:sym typeface="IBM Plex Sans Condensed Bold"/>
              </a:rPr>
              <a:t>by the developer</a:t>
            </a:r>
            <a:r>
              <a:rPr lang="en-US" sz="1103" spc="-1">
                <a:solidFill>
                  <a:srgbClr val="FF0000"/>
                </a:solidFill>
                <a:latin typeface="IBM Plex Sans Condensed"/>
                <a:ea typeface="IBM Plex Sans Condensed"/>
                <a:cs typeface="IBM Plex Sans Condensed"/>
                <a:sym typeface="IBM Plex Sans Condensed"/>
              </a:rPr>
              <a:t> at the </a:t>
            </a:r>
            <a:r>
              <a:rPr lang="en-US" sz="1103" spc="-1">
                <a:solidFill>
                  <a:srgbClr val="FF0000"/>
                </a:solidFill>
                <a:latin typeface="IBM Plex Sans Condensed Bold"/>
                <a:ea typeface="IBM Plex Sans Condensed Bold"/>
                <a:cs typeface="IBM Plex Sans Condensed Bold"/>
                <a:sym typeface="IBM Plex Sans Condensed Bold"/>
              </a:rPr>
              <a:t>coding level.</a:t>
            </a:r>
            <a:r>
              <a:rPr lang="en-US" sz="1103" spc="-1">
                <a:solidFill>
                  <a:srgbClr val="000000"/>
                </a:solidFill>
                <a:latin typeface="IBM Plex Sans Condensed"/>
                <a:ea typeface="IBM Plex Sans Condensed"/>
                <a:cs typeface="IBM Plex Sans Condensed"/>
                <a:sym typeface="IBM Plex Sans Condensed"/>
              </a:rPr>
              <a:t> </a:t>
            </a:r>
          </a:p>
        </p:txBody>
      </p:sp>
      <p:sp>
        <p:nvSpPr>
          <p:cNvPr id="37" name="TextBox 37"/>
          <p:cNvSpPr txBox="1"/>
          <p:nvPr/>
        </p:nvSpPr>
        <p:spPr>
          <a:xfrm>
            <a:off x="1829438" y="5540550"/>
            <a:ext cx="105042" cy="628869"/>
          </a:xfrm>
          <a:prstGeom prst="rect">
            <a:avLst/>
          </a:prstGeom>
        </p:spPr>
        <p:txBody>
          <a:bodyPr lIns="0" tIns="0" rIns="0" bIns="0" rtlCol="0" anchor="t">
            <a:spAutoFit/>
          </a:bodyPr>
          <a:lstStyle/>
          <a:p>
            <a:pPr algn="just">
              <a:lnSpc>
                <a:spcPts val="1752"/>
              </a:lnSpc>
            </a:pPr>
            <a:r>
              <a:rPr lang="en-US" sz="1103">
                <a:solidFill>
                  <a:srgbClr val="000000"/>
                </a:solidFill>
                <a:latin typeface="Arimo"/>
                <a:ea typeface="Arimo"/>
                <a:cs typeface="Arimo"/>
                <a:sym typeface="Arimo"/>
              </a:rPr>
              <a:t> </a:t>
            </a:r>
          </a:p>
          <a:p>
            <a:pPr algn="just">
              <a:lnSpc>
                <a:spcPts val="1559"/>
              </a:lnSpc>
            </a:pPr>
            <a:r>
              <a:rPr lang="en-US" sz="1103">
                <a:solidFill>
                  <a:srgbClr val="000000"/>
                </a:solidFill>
                <a:latin typeface="Arimo"/>
                <a:ea typeface="Arimo"/>
                <a:cs typeface="Arimo"/>
                <a:sym typeface="Arimo"/>
              </a:rPr>
              <a:t>  </a:t>
            </a:r>
          </a:p>
        </p:txBody>
      </p:sp>
      <p:sp>
        <p:nvSpPr>
          <p:cNvPr id="38" name="TextBox 38"/>
          <p:cNvSpPr txBox="1"/>
          <p:nvPr/>
        </p:nvSpPr>
        <p:spPr>
          <a:xfrm>
            <a:off x="1829438" y="6620551"/>
            <a:ext cx="65789" cy="207226"/>
          </a:xfrm>
          <a:prstGeom prst="rect">
            <a:avLst/>
          </a:prstGeom>
        </p:spPr>
        <p:txBody>
          <a:bodyPr lIns="0" tIns="0" rIns="0" bIns="0" rtlCol="0" anchor="t">
            <a:spAutoFit/>
          </a:bodyPr>
          <a:lstStyle/>
          <a:p>
            <a:pPr algn="l">
              <a:lnSpc>
                <a:spcPts val="1545"/>
              </a:lnSpc>
            </a:pPr>
            <a:r>
              <a:rPr lang="en-US" sz="1103">
                <a:solidFill>
                  <a:srgbClr val="5B9BD5"/>
                </a:solidFill>
                <a:latin typeface="Arimo"/>
                <a:ea typeface="Arimo"/>
                <a:cs typeface="Arimo"/>
                <a:sym typeface="Arimo"/>
              </a:rPr>
              <a:t></a:t>
            </a:r>
          </a:p>
        </p:txBody>
      </p:sp>
      <p:sp>
        <p:nvSpPr>
          <p:cNvPr id="40" name="Footer Placeholder 39"/>
          <p:cNvSpPr>
            <a:spLocks noGrp="1"/>
          </p:cNvSpPr>
          <p:nvPr>
            <p:ph type="ftr" sz="quarter" idx="11"/>
          </p:nvPr>
        </p:nvSpPr>
        <p:spPr/>
        <p:txBody>
          <a:bodyPr/>
          <a:lstStyle/>
          <a:p>
            <a:r>
              <a:rPr lang="en-US" smtClean="0"/>
              <a:t>Mr. RANJIT KUMBHAR  7757962804</a:t>
            </a:r>
            <a:endParaRPr 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43000" y="7555868"/>
            <a:ext cx="115567" cy="116205"/>
          </a:xfrm>
          <a:custGeom>
            <a:avLst/>
            <a:gdLst/>
            <a:ahLst/>
            <a:cxnLst/>
            <a:rect l="l" t="t" r="r" b="b"/>
            <a:pathLst>
              <a:path w="115567" h="116205">
                <a:moveTo>
                  <a:pt x="0" y="0"/>
                </a:moveTo>
                <a:lnTo>
                  <a:pt x="115567" y="0"/>
                </a:lnTo>
                <a:lnTo>
                  <a:pt x="115567" y="116205"/>
                </a:lnTo>
                <a:lnTo>
                  <a:pt x="0" y="116205"/>
                </a:lnTo>
                <a:lnTo>
                  <a:pt x="0" y="0"/>
                </a:lnTo>
                <a:close/>
              </a:path>
            </a:pathLst>
          </a:custGeom>
          <a:blipFill>
            <a:blip r:embed="rId2"/>
            <a:stretch>
              <a:fillRect/>
            </a:stretch>
          </a:blipFill>
        </p:spPr>
      </p:sp>
      <p:sp>
        <p:nvSpPr>
          <p:cNvPr id="3" name="Freeform 3"/>
          <p:cNvSpPr/>
          <p:nvPr/>
        </p:nvSpPr>
        <p:spPr>
          <a:xfrm>
            <a:off x="1747904" y="4009006"/>
            <a:ext cx="4505068" cy="3052448"/>
          </a:xfrm>
          <a:custGeom>
            <a:avLst/>
            <a:gdLst/>
            <a:ahLst/>
            <a:cxnLst/>
            <a:rect l="l" t="t" r="r" b="b"/>
            <a:pathLst>
              <a:path w="4505068" h="3052448">
                <a:moveTo>
                  <a:pt x="0" y="0"/>
                </a:moveTo>
                <a:lnTo>
                  <a:pt x="4505068" y="0"/>
                </a:lnTo>
                <a:lnTo>
                  <a:pt x="4505068" y="3052448"/>
                </a:lnTo>
                <a:lnTo>
                  <a:pt x="0" y="3052448"/>
                </a:lnTo>
                <a:lnTo>
                  <a:pt x="0" y="0"/>
                </a:lnTo>
                <a:close/>
              </a:path>
            </a:pathLst>
          </a:custGeom>
          <a:blipFill>
            <a:blip r:embed="rId3"/>
            <a:stretch>
              <a:fillRect/>
            </a:stretch>
          </a:blipFill>
        </p:spPr>
      </p:sp>
      <p:sp>
        <p:nvSpPr>
          <p:cNvPr id="5" name="TextBox 5"/>
          <p:cNvSpPr txBox="1"/>
          <p:nvPr/>
        </p:nvSpPr>
        <p:spPr>
          <a:xfrm>
            <a:off x="1829438" y="765343"/>
            <a:ext cx="105042" cy="321526"/>
          </a:xfrm>
          <a:prstGeom prst="rect">
            <a:avLst/>
          </a:prstGeom>
        </p:spPr>
        <p:txBody>
          <a:bodyPr lIns="0" tIns="0" rIns="0" bIns="0" rtlCol="0" anchor="t">
            <a:spAutoFit/>
          </a:bodyPr>
          <a:lstStyle/>
          <a:p>
            <a:pPr algn="l">
              <a:lnSpc>
                <a:spcPts val="2759"/>
              </a:lnSpc>
            </a:pPr>
            <a:r>
              <a:rPr lang="en-US" sz="1103">
                <a:solidFill>
                  <a:srgbClr val="000000"/>
                </a:solidFill>
                <a:latin typeface="Arimo"/>
                <a:ea typeface="Arimo"/>
                <a:cs typeface="Arimo"/>
                <a:sym typeface="Arimo"/>
              </a:rPr>
              <a:t> </a:t>
            </a:r>
          </a:p>
        </p:txBody>
      </p:sp>
      <p:sp>
        <p:nvSpPr>
          <p:cNvPr id="6" name="TextBox 6"/>
          <p:cNvSpPr txBox="1"/>
          <p:nvPr/>
        </p:nvSpPr>
        <p:spPr>
          <a:xfrm>
            <a:off x="1829438" y="1164631"/>
            <a:ext cx="105042" cy="730339"/>
          </a:xfrm>
          <a:prstGeom prst="rect">
            <a:avLst/>
          </a:prstGeom>
        </p:spPr>
        <p:txBody>
          <a:bodyPr lIns="0" tIns="0" rIns="0" bIns="0" rtlCol="0" anchor="t">
            <a:spAutoFit/>
          </a:bodyPr>
          <a:lstStyle/>
          <a:p>
            <a:pPr algn="just">
              <a:lnSpc>
                <a:spcPts val="2759"/>
              </a:lnSpc>
            </a:pPr>
            <a:r>
              <a:rPr lang="en-US" sz="1103">
                <a:solidFill>
                  <a:srgbClr val="000000"/>
                </a:solidFill>
                <a:latin typeface="Arimo"/>
                <a:ea typeface="Arimo"/>
                <a:cs typeface="Arimo"/>
                <a:sym typeface="Arimo"/>
              </a:rPr>
              <a:t> </a:t>
            </a:r>
          </a:p>
          <a:p>
            <a:pPr algn="just">
              <a:lnSpc>
                <a:spcPts val="551"/>
              </a:lnSpc>
            </a:pPr>
            <a:r>
              <a:rPr lang="en-US" sz="1103">
                <a:solidFill>
                  <a:srgbClr val="000000"/>
                </a:solidFill>
                <a:latin typeface="Arimo"/>
                <a:ea typeface="Arimo"/>
                <a:cs typeface="Arimo"/>
                <a:sym typeface="Arimo"/>
              </a:rPr>
              <a:t> </a:t>
            </a:r>
          </a:p>
          <a:p>
            <a:pPr algn="just">
              <a:lnSpc>
                <a:spcPts val="2663"/>
              </a:lnSpc>
            </a:pPr>
            <a:r>
              <a:rPr lang="en-US" sz="1103">
                <a:solidFill>
                  <a:srgbClr val="000000"/>
                </a:solidFill>
                <a:latin typeface="Arimo"/>
                <a:ea typeface="Arimo"/>
                <a:cs typeface="Arimo"/>
                <a:sym typeface="Arimo"/>
              </a:rPr>
              <a:t> </a:t>
            </a:r>
          </a:p>
        </p:txBody>
      </p:sp>
      <p:sp>
        <p:nvSpPr>
          <p:cNvPr id="7" name="TextBox 7"/>
          <p:cNvSpPr txBox="1"/>
          <p:nvPr/>
        </p:nvSpPr>
        <p:spPr>
          <a:xfrm>
            <a:off x="1829438" y="2535345"/>
            <a:ext cx="65789" cy="207226"/>
          </a:xfrm>
          <a:prstGeom prst="rect">
            <a:avLst/>
          </a:prstGeom>
        </p:spPr>
        <p:txBody>
          <a:bodyPr lIns="0" tIns="0" rIns="0" bIns="0" rtlCol="0" anchor="t">
            <a:spAutoFit/>
          </a:bodyPr>
          <a:lstStyle/>
          <a:p>
            <a:pPr algn="l">
              <a:lnSpc>
                <a:spcPts val="1545"/>
              </a:lnSpc>
            </a:pPr>
            <a:r>
              <a:rPr lang="en-US" sz="1103">
                <a:solidFill>
                  <a:srgbClr val="5B9BD5"/>
                </a:solidFill>
                <a:latin typeface="Arimo"/>
                <a:ea typeface="Arimo"/>
                <a:cs typeface="Arimo"/>
                <a:sym typeface="Arimo"/>
              </a:rPr>
              <a:t></a:t>
            </a:r>
          </a:p>
        </p:txBody>
      </p:sp>
      <p:sp>
        <p:nvSpPr>
          <p:cNvPr id="8" name="TextBox 8"/>
          <p:cNvSpPr txBox="1"/>
          <p:nvPr/>
        </p:nvSpPr>
        <p:spPr>
          <a:xfrm>
            <a:off x="2058286" y="2578884"/>
            <a:ext cx="3167062" cy="180289"/>
          </a:xfrm>
          <a:prstGeom prst="rect">
            <a:avLst/>
          </a:prstGeom>
        </p:spPr>
        <p:txBody>
          <a:bodyPr lIns="0" tIns="0" rIns="0" bIns="0" rtlCol="0" anchor="t">
            <a:spAutoFit/>
          </a:bodyPr>
          <a:lstStyle/>
          <a:p>
            <a:pPr algn="l">
              <a:lnSpc>
                <a:spcPts val="1535"/>
              </a:lnSpc>
            </a:pPr>
            <a:r>
              <a:rPr lang="en-US" sz="1103" spc="-1">
                <a:solidFill>
                  <a:srgbClr val="5B9BD5"/>
                </a:solidFill>
                <a:latin typeface="IBM Plex Sans Condensed Bold"/>
                <a:ea typeface="IBM Plex Sans Condensed Bold"/>
                <a:cs typeface="IBM Plex Sans Condensed Bold"/>
                <a:sym typeface="IBM Plex Sans Condensed Bold"/>
              </a:rPr>
              <a:t>System Testing focuses on the below aspects (types): </a:t>
            </a:r>
          </a:p>
        </p:txBody>
      </p:sp>
      <p:sp>
        <p:nvSpPr>
          <p:cNvPr id="9" name="TextBox 9"/>
          <p:cNvSpPr txBox="1"/>
          <p:nvPr/>
        </p:nvSpPr>
        <p:spPr>
          <a:xfrm>
            <a:off x="2515486" y="2681488"/>
            <a:ext cx="112405" cy="203187"/>
          </a:xfrm>
          <a:prstGeom prst="rect">
            <a:avLst/>
          </a:prstGeom>
        </p:spPr>
        <p:txBody>
          <a:bodyPr lIns="0" tIns="0" rIns="0" bIns="0" rtlCol="0" anchor="t">
            <a:spAutoFit/>
          </a:bodyPr>
          <a:lstStyle/>
          <a:p>
            <a:pPr algn="l">
              <a:lnSpc>
                <a:spcPts val="1535"/>
              </a:lnSpc>
            </a:pPr>
            <a:r>
              <a:rPr lang="en-US" sz="1103">
                <a:solidFill>
                  <a:srgbClr val="000000"/>
                </a:solidFill>
                <a:latin typeface="Arimo"/>
                <a:ea typeface="Arimo"/>
                <a:cs typeface="Arimo"/>
                <a:sym typeface="Arimo"/>
              </a:rPr>
              <a:t></a:t>
            </a:r>
          </a:p>
        </p:txBody>
      </p:sp>
      <p:sp>
        <p:nvSpPr>
          <p:cNvPr id="10" name="TextBox 10"/>
          <p:cNvSpPr txBox="1"/>
          <p:nvPr/>
        </p:nvSpPr>
        <p:spPr>
          <a:xfrm>
            <a:off x="2625214" y="2853328"/>
            <a:ext cx="1761553" cy="94755"/>
          </a:xfrm>
          <a:prstGeom prst="rect">
            <a:avLst/>
          </a:prstGeom>
        </p:spPr>
        <p:txBody>
          <a:bodyPr lIns="0" tIns="0" rIns="0" bIns="0" rtlCol="0" anchor="t">
            <a:spAutoFit/>
          </a:bodyPr>
          <a:lstStyle/>
          <a:p>
            <a:pPr algn="l">
              <a:lnSpc>
                <a:spcPts val="551"/>
              </a:lnSpc>
            </a:pPr>
            <a:r>
              <a:rPr lang="en-US" sz="1103" spc="-1">
                <a:solidFill>
                  <a:srgbClr val="000000"/>
                </a:solidFill>
                <a:latin typeface="IBM Plex Sans Condensed"/>
                <a:ea typeface="IBM Plex Sans Condensed"/>
                <a:cs typeface="IBM Plex Sans Condensed"/>
                <a:sym typeface="IBM Plex Sans Condensed"/>
              </a:rPr>
              <a:t> User Interface Testing (GUI) </a:t>
            </a:r>
          </a:p>
        </p:txBody>
      </p:sp>
      <p:sp>
        <p:nvSpPr>
          <p:cNvPr id="11" name="TextBox 11"/>
          <p:cNvSpPr txBox="1"/>
          <p:nvPr/>
        </p:nvSpPr>
        <p:spPr>
          <a:xfrm>
            <a:off x="2515486" y="2784358"/>
            <a:ext cx="112405" cy="298437"/>
          </a:xfrm>
          <a:prstGeom prst="rect">
            <a:avLst/>
          </a:prstGeom>
        </p:spPr>
        <p:txBody>
          <a:bodyPr lIns="0" tIns="0" rIns="0" bIns="0" rtlCol="0" anchor="t">
            <a:spAutoFit/>
          </a:bodyPr>
          <a:lstStyle/>
          <a:p>
            <a:pPr algn="l">
              <a:lnSpc>
                <a:spcPts val="2567"/>
              </a:lnSpc>
            </a:pPr>
            <a:r>
              <a:rPr lang="en-US" sz="1103">
                <a:solidFill>
                  <a:srgbClr val="000000"/>
                </a:solidFill>
                <a:latin typeface="Arimo"/>
                <a:ea typeface="Arimo"/>
                <a:cs typeface="Arimo"/>
                <a:sym typeface="Arimo"/>
              </a:rPr>
              <a:t></a:t>
            </a:r>
          </a:p>
        </p:txBody>
      </p:sp>
      <p:sp>
        <p:nvSpPr>
          <p:cNvPr id="12" name="TextBox 12"/>
          <p:cNvSpPr txBox="1"/>
          <p:nvPr/>
        </p:nvSpPr>
        <p:spPr>
          <a:xfrm>
            <a:off x="2625214" y="3051448"/>
            <a:ext cx="1105557" cy="94755"/>
          </a:xfrm>
          <a:prstGeom prst="rect">
            <a:avLst/>
          </a:prstGeom>
        </p:spPr>
        <p:txBody>
          <a:bodyPr lIns="0" tIns="0" rIns="0" bIns="0" rtlCol="0" anchor="t">
            <a:spAutoFit/>
          </a:bodyPr>
          <a:lstStyle/>
          <a:p>
            <a:pPr algn="l">
              <a:lnSpc>
                <a:spcPts val="551"/>
              </a:lnSpc>
            </a:pPr>
            <a:r>
              <a:rPr lang="en-US" sz="1103" spc="-1">
                <a:solidFill>
                  <a:srgbClr val="000000"/>
                </a:solidFill>
                <a:latin typeface="IBM Plex Sans Condensed"/>
                <a:ea typeface="IBM Plex Sans Condensed"/>
                <a:cs typeface="IBM Plex Sans Condensed"/>
                <a:sym typeface="IBM Plex Sans Condensed"/>
              </a:rPr>
              <a:t> Usability Testing </a:t>
            </a:r>
          </a:p>
        </p:txBody>
      </p:sp>
      <p:sp>
        <p:nvSpPr>
          <p:cNvPr id="13" name="TextBox 13"/>
          <p:cNvSpPr txBox="1"/>
          <p:nvPr/>
        </p:nvSpPr>
        <p:spPr>
          <a:xfrm>
            <a:off x="2515486" y="2979430"/>
            <a:ext cx="112405" cy="298437"/>
          </a:xfrm>
          <a:prstGeom prst="rect">
            <a:avLst/>
          </a:prstGeom>
        </p:spPr>
        <p:txBody>
          <a:bodyPr lIns="0" tIns="0" rIns="0" bIns="0" rtlCol="0" anchor="t">
            <a:spAutoFit/>
          </a:bodyPr>
          <a:lstStyle/>
          <a:p>
            <a:pPr algn="l">
              <a:lnSpc>
                <a:spcPts val="2520"/>
              </a:lnSpc>
            </a:pPr>
            <a:r>
              <a:rPr lang="en-US" sz="1103">
                <a:solidFill>
                  <a:srgbClr val="000000"/>
                </a:solidFill>
                <a:latin typeface="Arimo"/>
                <a:ea typeface="Arimo"/>
                <a:cs typeface="Arimo"/>
                <a:sym typeface="Arimo"/>
              </a:rPr>
              <a:t></a:t>
            </a:r>
          </a:p>
        </p:txBody>
      </p:sp>
      <p:sp>
        <p:nvSpPr>
          <p:cNvPr id="14" name="TextBox 14"/>
          <p:cNvSpPr txBox="1"/>
          <p:nvPr/>
        </p:nvSpPr>
        <p:spPr>
          <a:xfrm>
            <a:off x="2625214" y="3227470"/>
            <a:ext cx="39757" cy="108194"/>
          </a:xfrm>
          <a:prstGeom prst="rect">
            <a:avLst/>
          </a:prstGeom>
        </p:spPr>
        <p:txBody>
          <a:bodyPr lIns="0" tIns="0" rIns="0" bIns="0" rtlCol="0" anchor="t">
            <a:spAutoFit/>
          </a:bodyPr>
          <a:lstStyle/>
          <a:p>
            <a:pPr algn="l">
              <a:lnSpc>
                <a:spcPts val="551"/>
              </a:lnSpc>
            </a:pPr>
            <a:r>
              <a:rPr lang="en-US" sz="1103">
                <a:solidFill>
                  <a:srgbClr val="000000"/>
                </a:solidFill>
                <a:latin typeface="Arimo"/>
                <a:ea typeface="Arimo"/>
                <a:cs typeface="Arimo"/>
                <a:sym typeface="Arimo"/>
              </a:rPr>
              <a:t> </a:t>
            </a:r>
          </a:p>
        </p:txBody>
      </p:sp>
      <p:sp>
        <p:nvSpPr>
          <p:cNvPr id="15" name="TextBox 15"/>
          <p:cNvSpPr txBox="1"/>
          <p:nvPr/>
        </p:nvSpPr>
        <p:spPr>
          <a:xfrm>
            <a:off x="2744086" y="3262398"/>
            <a:ext cx="1090012" cy="85039"/>
          </a:xfrm>
          <a:prstGeom prst="rect">
            <a:avLst/>
          </a:prstGeom>
        </p:spPr>
        <p:txBody>
          <a:bodyPr lIns="0" tIns="0" rIns="0" bIns="0" rtlCol="0" anchor="t">
            <a:spAutoFit/>
          </a:bodyPr>
          <a:lstStyle/>
          <a:p>
            <a:pPr algn="l">
              <a:lnSpc>
                <a:spcPts val="551"/>
              </a:lnSpc>
            </a:pPr>
            <a:r>
              <a:rPr lang="en-US" sz="1103" spc="-1">
                <a:solidFill>
                  <a:srgbClr val="000000"/>
                </a:solidFill>
                <a:latin typeface="IBM Plex Sans Condensed"/>
                <a:ea typeface="IBM Plex Sans Condensed"/>
                <a:cs typeface="IBM Plex Sans Condensed"/>
                <a:sym typeface="IBM Plex Sans Condensed"/>
              </a:rPr>
              <a:t>Functional Testing </a:t>
            </a:r>
          </a:p>
        </p:txBody>
      </p:sp>
      <p:sp>
        <p:nvSpPr>
          <p:cNvPr id="16" name="TextBox 16"/>
          <p:cNvSpPr txBox="1"/>
          <p:nvPr/>
        </p:nvSpPr>
        <p:spPr>
          <a:xfrm>
            <a:off x="2515486" y="3174502"/>
            <a:ext cx="112405" cy="298437"/>
          </a:xfrm>
          <a:prstGeom prst="rect">
            <a:avLst/>
          </a:prstGeom>
        </p:spPr>
        <p:txBody>
          <a:bodyPr lIns="0" tIns="0" rIns="0" bIns="0" rtlCol="0" anchor="t">
            <a:spAutoFit/>
          </a:bodyPr>
          <a:lstStyle/>
          <a:p>
            <a:pPr algn="l">
              <a:lnSpc>
                <a:spcPts val="2520"/>
              </a:lnSpc>
            </a:pPr>
            <a:r>
              <a:rPr lang="en-US" sz="1103">
                <a:solidFill>
                  <a:srgbClr val="000000"/>
                </a:solidFill>
                <a:latin typeface="Arimo"/>
                <a:ea typeface="Arimo"/>
                <a:cs typeface="Arimo"/>
                <a:sym typeface="Arimo"/>
              </a:rPr>
              <a:t></a:t>
            </a:r>
          </a:p>
        </p:txBody>
      </p:sp>
      <p:sp>
        <p:nvSpPr>
          <p:cNvPr id="17" name="TextBox 17"/>
          <p:cNvSpPr txBox="1"/>
          <p:nvPr/>
        </p:nvSpPr>
        <p:spPr>
          <a:xfrm>
            <a:off x="2625214" y="3441592"/>
            <a:ext cx="1474537" cy="94755"/>
          </a:xfrm>
          <a:prstGeom prst="rect">
            <a:avLst/>
          </a:prstGeom>
        </p:spPr>
        <p:txBody>
          <a:bodyPr lIns="0" tIns="0" rIns="0" bIns="0" rtlCol="0" anchor="t">
            <a:spAutoFit/>
          </a:bodyPr>
          <a:lstStyle/>
          <a:p>
            <a:pPr algn="l">
              <a:lnSpc>
                <a:spcPts val="551"/>
              </a:lnSpc>
            </a:pPr>
            <a:r>
              <a:rPr lang="en-US" sz="1103" spc="-1">
                <a:solidFill>
                  <a:srgbClr val="000000"/>
                </a:solidFill>
                <a:latin typeface="IBM Plex Sans Condensed"/>
                <a:ea typeface="IBM Plex Sans Condensed"/>
                <a:cs typeface="IBM Plex Sans Condensed"/>
                <a:sym typeface="IBM Plex Sans Condensed"/>
              </a:rPr>
              <a:t> Non-functional Testing </a:t>
            </a:r>
          </a:p>
        </p:txBody>
      </p:sp>
      <p:sp>
        <p:nvSpPr>
          <p:cNvPr id="18" name="TextBox 18"/>
          <p:cNvSpPr txBox="1"/>
          <p:nvPr/>
        </p:nvSpPr>
        <p:spPr>
          <a:xfrm>
            <a:off x="3887724" y="7120919"/>
            <a:ext cx="32318" cy="275539"/>
          </a:xfrm>
          <a:prstGeom prst="rect">
            <a:avLst/>
          </a:prstGeom>
        </p:spPr>
        <p:txBody>
          <a:bodyPr lIns="0" tIns="0" rIns="0" bIns="0" rtlCol="0" anchor="t">
            <a:spAutoFit/>
          </a:bodyPr>
          <a:lstStyle/>
          <a:p>
            <a:pPr algn="l">
              <a:lnSpc>
                <a:spcPts val="2543"/>
              </a:lnSpc>
            </a:pPr>
            <a:r>
              <a:rPr lang="en-US" sz="1103" spc="-1">
                <a:solidFill>
                  <a:srgbClr val="000000"/>
                </a:solidFill>
                <a:latin typeface="IBM Plex Sans Condensed"/>
                <a:ea typeface="IBM Plex Sans Condensed"/>
                <a:cs typeface="IBM Plex Sans Condensed"/>
                <a:sym typeface="IBM Plex Sans Condensed"/>
              </a:rPr>
              <a:t> </a:t>
            </a:r>
          </a:p>
        </p:txBody>
      </p:sp>
      <p:sp>
        <p:nvSpPr>
          <p:cNvPr id="19" name="TextBox 19"/>
          <p:cNvSpPr txBox="1"/>
          <p:nvPr/>
        </p:nvSpPr>
        <p:spPr>
          <a:xfrm>
            <a:off x="1372238" y="7444007"/>
            <a:ext cx="4426839" cy="275539"/>
          </a:xfrm>
          <a:prstGeom prst="rect">
            <a:avLst/>
          </a:prstGeom>
        </p:spPr>
        <p:txBody>
          <a:bodyPr lIns="0" tIns="0" rIns="0" bIns="0" rtlCol="0" anchor="t">
            <a:spAutoFit/>
          </a:bodyPr>
          <a:lstStyle/>
          <a:p>
            <a:pPr algn="l">
              <a:lnSpc>
                <a:spcPts val="2543"/>
              </a:lnSpc>
            </a:pPr>
            <a:r>
              <a:rPr lang="en-US" sz="1103" spc="-1">
                <a:solidFill>
                  <a:srgbClr val="000000"/>
                </a:solidFill>
                <a:latin typeface="IBM Plex Sans Condensed"/>
                <a:ea typeface="IBM Plex Sans Condensed"/>
                <a:cs typeface="IBM Plex Sans Condensed"/>
                <a:sym typeface="IBM Plex Sans Condensed"/>
              </a:rPr>
              <a:t>In-System Testing we both perform </a:t>
            </a:r>
            <a:r>
              <a:rPr lang="en-US" sz="1103" spc="-1">
                <a:solidFill>
                  <a:srgbClr val="FF0000"/>
                </a:solidFill>
                <a:latin typeface="IBM Plex Sans Condensed"/>
                <a:ea typeface="IBM Plex Sans Condensed"/>
                <a:cs typeface="IBM Plex Sans Condensed"/>
                <a:sym typeface="IBM Plex Sans Condensed"/>
              </a:rPr>
              <a:t>some functional, non-functional testing.</a:t>
            </a:r>
            <a:r>
              <a:rPr lang="en-US" sz="1103" spc="-1">
                <a:solidFill>
                  <a:srgbClr val="000000"/>
                </a:solidFill>
                <a:latin typeface="IBM Plex Sans Condensed"/>
                <a:ea typeface="IBM Plex Sans Condensed"/>
                <a:cs typeface="IBM Plex Sans Condensed"/>
                <a:sym typeface="IBM Plex Sans Condensed"/>
              </a:rPr>
              <a:t> </a:t>
            </a:r>
          </a:p>
        </p:txBody>
      </p:sp>
      <p:sp>
        <p:nvSpPr>
          <p:cNvPr id="20" name="TextBox 20"/>
          <p:cNvSpPr txBox="1"/>
          <p:nvPr/>
        </p:nvSpPr>
        <p:spPr>
          <a:xfrm>
            <a:off x="2058286" y="923192"/>
            <a:ext cx="4929283" cy="1180414"/>
          </a:xfrm>
          <a:prstGeom prst="rect">
            <a:avLst/>
          </a:prstGeom>
        </p:spPr>
        <p:txBody>
          <a:bodyPr lIns="0" tIns="0" rIns="0" bIns="0" rtlCol="0" anchor="t">
            <a:spAutoFit/>
          </a:bodyPr>
          <a:lstStyle/>
          <a:p>
            <a:pPr algn="l">
              <a:lnSpc>
                <a:spcPts val="1593"/>
              </a:lnSpc>
            </a:pPr>
            <a:r>
              <a:rPr lang="en-US" sz="1103" spc="-1">
                <a:solidFill>
                  <a:srgbClr val="000000"/>
                </a:solidFill>
                <a:latin typeface="IBM Plex Sans Condensed"/>
                <a:ea typeface="IBM Plex Sans Condensed"/>
                <a:cs typeface="IBM Plex Sans Condensed"/>
                <a:sym typeface="IBM Plex Sans Condensed"/>
              </a:rPr>
              <a:t>Testing the </a:t>
            </a:r>
            <a:r>
              <a:rPr lang="en-US" sz="1103" spc="-1">
                <a:solidFill>
                  <a:srgbClr val="FF0000"/>
                </a:solidFill>
                <a:latin typeface="IBM Plex Sans Condensed Bold"/>
                <a:ea typeface="IBM Plex Sans Condensed Bold"/>
                <a:cs typeface="IBM Plex Sans Condensed Bold"/>
                <a:sym typeface="IBM Plex Sans Condensed Bold"/>
              </a:rPr>
              <a:t>overall functionality</a:t>
            </a:r>
            <a:r>
              <a:rPr lang="en-US" sz="1103" spc="-1">
                <a:solidFill>
                  <a:srgbClr val="FF0000"/>
                </a:solidFill>
                <a:latin typeface="IBM Plex Sans Condensed"/>
                <a:ea typeface="IBM Plex Sans Condensed"/>
                <a:cs typeface="IBM Plex Sans Condensed"/>
                <a:sym typeface="IBM Plex Sans Condensed"/>
              </a:rPr>
              <a:t> of the application </a:t>
            </a:r>
            <a:r>
              <a:rPr lang="en-US" sz="1103" spc="-1">
                <a:solidFill>
                  <a:srgbClr val="000000"/>
                </a:solidFill>
                <a:latin typeface="IBM Plex Sans Condensed"/>
                <a:ea typeface="IBM Plex Sans Condensed"/>
                <a:cs typeface="IBM Plex Sans Condensed"/>
                <a:sym typeface="IBM Plex Sans Condensed"/>
              </a:rPr>
              <a:t>with respective client requirements. It is </a:t>
            </a:r>
            <a:r>
              <a:rPr lang="en-US" sz="1103" spc="-1">
                <a:solidFill>
                  <a:srgbClr val="FF0000"/>
                </a:solidFill>
                <a:latin typeface="IBM Plex Sans Condensed"/>
                <a:ea typeface="IBM Plex Sans Condensed"/>
                <a:cs typeface="IBM Plex Sans Condensed"/>
                <a:sym typeface="IBM Plex Sans Condensed"/>
              </a:rPr>
              <a:t>a black box technique.</a:t>
            </a:r>
            <a:r>
              <a:rPr lang="en-US" sz="1103" spc="-1">
                <a:solidFill>
                  <a:srgbClr val="000000"/>
                </a:solidFill>
                <a:latin typeface="IBM Plex Sans Condensed"/>
                <a:ea typeface="IBM Plex Sans Condensed"/>
                <a:cs typeface="IBM Plex Sans Condensed"/>
                <a:sym typeface="IBM Plex Sans Condensed"/>
              </a:rPr>
              <a:t> The testing team conducts System testing</a:t>
            </a:r>
            <a:r>
              <a:rPr lang="en-US" sz="1103" spc="-1">
                <a:solidFill>
                  <a:srgbClr val="FF0000"/>
                </a:solidFill>
                <a:latin typeface="IBM Plex Sans Condensed"/>
                <a:ea typeface="IBM Plex Sans Condensed"/>
                <a:cs typeface="IBM Plex Sans Condensed"/>
                <a:sym typeface="IBM Plex Sans Condensed"/>
              </a:rPr>
              <a:t>.</a:t>
            </a:r>
            <a:r>
              <a:rPr lang="en-US" sz="1103" spc="-1">
                <a:solidFill>
                  <a:srgbClr val="000000"/>
                </a:solidFill>
                <a:latin typeface="IBM Plex Sans Condensed"/>
                <a:ea typeface="IBM Plex Sans Condensed"/>
                <a:cs typeface="IBM Plex Sans Condensed"/>
                <a:sym typeface="IBM Plex Sans Condensed"/>
              </a:rPr>
              <a:t> After completion of component (unit) and integration level testing, we start System </a:t>
            </a:r>
          </a:p>
          <a:p>
            <a:pPr algn="l">
              <a:lnSpc>
                <a:spcPts val="1350"/>
              </a:lnSpc>
            </a:pPr>
            <a:r>
              <a:rPr lang="en-US" sz="1103" spc="-1">
                <a:solidFill>
                  <a:srgbClr val="000000"/>
                </a:solidFill>
                <a:latin typeface="IBM Plex Sans Condensed"/>
                <a:ea typeface="IBM Plex Sans Condensed"/>
                <a:cs typeface="IBM Plex Sans Condensed"/>
                <a:sym typeface="IBM Plex Sans Condensed"/>
              </a:rPr>
              <a:t>testing. </a:t>
            </a:r>
          </a:p>
        </p:txBody>
      </p:sp>
      <p:sp>
        <p:nvSpPr>
          <p:cNvPr id="21" name="TextBox 21"/>
          <p:cNvSpPr txBox="1"/>
          <p:nvPr/>
        </p:nvSpPr>
        <p:spPr>
          <a:xfrm>
            <a:off x="1481966" y="8169802"/>
            <a:ext cx="1829943" cy="190005"/>
          </a:xfrm>
          <a:prstGeom prst="rect">
            <a:avLst/>
          </a:prstGeom>
        </p:spPr>
        <p:txBody>
          <a:bodyPr lIns="0" tIns="0" rIns="0" bIns="0" rtlCol="0" anchor="t">
            <a:spAutoFit/>
          </a:bodyPr>
          <a:lstStyle/>
          <a:p>
            <a:pPr algn="l">
              <a:lnSpc>
                <a:spcPts val="1559"/>
              </a:lnSpc>
            </a:pPr>
            <a:r>
              <a:rPr lang="en-US" sz="1103" spc="-1">
                <a:solidFill>
                  <a:srgbClr val="5B9BD5"/>
                </a:solidFill>
                <a:latin typeface="IBM Plex Sans Condensed"/>
                <a:ea typeface="IBM Plex Sans Condensed"/>
                <a:cs typeface="IBM Plex Sans Condensed"/>
                <a:sym typeface="IBM Plex Sans Condensed"/>
              </a:rPr>
              <a:t> </a:t>
            </a:r>
            <a:r>
              <a:rPr lang="en-US" sz="1103" spc="-1">
                <a:solidFill>
                  <a:srgbClr val="5B9BD5"/>
                </a:solidFill>
                <a:latin typeface="IBM Plex Sans Condensed Bold"/>
                <a:ea typeface="IBM Plex Sans Condensed Bold"/>
                <a:cs typeface="IBM Plex Sans Condensed Bold"/>
                <a:sym typeface="IBM Plex Sans Condensed Bold"/>
              </a:rPr>
              <a:t>User Interface Testing (GUI): </a:t>
            </a:r>
          </a:p>
        </p:txBody>
      </p:sp>
      <p:sp>
        <p:nvSpPr>
          <p:cNvPr id="22" name="TextBox 22"/>
          <p:cNvSpPr txBox="1"/>
          <p:nvPr/>
        </p:nvSpPr>
        <p:spPr>
          <a:xfrm>
            <a:off x="1829438" y="8346357"/>
            <a:ext cx="105042" cy="207226"/>
          </a:xfrm>
          <a:prstGeom prst="rect">
            <a:avLst/>
          </a:prstGeom>
        </p:spPr>
        <p:txBody>
          <a:bodyPr lIns="0" tIns="0" rIns="0" bIns="0" rtlCol="0" anchor="t">
            <a:spAutoFit/>
          </a:bodyPr>
          <a:lstStyle/>
          <a:p>
            <a:pPr algn="l">
              <a:lnSpc>
                <a:spcPts val="1559"/>
              </a:lnSpc>
            </a:pPr>
            <a:r>
              <a:rPr lang="en-US" sz="1103">
                <a:solidFill>
                  <a:srgbClr val="000000"/>
                </a:solidFill>
                <a:latin typeface="Arimo"/>
                <a:ea typeface="Arimo"/>
                <a:cs typeface="Arimo"/>
                <a:sym typeface="Arimo"/>
              </a:rPr>
              <a:t> </a:t>
            </a:r>
          </a:p>
        </p:txBody>
      </p:sp>
      <p:sp>
        <p:nvSpPr>
          <p:cNvPr id="23" name="TextBox 23"/>
          <p:cNvSpPr txBox="1"/>
          <p:nvPr/>
        </p:nvSpPr>
        <p:spPr>
          <a:xfrm>
            <a:off x="2058286" y="8389896"/>
            <a:ext cx="4929950" cy="375361"/>
          </a:xfrm>
          <a:prstGeom prst="rect">
            <a:avLst/>
          </a:prstGeom>
        </p:spPr>
        <p:txBody>
          <a:bodyPr lIns="0" tIns="0" rIns="0" bIns="0" rtlCol="0" anchor="t">
            <a:spAutoFit/>
          </a:bodyPr>
          <a:lstStyle/>
          <a:p>
            <a:pPr algn="l">
              <a:lnSpc>
                <a:spcPts val="1559"/>
              </a:lnSpc>
            </a:pPr>
            <a:r>
              <a:rPr lang="en-US" sz="1103" spc="-1">
                <a:solidFill>
                  <a:srgbClr val="000000"/>
                </a:solidFill>
                <a:latin typeface="IBM Plex Sans Condensed"/>
                <a:ea typeface="IBM Plex Sans Condensed"/>
                <a:cs typeface="IBM Plex Sans Condensed"/>
                <a:sym typeface="IBM Plex Sans Condensed"/>
              </a:rPr>
              <a:t>Graphical user interface testing or GUI testing is a process of testing the </a:t>
            </a:r>
            <a:r>
              <a:rPr lang="en-US" sz="1103" spc="-1">
                <a:solidFill>
                  <a:srgbClr val="FF0000"/>
                </a:solidFill>
                <a:latin typeface="IBM Plex Sans Condensed"/>
                <a:ea typeface="IBM Plex Sans Condensed"/>
                <a:cs typeface="IBM Plex Sans Condensed"/>
                <a:sym typeface="IBM Plex Sans Condensed"/>
              </a:rPr>
              <a:t>user interface of an application.</a:t>
            </a:r>
            <a:r>
              <a:rPr lang="en-US" sz="1103" spc="-1">
                <a:solidFill>
                  <a:srgbClr val="000000"/>
                </a:solidFill>
                <a:latin typeface="IBM Plex Sans Condensed"/>
                <a:ea typeface="IBM Plex Sans Condensed"/>
                <a:cs typeface="IBM Plex Sans Condensed"/>
                <a:sym typeface="IBM Plex Sans Condensed"/>
              </a:rPr>
              <a:t> </a:t>
            </a:r>
          </a:p>
        </p:txBody>
      </p:sp>
      <p:sp>
        <p:nvSpPr>
          <p:cNvPr id="24" name="TextBox 24"/>
          <p:cNvSpPr txBox="1"/>
          <p:nvPr/>
        </p:nvSpPr>
        <p:spPr>
          <a:xfrm>
            <a:off x="1372238" y="8093212"/>
            <a:ext cx="112405" cy="203187"/>
          </a:xfrm>
          <a:prstGeom prst="rect">
            <a:avLst/>
          </a:prstGeom>
        </p:spPr>
        <p:txBody>
          <a:bodyPr lIns="0" tIns="0" rIns="0" bIns="0" rtlCol="0" anchor="t">
            <a:spAutoFit/>
          </a:bodyPr>
          <a:lstStyle/>
          <a:p>
            <a:pPr algn="l">
              <a:lnSpc>
                <a:spcPts val="1545"/>
              </a:lnSpc>
            </a:pPr>
            <a:r>
              <a:rPr lang="en-US" sz="1103">
                <a:solidFill>
                  <a:srgbClr val="5B9BD5"/>
                </a:solidFill>
                <a:latin typeface="Arimo"/>
                <a:ea typeface="Arimo"/>
                <a:cs typeface="Arimo"/>
                <a:sym typeface="Arimo"/>
              </a:rPr>
              <a:t></a:t>
            </a:r>
          </a:p>
        </p:txBody>
      </p:sp>
      <p:sp>
        <p:nvSpPr>
          <p:cNvPr id="26" name="Footer Placeholder 25"/>
          <p:cNvSpPr>
            <a:spLocks noGrp="1"/>
          </p:cNvSpPr>
          <p:nvPr>
            <p:ph type="ftr" sz="quarter" idx="11"/>
          </p:nvPr>
        </p:nvSpPr>
        <p:spPr/>
        <p:txBody>
          <a:bodyPr/>
          <a:lstStyle/>
          <a:p>
            <a:r>
              <a:rPr lang="en-US" smtClean="0"/>
              <a:t>Mr. RANJIT KUMBHAR  7757962804</a:t>
            </a:r>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914400" y="2883532"/>
            <a:ext cx="115567" cy="5824852"/>
          </a:xfrm>
          <a:custGeom>
            <a:avLst/>
            <a:gdLst/>
            <a:ahLst/>
            <a:cxnLst/>
            <a:rect l="l" t="t" r="r" b="b"/>
            <a:pathLst>
              <a:path w="115567" h="5824852">
                <a:moveTo>
                  <a:pt x="0" y="0"/>
                </a:moveTo>
                <a:lnTo>
                  <a:pt x="115567" y="0"/>
                </a:lnTo>
                <a:lnTo>
                  <a:pt x="115567" y="5824852"/>
                </a:lnTo>
                <a:lnTo>
                  <a:pt x="0" y="5824852"/>
                </a:lnTo>
                <a:lnTo>
                  <a:pt x="0" y="0"/>
                </a:lnTo>
                <a:close/>
              </a:path>
            </a:pathLst>
          </a:custGeom>
          <a:blipFill>
            <a:blip r:embed="rId2"/>
            <a:stretch>
              <a:fillRect/>
            </a:stretch>
          </a:blipFill>
        </p:spPr>
      </p:sp>
      <p:sp>
        <p:nvSpPr>
          <p:cNvPr id="4" name="TextBox 4"/>
          <p:cNvSpPr txBox="1"/>
          <p:nvPr/>
        </p:nvSpPr>
        <p:spPr>
          <a:xfrm>
            <a:off x="1030529" y="8464696"/>
            <a:ext cx="788137" cy="285255"/>
          </a:xfrm>
          <a:prstGeom prst="rect">
            <a:avLst/>
          </a:prstGeom>
        </p:spPr>
        <p:txBody>
          <a:bodyPr lIns="0" tIns="0" rIns="0" bIns="0" rtlCol="0" anchor="t">
            <a:spAutoFit/>
          </a:bodyPr>
          <a:lstStyle/>
          <a:p>
            <a:pPr algn="l">
              <a:lnSpc>
                <a:spcPts val="2546"/>
              </a:lnSpc>
            </a:pPr>
            <a:r>
              <a:rPr lang="en-US" sz="1103" spc="-1">
                <a:solidFill>
                  <a:srgbClr val="000000"/>
                </a:solidFill>
                <a:latin typeface="IBM Plex Sans Condensed"/>
                <a:ea typeface="IBM Plex Sans Condensed"/>
                <a:cs typeface="IBM Plex Sans Condensed"/>
                <a:sym typeface="IBM Plex Sans Condensed"/>
              </a:rPr>
              <a:t> </a:t>
            </a:r>
            <a:r>
              <a:rPr lang="en-US" sz="1103" spc="-1">
                <a:solidFill>
                  <a:srgbClr val="000000"/>
                </a:solidFill>
                <a:latin typeface="IBM Plex Sans Condensed Bold"/>
                <a:ea typeface="IBM Plex Sans Condensed Bold"/>
                <a:cs typeface="IBM Plex Sans Condensed Bold"/>
                <a:sym typeface="IBM Plex Sans Condensed Bold"/>
              </a:rPr>
              <a:t>QA Vs. QC: </a:t>
            </a:r>
          </a:p>
        </p:txBody>
      </p:sp>
      <p:sp>
        <p:nvSpPr>
          <p:cNvPr id="5" name="TextBox 5"/>
          <p:cNvSpPr txBox="1"/>
          <p:nvPr/>
        </p:nvSpPr>
        <p:spPr>
          <a:xfrm>
            <a:off x="1143305" y="8803996"/>
            <a:ext cx="2035473" cy="275539"/>
          </a:xfrm>
          <a:prstGeom prst="rect">
            <a:avLst/>
          </a:prstGeom>
        </p:spPr>
        <p:txBody>
          <a:bodyPr lIns="0" tIns="0" rIns="0" bIns="0" rtlCol="0" anchor="t">
            <a:spAutoFit/>
          </a:bodyPr>
          <a:lstStyle/>
          <a:p>
            <a:pPr algn="l">
              <a:lnSpc>
                <a:spcPts val="2546"/>
              </a:lnSpc>
            </a:pPr>
            <a:r>
              <a:rPr lang="en-US" sz="1103" spc="-1">
                <a:solidFill>
                  <a:srgbClr val="000000"/>
                </a:solidFill>
                <a:latin typeface="IBM Plex Sans Condensed Bold"/>
                <a:ea typeface="IBM Plex Sans Condensed Bold"/>
                <a:cs typeface="IBM Plex Sans Condensed Bold"/>
                <a:sym typeface="IBM Plex Sans Condensed Bold"/>
              </a:rPr>
              <a:t>3P’s: Every Company has 3 Pillars: </a:t>
            </a:r>
          </a:p>
        </p:txBody>
      </p:sp>
      <p:sp>
        <p:nvSpPr>
          <p:cNvPr id="6" name="TextBox 6"/>
          <p:cNvSpPr txBox="1"/>
          <p:nvPr/>
        </p:nvSpPr>
        <p:spPr>
          <a:xfrm>
            <a:off x="1030529" y="4489723"/>
            <a:ext cx="3484512" cy="190005"/>
          </a:xfrm>
          <a:prstGeom prst="rect">
            <a:avLst/>
          </a:prstGeom>
        </p:spPr>
        <p:txBody>
          <a:bodyPr lIns="0" tIns="0" rIns="0" bIns="0" rtlCol="0" anchor="t">
            <a:spAutoFit/>
          </a:bodyPr>
          <a:lstStyle/>
          <a:p>
            <a:pPr algn="l">
              <a:lnSpc>
                <a:spcPts val="1544"/>
              </a:lnSpc>
            </a:pPr>
            <a:r>
              <a:rPr lang="en-US" sz="1103" spc="-1">
                <a:solidFill>
                  <a:srgbClr val="000000"/>
                </a:solidFill>
                <a:latin typeface="IBM Plex Sans Condensed"/>
                <a:ea typeface="IBM Plex Sans Condensed"/>
                <a:cs typeface="IBM Plex Sans Condensed"/>
                <a:sym typeface="IBM Plex Sans Condensed"/>
              </a:rPr>
              <a:t> </a:t>
            </a:r>
            <a:r>
              <a:rPr lang="en-US" sz="1103" spc="-1">
                <a:solidFill>
                  <a:srgbClr val="000000"/>
                </a:solidFill>
                <a:latin typeface="IBM Plex Sans Condensed Bold"/>
                <a:ea typeface="IBM Plex Sans Condensed Bold"/>
                <a:cs typeface="IBM Plex Sans Condensed Bold"/>
                <a:sym typeface="IBM Plex Sans Condensed Bold"/>
              </a:rPr>
              <a:t>What defines (the quality of software) Software Quality: </a:t>
            </a:r>
          </a:p>
        </p:txBody>
      </p:sp>
      <p:sp>
        <p:nvSpPr>
          <p:cNvPr id="7" name="TextBox 7"/>
          <p:cNvSpPr txBox="1"/>
          <p:nvPr/>
        </p:nvSpPr>
        <p:spPr>
          <a:xfrm>
            <a:off x="1143305" y="4681938"/>
            <a:ext cx="148885" cy="202330"/>
          </a:xfrm>
          <a:prstGeom prst="rect">
            <a:avLst/>
          </a:prstGeom>
        </p:spPr>
        <p:txBody>
          <a:bodyPr lIns="0" tIns="0" rIns="0" bIns="0" rtlCol="0" anchor="t">
            <a:spAutoFit/>
          </a:bodyPr>
          <a:lstStyle/>
          <a:p>
            <a:pPr algn="l">
              <a:lnSpc>
                <a:spcPts val="1544"/>
              </a:lnSpc>
            </a:pPr>
            <a:r>
              <a:rPr lang="en-US" sz="1103" spc="-1">
                <a:solidFill>
                  <a:srgbClr val="000000"/>
                </a:solidFill>
                <a:latin typeface="IBM Plex Sans Condensed"/>
                <a:ea typeface="IBM Plex Sans Condensed"/>
                <a:cs typeface="IBM Plex Sans Condensed"/>
                <a:sym typeface="IBM Plex Sans Condensed"/>
              </a:rPr>
              <a:t>1. </a:t>
            </a:r>
          </a:p>
        </p:txBody>
      </p:sp>
      <p:sp>
        <p:nvSpPr>
          <p:cNvPr id="8" name="TextBox 8"/>
          <p:cNvSpPr txBox="1"/>
          <p:nvPr/>
        </p:nvSpPr>
        <p:spPr>
          <a:xfrm>
            <a:off x="1372238" y="4703978"/>
            <a:ext cx="529752" cy="180289"/>
          </a:xfrm>
          <a:prstGeom prst="rect">
            <a:avLst/>
          </a:prstGeom>
        </p:spPr>
        <p:txBody>
          <a:bodyPr lIns="0" tIns="0" rIns="0" bIns="0" rtlCol="0" anchor="t">
            <a:spAutoFit/>
          </a:bodyPr>
          <a:lstStyle/>
          <a:p>
            <a:pPr algn="l">
              <a:lnSpc>
                <a:spcPts val="1544"/>
              </a:lnSpc>
            </a:pPr>
            <a:r>
              <a:rPr lang="en-US" sz="1103" spc="-1">
                <a:solidFill>
                  <a:srgbClr val="000000"/>
                </a:solidFill>
                <a:latin typeface="IBM Plex Sans Condensed"/>
                <a:ea typeface="IBM Plex Sans Condensed"/>
                <a:cs typeface="IBM Plex Sans Condensed"/>
                <a:sym typeface="IBM Plex Sans Condensed"/>
              </a:rPr>
              <a:t>Bug-free </a:t>
            </a:r>
          </a:p>
        </p:txBody>
      </p:sp>
      <p:sp>
        <p:nvSpPr>
          <p:cNvPr id="9" name="TextBox 9"/>
          <p:cNvSpPr txBox="1"/>
          <p:nvPr/>
        </p:nvSpPr>
        <p:spPr>
          <a:xfrm>
            <a:off x="1143305" y="4877010"/>
            <a:ext cx="3873389" cy="790594"/>
          </a:xfrm>
          <a:prstGeom prst="rect">
            <a:avLst/>
          </a:prstGeom>
        </p:spPr>
        <p:txBody>
          <a:bodyPr lIns="0" tIns="0" rIns="0" bIns="0" rtlCol="0" anchor="t">
            <a:spAutoFit/>
          </a:bodyPr>
          <a:lstStyle/>
          <a:p>
            <a:pPr algn="l">
              <a:lnSpc>
                <a:spcPts val="1544"/>
              </a:lnSpc>
            </a:pPr>
            <a:r>
              <a:rPr lang="en-US" sz="1103" spc="-1">
                <a:solidFill>
                  <a:srgbClr val="000000"/>
                </a:solidFill>
                <a:latin typeface="IBM Plex Sans Condensed"/>
                <a:ea typeface="IBM Plex Sans Condensed"/>
                <a:cs typeface="IBM Plex Sans Condensed"/>
                <a:sym typeface="IBM Plex Sans Condensed"/>
              </a:rPr>
              <a:t>2. Delivered on time 3. Within budget 4. Meets the </a:t>
            </a:r>
            <a:r>
              <a:rPr lang="en-US" sz="1103" spc="-1">
                <a:solidFill>
                  <a:srgbClr val="FF0000"/>
                </a:solidFill>
                <a:latin typeface="IBM Plex Sans Condensed Bold"/>
                <a:ea typeface="IBM Plex Sans Condensed Bold"/>
                <a:cs typeface="IBM Plex Sans Condensed Bold"/>
                <a:sym typeface="IBM Plex Sans Condensed Bold"/>
              </a:rPr>
              <a:t>requirements</a:t>
            </a:r>
            <a:r>
              <a:rPr lang="en-US" sz="1103" spc="-1">
                <a:solidFill>
                  <a:srgbClr val="FF0000"/>
                </a:solidFill>
                <a:latin typeface="IBM Plex Sans Condensed"/>
                <a:ea typeface="IBM Plex Sans Condensed"/>
                <a:cs typeface="IBM Plex Sans Condensed"/>
                <a:sym typeface="IBM Plex Sans Condensed"/>
              </a:rPr>
              <a:t> </a:t>
            </a:r>
            <a:r>
              <a:rPr lang="en-US" sz="1103" spc="-1">
                <a:solidFill>
                  <a:srgbClr val="000000"/>
                </a:solidFill>
                <a:latin typeface="IBM Plex Sans Condensed"/>
                <a:ea typeface="IBM Plex Sans Condensed"/>
                <a:cs typeface="IBM Plex Sans Condensed"/>
                <a:sym typeface="IBM Plex Sans Condensed"/>
              </a:rPr>
              <a:t>and/or </a:t>
            </a:r>
            <a:r>
              <a:rPr lang="en-US" sz="1103" spc="-1">
                <a:solidFill>
                  <a:srgbClr val="FF0000"/>
                </a:solidFill>
                <a:latin typeface="IBM Plex Sans Condensed Bold"/>
                <a:ea typeface="IBM Plex Sans Condensed Bold"/>
                <a:cs typeface="IBM Plex Sans Condensed Bold"/>
                <a:sym typeface="IBM Plex Sans Condensed Bold"/>
              </a:rPr>
              <a:t>expectations</a:t>
            </a:r>
            <a:r>
              <a:rPr lang="en-US" sz="1103" spc="-1">
                <a:solidFill>
                  <a:srgbClr val="FF0000"/>
                </a:solidFill>
                <a:latin typeface="IBM Plex Sans Condensed"/>
                <a:ea typeface="IBM Plex Sans Condensed"/>
                <a:cs typeface="IBM Plex Sans Condensed"/>
                <a:sym typeface="IBM Plex Sans Condensed"/>
              </a:rPr>
              <a:t> </a:t>
            </a:r>
            <a:r>
              <a:rPr lang="en-US" sz="1103" spc="-1">
                <a:solidFill>
                  <a:srgbClr val="000000"/>
                </a:solidFill>
                <a:latin typeface="IBM Plex Sans Condensed"/>
                <a:ea typeface="IBM Plex Sans Condensed"/>
                <a:cs typeface="IBM Plex Sans Condensed"/>
                <a:sym typeface="IBM Plex Sans Condensed"/>
              </a:rPr>
              <a:t>of the customer 5. Maintainable </a:t>
            </a:r>
          </a:p>
        </p:txBody>
      </p:sp>
      <p:sp>
        <p:nvSpPr>
          <p:cNvPr id="10" name="TextBox 10"/>
          <p:cNvSpPr txBox="1"/>
          <p:nvPr/>
        </p:nvSpPr>
        <p:spPr>
          <a:xfrm>
            <a:off x="1030529" y="6117869"/>
            <a:ext cx="1438170" cy="190005"/>
          </a:xfrm>
          <a:prstGeom prst="rect">
            <a:avLst/>
          </a:prstGeom>
        </p:spPr>
        <p:txBody>
          <a:bodyPr lIns="0" tIns="0" rIns="0" bIns="0" rtlCol="0" anchor="t">
            <a:spAutoFit/>
          </a:bodyPr>
          <a:lstStyle/>
          <a:p>
            <a:pPr algn="l">
              <a:lnSpc>
                <a:spcPts val="1580"/>
              </a:lnSpc>
            </a:pPr>
            <a:r>
              <a:rPr lang="en-US" sz="1103" spc="-1">
                <a:solidFill>
                  <a:srgbClr val="000000"/>
                </a:solidFill>
                <a:latin typeface="IBM Plex Sans Condensed"/>
                <a:ea typeface="IBM Plex Sans Condensed"/>
                <a:cs typeface="IBM Plex Sans Condensed"/>
                <a:sym typeface="IBM Plex Sans Condensed"/>
              </a:rPr>
              <a:t> </a:t>
            </a:r>
            <a:r>
              <a:rPr lang="en-US" sz="1103" spc="-1">
                <a:solidFill>
                  <a:srgbClr val="000000"/>
                </a:solidFill>
                <a:latin typeface="IBM Plex Sans Condensed Bold"/>
                <a:ea typeface="IBM Plex Sans Condensed Bold"/>
                <a:cs typeface="IBM Plex Sans Condensed Bold"/>
                <a:sym typeface="IBM Plex Sans Condensed Bold"/>
              </a:rPr>
              <a:t>Psychology of testing: </a:t>
            </a:r>
          </a:p>
        </p:txBody>
      </p:sp>
      <p:sp>
        <p:nvSpPr>
          <p:cNvPr id="11" name="TextBox 11"/>
          <p:cNvSpPr txBox="1"/>
          <p:nvPr/>
        </p:nvSpPr>
        <p:spPr>
          <a:xfrm>
            <a:off x="1143305" y="6294415"/>
            <a:ext cx="105042" cy="616039"/>
          </a:xfrm>
          <a:prstGeom prst="rect">
            <a:avLst/>
          </a:prstGeom>
        </p:spPr>
        <p:txBody>
          <a:bodyPr lIns="0" tIns="0" rIns="0" bIns="0" rtlCol="0" anchor="t">
            <a:spAutoFit/>
          </a:bodyPr>
          <a:lstStyle/>
          <a:p>
            <a:pPr algn="just">
              <a:lnSpc>
                <a:spcPts val="1580"/>
              </a:lnSpc>
            </a:pPr>
            <a:r>
              <a:rPr lang="en-US" sz="1103">
                <a:solidFill>
                  <a:srgbClr val="000000"/>
                </a:solidFill>
                <a:latin typeface="Arimo"/>
                <a:ea typeface="Arimo"/>
                <a:cs typeface="Arimo"/>
                <a:sym typeface="Arimo"/>
              </a:rPr>
              <a:t>   </a:t>
            </a:r>
          </a:p>
        </p:txBody>
      </p:sp>
      <p:sp>
        <p:nvSpPr>
          <p:cNvPr id="12" name="TextBox 12"/>
          <p:cNvSpPr txBox="1"/>
          <p:nvPr/>
        </p:nvSpPr>
        <p:spPr>
          <a:xfrm>
            <a:off x="1372238" y="6337964"/>
            <a:ext cx="5626151" cy="1183462"/>
          </a:xfrm>
          <a:prstGeom prst="rect">
            <a:avLst/>
          </a:prstGeom>
        </p:spPr>
        <p:txBody>
          <a:bodyPr lIns="0" tIns="0" rIns="0" bIns="0" rtlCol="0" anchor="t">
            <a:spAutoFit/>
          </a:bodyPr>
          <a:lstStyle/>
          <a:p>
            <a:pPr algn="just">
              <a:lnSpc>
                <a:spcPts val="1580"/>
              </a:lnSpc>
            </a:pPr>
            <a:r>
              <a:rPr lang="en-US" sz="1103" spc="-1">
                <a:solidFill>
                  <a:srgbClr val="000000"/>
                </a:solidFill>
                <a:latin typeface="IBM Plex Sans Condensed"/>
                <a:ea typeface="IBM Plex Sans Condensed"/>
                <a:cs typeface="IBM Plex Sans Condensed"/>
                <a:sym typeface="IBM Plex Sans Condensed"/>
              </a:rPr>
              <a:t>In software testing, psychology plays an extremely important role. It is one of those </a:t>
            </a:r>
            <a:r>
              <a:rPr lang="en-US" sz="1103" spc="-1">
                <a:solidFill>
                  <a:srgbClr val="FF0000"/>
                </a:solidFill>
                <a:latin typeface="IBM Plex Sans Condensed"/>
                <a:ea typeface="IBM Plex Sans Condensed"/>
                <a:cs typeface="IBM Plex Sans Condensed"/>
                <a:sym typeface="IBM Plex Sans Condensed"/>
              </a:rPr>
              <a:t>factors that stay behind the scenes </a:t>
            </a:r>
            <a:r>
              <a:rPr lang="en-US" sz="1103" spc="-1">
                <a:solidFill>
                  <a:srgbClr val="FF0000"/>
                </a:solidFill>
                <a:latin typeface="IBM Plex Sans Condensed Bold"/>
                <a:ea typeface="IBM Plex Sans Condensed Bold"/>
                <a:cs typeface="IBM Plex Sans Condensed Bold"/>
                <a:sym typeface="IBM Plex Sans Condensed Bold"/>
              </a:rPr>
              <a:t>but has a great impact on the end result.</a:t>
            </a:r>
            <a:r>
              <a:rPr lang="en-US" sz="1103" spc="-1">
                <a:solidFill>
                  <a:srgbClr val="000000"/>
                </a:solidFill>
                <a:latin typeface="IBM Plex Sans Condensed"/>
                <a:ea typeface="IBM Plex Sans Condensed"/>
                <a:cs typeface="IBM Plex Sans Condensed"/>
                <a:sym typeface="IBM Plex Sans Condensed"/>
              </a:rPr>
              <a:t> It is mainly dependent on the </a:t>
            </a:r>
            <a:r>
              <a:rPr lang="en-US" sz="1103" spc="-1">
                <a:solidFill>
                  <a:srgbClr val="FF0000"/>
                </a:solidFill>
                <a:latin typeface="IBM Plex Sans Condensed Bold"/>
                <a:ea typeface="IBM Plex Sans Condensed Bold"/>
                <a:cs typeface="IBM Plex Sans Condensed Bold"/>
                <a:sym typeface="IBM Plex Sans Condensed Bold"/>
              </a:rPr>
              <a:t>mindset </a:t>
            </a:r>
            <a:r>
              <a:rPr lang="en-US" sz="1103" spc="-1">
                <a:solidFill>
                  <a:srgbClr val="000000"/>
                </a:solidFill>
                <a:latin typeface="IBM Plex Sans Condensed"/>
                <a:ea typeface="IBM Plex Sans Condensed"/>
                <a:cs typeface="IBM Plex Sans Condensed"/>
                <a:sym typeface="IBM Plex Sans Condensed"/>
              </a:rPr>
              <a:t>of the developers and testers, as well as the quality of communication between them. Moreover, the psychology of testing helps them work towards a common goal. </a:t>
            </a:r>
            <a:r>
              <a:rPr lang="en-US" sz="1103" spc="-1">
                <a:solidFill>
                  <a:srgbClr val="000000"/>
                </a:solidFill>
                <a:latin typeface="IBM Plex Sans Condensed Bold"/>
                <a:ea typeface="IBM Plex Sans Condensed Bold"/>
                <a:cs typeface="IBM Plex Sans Condensed Bold"/>
                <a:sym typeface="IBM Plex Sans Condensed Bold"/>
              </a:rPr>
              <a:t>The three sections of the psychology of testing are: </a:t>
            </a:r>
          </a:p>
        </p:txBody>
      </p:sp>
      <p:sp>
        <p:nvSpPr>
          <p:cNvPr id="13" name="TextBox 13"/>
          <p:cNvSpPr txBox="1"/>
          <p:nvPr/>
        </p:nvSpPr>
        <p:spPr>
          <a:xfrm>
            <a:off x="1143305" y="7297588"/>
            <a:ext cx="105042" cy="207226"/>
          </a:xfrm>
          <a:prstGeom prst="rect">
            <a:avLst/>
          </a:prstGeom>
        </p:spPr>
        <p:txBody>
          <a:bodyPr lIns="0" tIns="0" rIns="0" bIns="0" rtlCol="0" anchor="t">
            <a:spAutoFit/>
          </a:bodyPr>
          <a:lstStyle/>
          <a:p>
            <a:pPr algn="l">
              <a:lnSpc>
                <a:spcPts val="1580"/>
              </a:lnSpc>
            </a:pPr>
            <a:r>
              <a:rPr lang="en-US" sz="1103">
                <a:solidFill>
                  <a:srgbClr val="000000"/>
                </a:solidFill>
                <a:latin typeface="Arimo"/>
                <a:ea typeface="Arimo"/>
                <a:cs typeface="Arimo"/>
                <a:sym typeface="Arimo"/>
              </a:rPr>
              <a:t> </a:t>
            </a:r>
          </a:p>
        </p:txBody>
      </p:sp>
      <p:sp>
        <p:nvSpPr>
          <p:cNvPr id="14" name="TextBox 14"/>
          <p:cNvSpPr txBox="1"/>
          <p:nvPr/>
        </p:nvSpPr>
        <p:spPr>
          <a:xfrm>
            <a:off x="1600838" y="7515873"/>
            <a:ext cx="2716263" cy="391754"/>
          </a:xfrm>
          <a:prstGeom prst="rect">
            <a:avLst/>
          </a:prstGeom>
        </p:spPr>
        <p:txBody>
          <a:bodyPr lIns="0" tIns="0" rIns="0" bIns="0" rtlCol="0" anchor="t">
            <a:spAutoFit/>
          </a:bodyPr>
          <a:lstStyle/>
          <a:p>
            <a:pPr algn="l">
              <a:lnSpc>
                <a:spcPts val="1580"/>
              </a:lnSpc>
            </a:pPr>
            <a:r>
              <a:rPr lang="en-US" sz="1103" spc="-1">
                <a:solidFill>
                  <a:srgbClr val="000000"/>
                </a:solidFill>
                <a:latin typeface="IBM Plex Sans Condensed"/>
                <a:ea typeface="IBM Plex Sans Condensed"/>
                <a:cs typeface="IBM Plex Sans Condensed"/>
                <a:sym typeface="IBM Plex Sans Condensed"/>
              </a:rPr>
              <a:t>o The mindset of Developers and Testers. o Communication in a Constructive Manner. </a:t>
            </a:r>
          </a:p>
        </p:txBody>
      </p:sp>
      <p:sp>
        <p:nvSpPr>
          <p:cNvPr id="15" name="TextBox 15"/>
          <p:cNvSpPr txBox="1"/>
          <p:nvPr/>
        </p:nvSpPr>
        <p:spPr>
          <a:xfrm>
            <a:off x="1600838" y="7918847"/>
            <a:ext cx="126806" cy="178508"/>
          </a:xfrm>
          <a:prstGeom prst="rect">
            <a:avLst/>
          </a:prstGeom>
        </p:spPr>
        <p:txBody>
          <a:bodyPr lIns="0" tIns="0" rIns="0" bIns="0" rtlCol="0" anchor="t">
            <a:spAutoFit/>
          </a:bodyPr>
          <a:lstStyle/>
          <a:p>
            <a:pPr algn="l">
              <a:lnSpc>
                <a:spcPts val="1426"/>
              </a:lnSpc>
            </a:pPr>
            <a:r>
              <a:rPr lang="en-US" sz="1103" spc="-4">
                <a:solidFill>
                  <a:srgbClr val="000000"/>
                </a:solidFill>
                <a:latin typeface="Open Sans"/>
                <a:ea typeface="Open Sans"/>
                <a:cs typeface="Open Sans"/>
                <a:sym typeface="Open Sans"/>
              </a:rPr>
              <a:t>o </a:t>
            </a:r>
          </a:p>
        </p:txBody>
      </p:sp>
      <p:sp>
        <p:nvSpPr>
          <p:cNvPr id="16" name="TextBox 16"/>
          <p:cNvSpPr txBox="1"/>
          <p:nvPr/>
        </p:nvSpPr>
        <p:spPr>
          <a:xfrm>
            <a:off x="1829438" y="7939173"/>
            <a:ext cx="1173956" cy="170764"/>
          </a:xfrm>
          <a:prstGeom prst="rect">
            <a:avLst/>
          </a:prstGeom>
        </p:spPr>
        <p:txBody>
          <a:bodyPr lIns="0" tIns="0" rIns="0" bIns="0" rtlCol="0" anchor="t">
            <a:spAutoFit/>
          </a:bodyPr>
          <a:lstStyle/>
          <a:p>
            <a:pPr algn="l">
              <a:lnSpc>
                <a:spcPts val="1426"/>
              </a:lnSpc>
            </a:pPr>
            <a:r>
              <a:rPr lang="en-US" sz="1103" spc="-1">
                <a:solidFill>
                  <a:srgbClr val="000000"/>
                </a:solidFill>
                <a:latin typeface="IBM Plex Sans Condensed"/>
                <a:ea typeface="IBM Plex Sans Condensed"/>
                <a:cs typeface="IBM Plex Sans Condensed"/>
                <a:sym typeface="IBM Plex Sans Condensed"/>
              </a:rPr>
              <a:t>Test Independence. </a:t>
            </a:r>
          </a:p>
        </p:txBody>
      </p:sp>
      <p:sp>
        <p:nvSpPr>
          <p:cNvPr id="17" name="TextBox 17"/>
          <p:cNvSpPr txBox="1"/>
          <p:nvPr/>
        </p:nvSpPr>
        <p:spPr>
          <a:xfrm>
            <a:off x="1030529" y="2849518"/>
            <a:ext cx="3447202" cy="190005"/>
          </a:xfrm>
          <a:prstGeom prst="rect">
            <a:avLst/>
          </a:prstGeom>
        </p:spPr>
        <p:txBody>
          <a:bodyPr lIns="0" tIns="0" rIns="0" bIns="0" rtlCol="0" anchor="t">
            <a:spAutoFit/>
          </a:bodyPr>
          <a:lstStyle/>
          <a:p>
            <a:pPr algn="l">
              <a:lnSpc>
                <a:spcPts val="1589"/>
              </a:lnSpc>
            </a:pPr>
            <a:r>
              <a:rPr lang="en-US" sz="1103" spc="-1">
                <a:solidFill>
                  <a:srgbClr val="000000"/>
                </a:solidFill>
                <a:latin typeface="IBM Plex Sans Condensed"/>
                <a:ea typeface="IBM Plex Sans Condensed"/>
                <a:cs typeface="IBM Plex Sans Condensed"/>
                <a:sym typeface="IBM Plex Sans Condensed"/>
              </a:rPr>
              <a:t> </a:t>
            </a:r>
            <a:r>
              <a:rPr lang="en-US" sz="1103" spc="-1">
                <a:solidFill>
                  <a:srgbClr val="000000"/>
                </a:solidFill>
                <a:latin typeface="IBM Plex Sans Condensed Bold"/>
                <a:ea typeface="IBM Plex Sans Condensed Bold"/>
                <a:cs typeface="IBM Plex Sans Condensed Bold"/>
                <a:sym typeface="IBM Plex Sans Condensed Bold"/>
              </a:rPr>
              <a:t>What is the difference between Testing and debugging? </a:t>
            </a:r>
          </a:p>
        </p:txBody>
      </p:sp>
      <p:sp>
        <p:nvSpPr>
          <p:cNvPr id="18" name="TextBox 18"/>
          <p:cNvSpPr txBox="1"/>
          <p:nvPr/>
        </p:nvSpPr>
        <p:spPr>
          <a:xfrm>
            <a:off x="1372238" y="3026073"/>
            <a:ext cx="105042" cy="207226"/>
          </a:xfrm>
          <a:prstGeom prst="rect">
            <a:avLst/>
          </a:prstGeom>
        </p:spPr>
        <p:txBody>
          <a:bodyPr lIns="0" tIns="0" rIns="0" bIns="0" rtlCol="0" anchor="t">
            <a:spAutoFit/>
          </a:bodyPr>
          <a:lstStyle/>
          <a:p>
            <a:pPr algn="l">
              <a:lnSpc>
                <a:spcPts val="1589"/>
              </a:lnSpc>
            </a:pPr>
            <a:r>
              <a:rPr lang="en-US" sz="1103">
                <a:solidFill>
                  <a:srgbClr val="000000"/>
                </a:solidFill>
                <a:latin typeface="Arimo"/>
                <a:ea typeface="Arimo"/>
                <a:cs typeface="Arimo"/>
                <a:sym typeface="Arimo"/>
              </a:rPr>
              <a:t> </a:t>
            </a:r>
          </a:p>
        </p:txBody>
      </p:sp>
      <p:sp>
        <p:nvSpPr>
          <p:cNvPr id="19" name="TextBox 19"/>
          <p:cNvSpPr txBox="1"/>
          <p:nvPr/>
        </p:nvSpPr>
        <p:spPr>
          <a:xfrm>
            <a:off x="1600838" y="3069612"/>
            <a:ext cx="5396855" cy="970102"/>
          </a:xfrm>
          <a:prstGeom prst="rect">
            <a:avLst/>
          </a:prstGeom>
        </p:spPr>
        <p:txBody>
          <a:bodyPr lIns="0" tIns="0" rIns="0" bIns="0" rtlCol="0" anchor="t">
            <a:spAutoFit/>
          </a:bodyPr>
          <a:lstStyle/>
          <a:p>
            <a:pPr algn="just">
              <a:lnSpc>
                <a:spcPts val="1589"/>
              </a:lnSpc>
            </a:pPr>
            <a:r>
              <a:rPr lang="en-US" sz="1103" spc="-1">
                <a:solidFill>
                  <a:srgbClr val="000000"/>
                </a:solidFill>
                <a:latin typeface="IBM Plex Sans Condensed"/>
                <a:ea typeface="IBM Plex Sans Condensed"/>
                <a:cs typeface="IBM Plex Sans Condensed"/>
                <a:sym typeface="IBM Plex Sans Condensed"/>
              </a:rPr>
              <a:t>Testing means </a:t>
            </a:r>
            <a:r>
              <a:rPr lang="en-US" sz="1103" spc="-1">
                <a:solidFill>
                  <a:srgbClr val="FF0000"/>
                </a:solidFill>
                <a:latin typeface="IBM Plex Sans Condensed Bold"/>
                <a:ea typeface="IBM Plex Sans Condensed Bold"/>
                <a:cs typeface="IBM Plex Sans Condensed Bold"/>
                <a:sym typeface="IBM Plex Sans Condensed Bold"/>
              </a:rPr>
              <a:t>checking</a:t>
            </a:r>
            <a:r>
              <a:rPr lang="en-US" sz="1103" spc="-1">
                <a:solidFill>
                  <a:srgbClr val="FF0000"/>
                </a:solidFill>
                <a:latin typeface="IBM Plex Sans Condensed"/>
                <a:ea typeface="IBM Plex Sans Condensed"/>
                <a:cs typeface="IBM Plex Sans Condensed"/>
                <a:sym typeface="IBM Plex Sans Condensed"/>
              </a:rPr>
              <a:t> </a:t>
            </a:r>
            <a:r>
              <a:rPr lang="en-US" sz="1103" spc="-1">
                <a:solidFill>
                  <a:srgbClr val="000000"/>
                </a:solidFill>
                <a:latin typeface="IBM Plex Sans Condensed"/>
                <a:ea typeface="IBM Plex Sans Condensed"/>
                <a:cs typeface="IBM Plex Sans Condensed"/>
                <a:sym typeface="IBM Plex Sans Condensed"/>
              </a:rPr>
              <a:t>the behavior of the application whether it is expected or not. And Testing can be done </a:t>
            </a:r>
            <a:r>
              <a:rPr lang="en-US" sz="1103" spc="-1">
                <a:solidFill>
                  <a:srgbClr val="FF0000"/>
                </a:solidFill>
                <a:latin typeface="IBM Plex Sans Condensed"/>
                <a:ea typeface="IBM Plex Sans Condensed"/>
                <a:cs typeface="IBM Plex Sans Condensed"/>
                <a:sym typeface="IBM Plex Sans Condensed"/>
              </a:rPr>
              <a:t>without any internal knowledge of software architecture.</a:t>
            </a:r>
            <a:r>
              <a:rPr lang="en-US" sz="1103" spc="-1">
                <a:solidFill>
                  <a:srgbClr val="000000"/>
                </a:solidFill>
                <a:latin typeface="IBM Plex Sans Condensed"/>
                <a:ea typeface="IBM Plex Sans Condensed"/>
                <a:cs typeface="IBM Plex Sans Condensed"/>
                <a:sym typeface="IBM Plex Sans Condensed"/>
              </a:rPr>
              <a:t> It’s </a:t>
            </a:r>
            <a:r>
              <a:rPr lang="en-US" sz="1103" spc="-1">
                <a:solidFill>
                  <a:srgbClr val="FF0000"/>
                </a:solidFill>
                <a:latin typeface="IBM Plex Sans Condensed"/>
                <a:ea typeface="IBM Plex Sans Condensed"/>
                <a:cs typeface="IBM Plex Sans Condensed"/>
                <a:sym typeface="IBM Plex Sans Condensed"/>
              </a:rPr>
              <a:t>done by a tester.</a:t>
            </a:r>
            <a:r>
              <a:rPr lang="en-US" sz="1103" spc="-1">
                <a:solidFill>
                  <a:srgbClr val="000000"/>
                </a:solidFill>
                <a:latin typeface="IBM Plex Sans Condensed"/>
                <a:ea typeface="IBM Plex Sans Condensed"/>
                <a:cs typeface="IBM Plex Sans Condensed"/>
                <a:sym typeface="IBM Plex Sans Condensed"/>
              </a:rPr>
              <a:t> Debugging means </a:t>
            </a:r>
            <a:r>
              <a:rPr lang="en-US" sz="1103" spc="-1">
                <a:solidFill>
                  <a:srgbClr val="FF0000"/>
                </a:solidFill>
                <a:latin typeface="IBM Plex Sans Condensed Bold"/>
                <a:ea typeface="IBM Plex Sans Condensed Bold"/>
                <a:cs typeface="IBM Plex Sans Condensed Bold"/>
                <a:sym typeface="IBM Plex Sans Condensed Bold"/>
              </a:rPr>
              <a:t>finding out the main cause of defects</a:t>
            </a:r>
            <a:r>
              <a:rPr lang="en-US" sz="1103" spc="-1">
                <a:solidFill>
                  <a:srgbClr val="FF0000"/>
                </a:solidFill>
                <a:latin typeface="IBM Plex Sans Condensed"/>
                <a:ea typeface="IBM Plex Sans Condensed"/>
                <a:cs typeface="IBM Plex Sans Condensed"/>
                <a:sym typeface="IBM Plex Sans Condensed"/>
              </a:rPr>
              <a:t> and debugging </a:t>
            </a:r>
            <a:r>
              <a:rPr lang="en-US" sz="1103" spc="-1">
                <a:solidFill>
                  <a:srgbClr val="FF0000"/>
                </a:solidFill>
                <a:latin typeface="IBM Plex Sans Condensed Bold"/>
                <a:ea typeface="IBM Plex Sans Condensed Bold"/>
                <a:cs typeface="IBM Plex Sans Condensed Bold"/>
                <a:sym typeface="IBM Plex Sans Condensed Bold"/>
              </a:rPr>
              <a:t>requires</a:t>
            </a:r>
            <a:r>
              <a:rPr lang="en-US" sz="1103" spc="-1">
                <a:solidFill>
                  <a:srgbClr val="FF0000"/>
                </a:solidFill>
                <a:latin typeface="IBM Plex Sans Condensed"/>
                <a:ea typeface="IBM Plex Sans Condensed"/>
                <a:cs typeface="IBM Plex Sans Condensed"/>
                <a:sym typeface="IBM Plex Sans Condensed"/>
              </a:rPr>
              <a:t> Internal </a:t>
            </a:r>
          </a:p>
          <a:p>
            <a:pPr algn="just">
              <a:lnSpc>
                <a:spcPts val="1362"/>
              </a:lnSpc>
            </a:pPr>
            <a:r>
              <a:rPr lang="en-US" sz="1103" spc="-1">
                <a:solidFill>
                  <a:srgbClr val="FF0000"/>
                </a:solidFill>
                <a:latin typeface="IBM Plex Sans Condensed"/>
                <a:ea typeface="IBM Plex Sans Condensed"/>
                <a:cs typeface="IBM Plex Sans Condensed"/>
                <a:sym typeface="IBM Plex Sans Condensed"/>
              </a:rPr>
              <a:t>knowledge of the software architecture and coding. </a:t>
            </a:r>
            <a:r>
              <a:rPr lang="en-US" sz="1103" spc="-1">
                <a:solidFill>
                  <a:srgbClr val="000000"/>
                </a:solidFill>
                <a:latin typeface="IBM Plex Sans Condensed"/>
                <a:ea typeface="IBM Plex Sans Condensed"/>
                <a:cs typeface="IBM Plex Sans Condensed"/>
                <a:sym typeface="IBM Plex Sans Condensed"/>
              </a:rPr>
              <a:t>It’s </a:t>
            </a:r>
            <a:r>
              <a:rPr lang="en-US" sz="1103" spc="-1">
                <a:solidFill>
                  <a:srgbClr val="FF0000"/>
                </a:solidFill>
                <a:latin typeface="IBM Plex Sans Condensed"/>
                <a:ea typeface="IBM Plex Sans Condensed"/>
                <a:cs typeface="IBM Plex Sans Condensed"/>
                <a:sym typeface="IBM Plex Sans Condensed"/>
              </a:rPr>
              <a:t>done by the developer.</a:t>
            </a:r>
            <a:r>
              <a:rPr lang="en-US" sz="1103" spc="-1">
                <a:solidFill>
                  <a:srgbClr val="000000"/>
                </a:solidFill>
                <a:latin typeface="IBM Plex Sans Condensed"/>
                <a:ea typeface="IBM Plex Sans Condensed"/>
                <a:cs typeface="IBM Plex Sans Condensed"/>
                <a:sym typeface="IBM Plex Sans Condensed"/>
              </a:rPr>
              <a:t> </a:t>
            </a:r>
          </a:p>
        </p:txBody>
      </p:sp>
      <p:sp>
        <p:nvSpPr>
          <p:cNvPr id="20" name="TextBox 20"/>
          <p:cNvSpPr txBox="1"/>
          <p:nvPr/>
        </p:nvSpPr>
        <p:spPr>
          <a:xfrm>
            <a:off x="1372238" y="3623862"/>
            <a:ext cx="105042" cy="207226"/>
          </a:xfrm>
          <a:prstGeom prst="rect">
            <a:avLst/>
          </a:prstGeom>
        </p:spPr>
        <p:txBody>
          <a:bodyPr lIns="0" tIns="0" rIns="0" bIns="0" rtlCol="0" anchor="t">
            <a:spAutoFit/>
          </a:bodyPr>
          <a:lstStyle/>
          <a:p>
            <a:pPr algn="l">
              <a:lnSpc>
                <a:spcPts val="1589"/>
              </a:lnSpc>
            </a:pPr>
            <a:r>
              <a:rPr lang="en-US" sz="1103">
                <a:solidFill>
                  <a:srgbClr val="000000"/>
                </a:solidFill>
                <a:latin typeface="Arimo"/>
                <a:ea typeface="Arimo"/>
                <a:cs typeface="Arimo"/>
                <a:sym typeface="Arimo"/>
              </a:rPr>
              <a:t> </a:t>
            </a:r>
          </a:p>
        </p:txBody>
      </p:sp>
      <p:sp>
        <p:nvSpPr>
          <p:cNvPr id="21" name="TextBox 21"/>
          <p:cNvSpPr txBox="1"/>
          <p:nvPr/>
        </p:nvSpPr>
        <p:spPr>
          <a:xfrm>
            <a:off x="914705" y="818798"/>
            <a:ext cx="1183234" cy="275539"/>
          </a:xfrm>
          <a:prstGeom prst="rect">
            <a:avLst/>
          </a:prstGeom>
        </p:spPr>
        <p:txBody>
          <a:bodyPr lIns="0" tIns="0" rIns="0" bIns="0" rtlCol="0" anchor="t">
            <a:spAutoFit/>
          </a:bodyPr>
          <a:lstStyle/>
          <a:p>
            <a:pPr algn="l">
              <a:lnSpc>
                <a:spcPts val="2543"/>
              </a:lnSpc>
            </a:pPr>
            <a:r>
              <a:rPr lang="en-US" sz="1103" spc="-1">
                <a:solidFill>
                  <a:srgbClr val="000000"/>
                </a:solidFill>
                <a:latin typeface="IBM Plex Sans Condensed Bold"/>
                <a:ea typeface="IBM Plex Sans Condensed Bold"/>
                <a:cs typeface="IBM Plex Sans Condensed Bold"/>
                <a:sym typeface="IBM Plex Sans Condensed Bold"/>
              </a:rPr>
              <a:t>What is Debugging: </a:t>
            </a:r>
          </a:p>
        </p:txBody>
      </p:sp>
      <p:sp>
        <p:nvSpPr>
          <p:cNvPr id="22" name="TextBox 22"/>
          <p:cNvSpPr txBox="1"/>
          <p:nvPr/>
        </p:nvSpPr>
        <p:spPr>
          <a:xfrm>
            <a:off x="1143305" y="1119845"/>
            <a:ext cx="5863571" cy="691153"/>
          </a:xfrm>
          <a:prstGeom prst="rect">
            <a:avLst/>
          </a:prstGeom>
        </p:spPr>
        <p:txBody>
          <a:bodyPr lIns="0" tIns="0" rIns="0" bIns="0" rtlCol="0" anchor="t">
            <a:spAutoFit/>
          </a:bodyPr>
          <a:lstStyle/>
          <a:p>
            <a:pPr algn="just">
              <a:lnSpc>
                <a:spcPts val="2543"/>
              </a:lnSpc>
            </a:pPr>
            <a:r>
              <a:rPr lang="en-US" sz="1103" spc="1">
                <a:solidFill>
                  <a:srgbClr val="000000"/>
                </a:solidFill>
                <a:latin typeface="IBM Plex Sans Condensed"/>
                <a:ea typeface="IBM Plex Sans Condensed"/>
                <a:cs typeface="IBM Plex Sans Condensed"/>
                <a:sym typeface="IBM Plex Sans Condensed"/>
              </a:rPr>
              <a:t>1. </a:t>
            </a:r>
            <a:r>
              <a:rPr lang="en-US" sz="1103" spc="1">
                <a:solidFill>
                  <a:srgbClr val="FF0000"/>
                </a:solidFill>
                <a:latin typeface="IBM Plex Sans Condensed"/>
                <a:ea typeface="IBM Plex Sans Condensed"/>
                <a:cs typeface="IBM Plex Sans Condensed"/>
                <a:sym typeface="IBM Plex Sans Condensed"/>
              </a:rPr>
              <a:t>Once the Development team receives the testing team’s report</a:t>
            </a:r>
            <a:r>
              <a:rPr lang="en-US" sz="1103" spc="1">
                <a:solidFill>
                  <a:srgbClr val="000000"/>
                </a:solidFill>
                <a:latin typeface="IBM Plex Sans Condensed"/>
                <a:ea typeface="IBM Plex Sans Condensed"/>
                <a:cs typeface="IBM Plex Sans Condensed"/>
                <a:sym typeface="IBM Plex Sans Condensed"/>
              </a:rPr>
              <a:t>, they will </a:t>
            </a:r>
            <a:r>
              <a:rPr lang="en-US" sz="1103" spc="1">
                <a:solidFill>
                  <a:srgbClr val="FF0000"/>
                </a:solidFill>
                <a:latin typeface="IBM Plex Sans Condensed"/>
                <a:ea typeface="IBM Plex Sans Condensed"/>
                <a:cs typeface="IBM Plex Sans Condensed"/>
                <a:sym typeface="IBM Plex Sans Condensed"/>
              </a:rPr>
              <a:t>start debugging. </a:t>
            </a:r>
            <a:r>
              <a:rPr lang="en-US" sz="1103" spc="1">
                <a:solidFill>
                  <a:srgbClr val="000000"/>
                </a:solidFill>
                <a:latin typeface="IBM Plex Sans Condensed"/>
                <a:ea typeface="IBM Plex Sans Condensed"/>
                <a:cs typeface="IBM Plex Sans Condensed"/>
                <a:sym typeface="IBM Plex Sans Condensed"/>
              </a:rPr>
              <a:t>This </a:t>
            </a:r>
          </a:p>
          <a:p>
            <a:pPr algn="just">
              <a:lnSpc>
                <a:spcPts val="551"/>
              </a:lnSpc>
            </a:pPr>
            <a:r>
              <a:rPr lang="en-US" sz="1103" spc="-1">
                <a:solidFill>
                  <a:srgbClr val="000000"/>
                </a:solidFill>
                <a:latin typeface="IBM Plex Sans Condensed"/>
                <a:ea typeface="IBM Plex Sans Condensed"/>
                <a:cs typeface="IBM Plex Sans Condensed"/>
                <a:sym typeface="IBM Plex Sans Condensed"/>
              </a:rPr>
              <a:t>phase </a:t>
            </a:r>
            <a:r>
              <a:rPr lang="en-US" sz="1103" spc="-1">
                <a:solidFill>
                  <a:srgbClr val="FF0000"/>
                </a:solidFill>
                <a:latin typeface="IBM Plex Sans Condensed"/>
                <a:ea typeface="IBM Plex Sans Condensed"/>
                <a:cs typeface="IBM Plex Sans Condensed"/>
                <a:sym typeface="IBM Plex Sans Condensed"/>
              </a:rPr>
              <a:t>aims to </a:t>
            </a:r>
            <a:r>
              <a:rPr lang="en-US" sz="1103" spc="-1">
                <a:solidFill>
                  <a:srgbClr val="FF0000"/>
                </a:solidFill>
                <a:latin typeface="IBM Plex Sans Condensed Bold"/>
                <a:ea typeface="IBM Plex Sans Condensed Bold"/>
                <a:cs typeface="IBM Plex Sans Condensed Bold"/>
                <a:sym typeface="IBM Plex Sans Condensed Bold"/>
              </a:rPr>
              <a:t>locate</a:t>
            </a:r>
            <a:r>
              <a:rPr lang="en-US" sz="1103" spc="-1">
                <a:solidFill>
                  <a:srgbClr val="FF0000"/>
                </a:solidFill>
                <a:latin typeface="IBM Plex Sans Condensed"/>
                <a:ea typeface="IBM Plex Sans Condensed"/>
                <a:cs typeface="IBM Plex Sans Condensed"/>
                <a:sym typeface="IBM Plex Sans Condensed"/>
              </a:rPr>
              <a:t> the bug </a:t>
            </a:r>
            <a:r>
              <a:rPr lang="en-US" sz="1103" spc="-1">
                <a:solidFill>
                  <a:srgbClr val="FF0000"/>
                </a:solidFill>
                <a:latin typeface="IBM Plex Sans Condensed Bold"/>
                <a:ea typeface="IBM Plex Sans Condensed Bold"/>
                <a:cs typeface="IBM Plex Sans Condensed Bold"/>
                <a:sym typeface="IBM Plex Sans Condensed Bold"/>
              </a:rPr>
              <a:t>and remove</a:t>
            </a:r>
            <a:r>
              <a:rPr lang="en-US" sz="1103" spc="-1">
                <a:solidFill>
                  <a:srgbClr val="FF0000"/>
                </a:solidFill>
                <a:latin typeface="IBM Plex Sans Condensed"/>
                <a:ea typeface="IBM Plex Sans Condensed"/>
                <a:cs typeface="IBM Plex Sans Condensed"/>
                <a:sym typeface="IBM Plex Sans Condensed"/>
              </a:rPr>
              <a:t> it from the software</a:t>
            </a:r>
            <a:r>
              <a:rPr lang="en-US" sz="1103" spc="-1">
                <a:solidFill>
                  <a:srgbClr val="000000"/>
                </a:solidFill>
                <a:latin typeface="IBM Plex Sans Condensed"/>
                <a:ea typeface="IBM Plex Sans Condensed"/>
                <a:cs typeface="IBM Plex Sans Condensed"/>
                <a:sym typeface="IBM Plex Sans Condensed"/>
              </a:rPr>
              <a:t>. It is a one-off process and is done </a:t>
            </a:r>
          </a:p>
          <a:p>
            <a:pPr algn="just">
              <a:lnSpc>
                <a:spcPts val="2567"/>
              </a:lnSpc>
            </a:pPr>
            <a:r>
              <a:rPr lang="en-US" sz="1103" spc="-1">
                <a:solidFill>
                  <a:srgbClr val="000000"/>
                </a:solidFill>
                <a:latin typeface="IBM Plex Sans Condensed"/>
                <a:ea typeface="IBM Plex Sans Condensed"/>
                <a:cs typeface="IBM Plex Sans Condensed"/>
                <a:sym typeface="IBM Plex Sans Condensed"/>
              </a:rPr>
              <a:t>manually. </a:t>
            </a:r>
          </a:p>
        </p:txBody>
      </p:sp>
      <p:sp>
        <p:nvSpPr>
          <p:cNvPr id="23" name="TextBox 23"/>
          <p:cNvSpPr txBox="1"/>
          <p:nvPr/>
        </p:nvSpPr>
        <p:spPr>
          <a:xfrm>
            <a:off x="1143305" y="1898990"/>
            <a:ext cx="5862495" cy="107080"/>
          </a:xfrm>
          <a:prstGeom prst="rect">
            <a:avLst/>
          </a:prstGeom>
        </p:spPr>
        <p:txBody>
          <a:bodyPr lIns="0" tIns="0" rIns="0" bIns="0" rtlCol="0" anchor="t">
            <a:spAutoFit/>
          </a:bodyPr>
          <a:lstStyle/>
          <a:p>
            <a:pPr algn="l">
              <a:lnSpc>
                <a:spcPts val="551"/>
              </a:lnSpc>
            </a:pPr>
            <a:r>
              <a:rPr lang="en-US" sz="1103" spc="1">
                <a:solidFill>
                  <a:srgbClr val="000000"/>
                </a:solidFill>
                <a:latin typeface="IBM Plex Sans Condensed"/>
                <a:ea typeface="IBM Plex Sans Condensed"/>
                <a:cs typeface="IBM Plex Sans Condensed"/>
                <a:sym typeface="IBM Plex Sans Condensed"/>
              </a:rPr>
              <a:t>2. In this process, </a:t>
            </a:r>
            <a:r>
              <a:rPr lang="en-US" sz="1103" spc="1">
                <a:solidFill>
                  <a:srgbClr val="FF0000"/>
                </a:solidFill>
                <a:latin typeface="IBM Plex Sans Condensed"/>
                <a:ea typeface="IBM Plex Sans Condensed"/>
                <a:cs typeface="IBM Plex Sans Condensed"/>
                <a:sym typeface="IBM Plex Sans Condensed"/>
              </a:rPr>
              <a:t>a special tool called a debugger</a:t>
            </a:r>
            <a:r>
              <a:rPr lang="en-US" sz="1103" spc="1">
                <a:solidFill>
                  <a:srgbClr val="000000"/>
                </a:solidFill>
                <a:latin typeface="IBM Plex Sans Condensed"/>
                <a:ea typeface="IBM Plex Sans Condensed"/>
                <a:cs typeface="IBM Plex Sans Condensed"/>
                <a:sym typeface="IBM Plex Sans Condensed"/>
              </a:rPr>
              <a:t> is used in </a:t>
            </a:r>
            <a:r>
              <a:rPr lang="en-US" sz="1103" spc="1">
                <a:solidFill>
                  <a:srgbClr val="FF0000"/>
                </a:solidFill>
                <a:latin typeface="IBM Plex Sans Condensed Bold"/>
                <a:ea typeface="IBM Plex Sans Condensed Bold"/>
                <a:cs typeface="IBM Plex Sans Condensed Bold"/>
                <a:sym typeface="IBM Plex Sans Condensed Bold"/>
              </a:rPr>
              <a:t>locating the bugs</a:t>
            </a:r>
            <a:r>
              <a:rPr lang="en-US" sz="1103" spc="1">
                <a:solidFill>
                  <a:srgbClr val="000000"/>
                </a:solidFill>
                <a:latin typeface="IBM Plex Sans Condensed"/>
                <a:ea typeface="IBM Plex Sans Condensed"/>
                <a:cs typeface="IBM Plex Sans Condensed"/>
                <a:sym typeface="IBM Plex Sans Condensed"/>
              </a:rPr>
              <a:t>, most programming </a:t>
            </a:r>
          </a:p>
        </p:txBody>
      </p:sp>
      <p:sp>
        <p:nvSpPr>
          <p:cNvPr id="24" name="TextBox 24"/>
          <p:cNvSpPr txBox="1"/>
          <p:nvPr/>
        </p:nvSpPr>
        <p:spPr>
          <a:xfrm>
            <a:off x="1372238" y="1925603"/>
            <a:ext cx="1993021" cy="275539"/>
          </a:xfrm>
          <a:prstGeom prst="rect">
            <a:avLst/>
          </a:prstGeom>
        </p:spPr>
        <p:txBody>
          <a:bodyPr lIns="0" tIns="0" rIns="0" bIns="0" rtlCol="0" anchor="t">
            <a:spAutoFit/>
          </a:bodyPr>
          <a:lstStyle/>
          <a:p>
            <a:pPr algn="l">
              <a:lnSpc>
                <a:spcPts val="2520"/>
              </a:lnSpc>
            </a:pPr>
            <a:r>
              <a:rPr lang="en-US" sz="1103" spc="-1">
                <a:solidFill>
                  <a:srgbClr val="000000"/>
                </a:solidFill>
                <a:latin typeface="IBM Plex Sans Condensed"/>
                <a:ea typeface="IBM Plex Sans Condensed"/>
                <a:cs typeface="IBM Plex Sans Condensed"/>
                <a:sym typeface="IBM Plex Sans Condensed"/>
              </a:rPr>
              <a:t>environments have the debugger. </a:t>
            </a:r>
          </a:p>
        </p:txBody>
      </p:sp>
      <p:sp>
        <p:nvSpPr>
          <p:cNvPr id="25" name="TextBox 25"/>
          <p:cNvSpPr txBox="1"/>
          <p:nvPr/>
        </p:nvSpPr>
        <p:spPr>
          <a:xfrm>
            <a:off x="1143305" y="2292182"/>
            <a:ext cx="3655762" cy="107080"/>
          </a:xfrm>
          <a:prstGeom prst="rect">
            <a:avLst/>
          </a:prstGeom>
        </p:spPr>
        <p:txBody>
          <a:bodyPr lIns="0" tIns="0" rIns="0" bIns="0" rtlCol="0" anchor="t">
            <a:spAutoFit/>
          </a:bodyPr>
          <a:lstStyle/>
          <a:p>
            <a:pPr algn="l">
              <a:lnSpc>
                <a:spcPts val="599"/>
              </a:lnSpc>
            </a:pPr>
            <a:r>
              <a:rPr lang="en-US" sz="1103" spc="-1">
                <a:solidFill>
                  <a:srgbClr val="000000"/>
                </a:solidFill>
                <a:latin typeface="IBM Plex Sans Condensed"/>
                <a:ea typeface="IBM Plex Sans Condensed"/>
                <a:cs typeface="IBM Plex Sans Condensed"/>
                <a:sym typeface="IBM Plex Sans Condensed"/>
              </a:rPr>
              <a:t>3. Some popular Debugger tools: WinDbg, OllyDbg, IDA Pro... </a:t>
            </a:r>
          </a:p>
        </p:txBody>
      </p:sp>
      <p:sp>
        <p:nvSpPr>
          <p:cNvPr id="27" name="Footer Placeholder 26"/>
          <p:cNvSpPr>
            <a:spLocks noGrp="1"/>
          </p:cNvSpPr>
          <p:nvPr>
            <p:ph type="ftr" sz="quarter" idx="11"/>
          </p:nvPr>
        </p:nvSpPr>
        <p:spPr/>
        <p:txBody>
          <a:bodyPr/>
          <a:lstStyle/>
          <a:p>
            <a:r>
              <a:rPr lang="en-US" smtClean="0"/>
              <a:t>Mr. RANJIT KUMBHAR  7757962804</a:t>
            </a:r>
            <a:endParaRPr lang="en-US"/>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914400" y="2171319"/>
            <a:ext cx="5943600" cy="3424552"/>
          </a:xfrm>
          <a:custGeom>
            <a:avLst/>
            <a:gdLst/>
            <a:ahLst/>
            <a:cxnLst/>
            <a:rect l="l" t="t" r="r" b="b"/>
            <a:pathLst>
              <a:path w="5943600" h="3424552">
                <a:moveTo>
                  <a:pt x="0" y="0"/>
                </a:moveTo>
                <a:lnTo>
                  <a:pt x="5943600" y="0"/>
                </a:lnTo>
                <a:lnTo>
                  <a:pt x="5943600" y="3424552"/>
                </a:lnTo>
                <a:lnTo>
                  <a:pt x="0" y="3424552"/>
                </a:lnTo>
                <a:lnTo>
                  <a:pt x="0" y="0"/>
                </a:lnTo>
                <a:close/>
              </a:path>
            </a:pathLst>
          </a:custGeom>
          <a:blipFill>
            <a:blip r:embed="rId2"/>
            <a:stretch>
              <a:fillRect/>
            </a:stretch>
          </a:blipFill>
        </p:spPr>
      </p:sp>
      <p:sp>
        <p:nvSpPr>
          <p:cNvPr id="3" name="Freeform 3"/>
          <p:cNvSpPr/>
          <p:nvPr/>
        </p:nvSpPr>
        <p:spPr>
          <a:xfrm>
            <a:off x="6524625" y="2171319"/>
            <a:ext cx="333375" cy="276225"/>
          </a:xfrm>
          <a:custGeom>
            <a:avLst/>
            <a:gdLst/>
            <a:ahLst/>
            <a:cxnLst/>
            <a:rect l="l" t="t" r="r" b="b"/>
            <a:pathLst>
              <a:path w="333375" h="276225">
                <a:moveTo>
                  <a:pt x="0" y="0"/>
                </a:moveTo>
                <a:lnTo>
                  <a:pt x="333375" y="0"/>
                </a:lnTo>
                <a:lnTo>
                  <a:pt x="333375" y="276225"/>
                </a:lnTo>
                <a:lnTo>
                  <a:pt x="0" y="276225"/>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5" name="TextBox 5"/>
          <p:cNvSpPr txBox="1"/>
          <p:nvPr/>
        </p:nvSpPr>
        <p:spPr>
          <a:xfrm>
            <a:off x="1829438" y="765343"/>
            <a:ext cx="105042" cy="321526"/>
          </a:xfrm>
          <a:prstGeom prst="rect">
            <a:avLst/>
          </a:prstGeom>
        </p:spPr>
        <p:txBody>
          <a:bodyPr lIns="0" tIns="0" rIns="0" bIns="0" rtlCol="0" anchor="t">
            <a:spAutoFit/>
          </a:bodyPr>
          <a:lstStyle/>
          <a:p>
            <a:pPr algn="l">
              <a:lnSpc>
                <a:spcPts val="2759"/>
              </a:lnSpc>
            </a:pPr>
            <a:r>
              <a:rPr lang="en-US" sz="1103">
                <a:solidFill>
                  <a:srgbClr val="000000"/>
                </a:solidFill>
                <a:latin typeface="Arimo"/>
                <a:ea typeface="Arimo"/>
                <a:cs typeface="Arimo"/>
                <a:sym typeface="Arimo"/>
              </a:rPr>
              <a:t> </a:t>
            </a:r>
          </a:p>
        </p:txBody>
      </p:sp>
      <p:sp>
        <p:nvSpPr>
          <p:cNvPr id="6" name="TextBox 6"/>
          <p:cNvSpPr txBox="1"/>
          <p:nvPr/>
        </p:nvSpPr>
        <p:spPr>
          <a:xfrm>
            <a:off x="1829438" y="1164631"/>
            <a:ext cx="105042" cy="523075"/>
          </a:xfrm>
          <a:prstGeom prst="rect">
            <a:avLst/>
          </a:prstGeom>
        </p:spPr>
        <p:txBody>
          <a:bodyPr lIns="0" tIns="0" rIns="0" bIns="0" rtlCol="0" anchor="t">
            <a:spAutoFit/>
          </a:bodyPr>
          <a:lstStyle/>
          <a:p>
            <a:pPr algn="just">
              <a:lnSpc>
                <a:spcPts val="2759"/>
              </a:lnSpc>
            </a:pPr>
            <a:r>
              <a:rPr lang="en-US" sz="1103">
                <a:solidFill>
                  <a:srgbClr val="000000"/>
                </a:solidFill>
                <a:latin typeface="Arimo"/>
                <a:ea typeface="Arimo"/>
                <a:cs typeface="Arimo"/>
                <a:sym typeface="Arimo"/>
              </a:rPr>
              <a:t> </a:t>
            </a:r>
          </a:p>
          <a:p>
            <a:pPr algn="just">
              <a:lnSpc>
                <a:spcPts val="551"/>
              </a:lnSpc>
            </a:pPr>
            <a:r>
              <a:rPr lang="en-US" sz="1103">
                <a:solidFill>
                  <a:srgbClr val="000000"/>
                </a:solidFill>
                <a:latin typeface="Arimo"/>
                <a:ea typeface="Arimo"/>
                <a:cs typeface="Arimo"/>
                <a:sym typeface="Arimo"/>
              </a:rPr>
              <a:t> </a:t>
            </a:r>
          </a:p>
        </p:txBody>
      </p:sp>
      <p:sp>
        <p:nvSpPr>
          <p:cNvPr id="7" name="TextBox 7"/>
          <p:cNvSpPr txBox="1"/>
          <p:nvPr/>
        </p:nvSpPr>
        <p:spPr>
          <a:xfrm>
            <a:off x="1600838" y="7725185"/>
            <a:ext cx="1154916" cy="180289"/>
          </a:xfrm>
          <a:prstGeom prst="rect">
            <a:avLst/>
          </a:prstGeom>
        </p:spPr>
        <p:txBody>
          <a:bodyPr lIns="0" tIns="0" rIns="0" bIns="0" rtlCol="0" anchor="t">
            <a:spAutoFit/>
          </a:bodyPr>
          <a:lstStyle/>
          <a:p>
            <a:pPr algn="l">
              <a:lnSpc>
                <a:spcPts val="1573"/>
              </a:lnSpc>
            </a:pPr>
            <a:r>
              <a:rPr lang="en-US" sz="1103" spc="-1">
                <a:solidFill>
                  <a:srgbClr val="5B9BD5"/>
                </a:solidFill>
                <a:latin typeface="IBM Plex Sans Condensed Bold"/>
                <a:ea typeface="IBM Plex Sans Condensed Bold"/>
                <a:cs typeface="IBM Plex Sans Condensed Bold"/>
                <a:sym typeface="IBM Plex Sans Condensed Bold"/>
              </a:rPr>
              <a:t>Functional Testing: </a:t>
            </a:r>
          </a:p>
        </p:txBody>
      </p:sp>
      <p:sp>
        <p:nvSpPr>
          <p:cNvPr id="8" name="TextBox 8"/>
          <p:cNvSpPr txBox="1"/>
          <p:nvPr/>
        </p:nvSpPr>
        <p:spPr>
          <a:xfrm>
            <a:off x="1829438" y="7889157"/>
            <a:ext cx="105042" cy="411442"/>
          </a:xfrm>
          <a:prstGeom prst="rect">
            <a:avLst/>
          </a:prstGeom>
        </p:spPr>
        <p:txBody>
          <a:bodyPr lIns="0" tIns="0" rIns="0" bIns="0" rtlCol="0" anchor="t">
            <a:spAutoFit/>
          </a:bodyPr>
          <a:lstStyle/>
          <a:p>
            <a:pPr algn="just">
              <a:lnSpc>
                <a:spcPts val="1573"/>
              </a:lnSpc>
            </a:pPr>
            <a:r>
              <a:rPr lang="en-US" sz="1103">
                <a:solidFill>
                  <a:srgbClr val="000000"/>
                </a:solidFill>
                <a:latin typeface="Arimo"/>
                <a:ea typeface="Arimo"/>
                <a:cs typeface="Arimo"/>
                <a:sym typeface="Arimo"/>
              </a:rPr>
              <a:t>  </a:t>
            </a:r>
          </a:p>
        </p:txBody>
      </p:sp>
      <p:sp>
        <p:nvSpPr>
          <p:cNvPr id="9" name="TextBox 9"/>
          <p:cNvSpPr txBox="1"/>
          <p:nvPr/>
        </p:nvSpPr>
        <p:spPr>
          <a:xfrm>
            <a:off x="2058286" y="7932696"/>
            <a:ext cx="4929540" cy="783793"/>
          </a:xfrm>
          <a:prstGeom prst="rect">
            <a:avLst/>
          </a:prstGeom>
        </p:spPr>
        <p:txBody>
          <a:bodyPr lIns="0" tIns="0" rIns="0" bIns="0" rtlCol="0" anchor="t">
            <a:spAutoFit/>
          </a:bodyPr>
          <a:lstStyle/>
          <a:p>
            <a:pPr algn="l">
              <a:lnSpc>
                <a:spcPts val="1573"/>
              </a:lnSpc>
            </a:pPr>
            <a:r>
              <a:rPr lang="en-US" sz="1103" spc="-1">
                <a:solidFill>
                  <a:srgbClr val="000000"/>
                </a:solidFill>
                <a:latin typeface="IBM Plex Sans Condensed"/>
                <a:ea typeface="IBM Plex Sans Condensed"/>
                <a:cs typeface="IBM Plex Sans Condensed"/>
                <a:sym typeface="IBM Plex Sans Condensed"/>
              </a:rPr>
              <a:t>In functional testing, we check the </a:t>
            </a:r>
            <a:r>
              <a:rPr lang="en-US" sz="1103" spc="-1">
                <a:solidFill>
                  <a:srgbClr val="FF0000"/>
                </a:solidFill>
                <a:latin typeface="IBM Plex Sans Condensed Bold"/>
                <a:ea typeface="IBM Plex Sans Condensed Bold"/>
                <a:cs typeface="IBM Plex Sans Condensed Bold"/>
                <a:sym typeface="IBM Plex Sans Condensed Bold"/>
              </a:rPr>
              <a:t>functionality</a:t>
            </a:r>
            <a:r>
              <a:rPr lang="en-US" sz="1103" spc="-1">
                <a:solidFill>
                  <a:srgbClr val="FF0000"/>
                </a:solidFill>
                <a:latin typeface="IBM Plex Sans Condensed"/>
                <a:ea typeface="IBM Plex Sans Condensed"/>
                <a:cs typeface="IBM Plex Sans Condensed"/>
                <a:sym typeface="IBM Plex Sans Condensed"/>
              </a:rPr>
              <a:t> of the software.</a:t>
            </a:r>
            <a:r>
              <a:rPr lang="en-US" sz="1103" spc="-1">
                <a:solidFill>
                  <a:srgbClr val="000000"/>
                </a:solidFill>
                <a:latin typeface="IBM Plex Sans Condensed"/>
                <a:ea typeface="IBM Plex Sans Condensed"/>
                <a:cs typeface="IBM Plex Sans Condensed"/>
                <a:sym typeface="IBM Plex Sans Condensed"/>
              </a:rPr>
              <a:t> Functionality describes </a:t>
            </a:r>
            <a:r>
              <a:rPr lang="en-US" sz="1103" spc="-1">
                <a:solidFill>
                  <a:srgbClr val="FF0000"/>
                </a:solidFill>
                <a:latin typeface="IBM Plex Sans Condensed Bold"/>
                <a:ea typeface="IBM Plex Sans Condensed Bold"/>
                <a:cs typeface="IBM Plex Sans Condensed Bold"/>
                <a:sym typeface="IBM Plex Sans Condensed Bold"/>
              </a:rPr>
              <a:t>what</a:t>
            </a:r>
            <a:r>
              <a:rPr lang="en-US" sz="1103" spc="-1">
                <a:solidFill>
                  <a:srgbClr val="FF0000"/>
                </a:solidFill>
                <a:latin typeface="IBM Plex Sans Condensed"/>
                <a:ea typeface="IBM Plex Sans Condensed"/>
                <a:cs typeface="IBM Plex Sans Condensed"/>
                <a:sym typeface="IBM Plex Sans Condensed"/>
              </a:rPr>
              <a:t> software </a:t>
            </a:r>
            <a:r>
              <a:rPr lang="en-US" sz="1103" spc="-1">
                <a:solidFill>
                  <a:srgbClr val="FF0000"/>
                </a:solidFill>
                <a:latin typeface="IBM Plex Sans Condensed Bold"/>
                <a:ea typeface="IBM Plex Sans Condensed Bold"/>
                <a:cs typeface="IBM Plex Sans Condensed Bold"/>
                <a:sym typeface="IBM Plex Sans Condensed Bold"/>
              </a:rPr>
              <a:t>does</a:t>
            </a:r>
            <a:r>
              <a:rPr lang="en-US" sz="1103" spc="-1">
                <a:solidFill>
                  <a:srgbClr val="FF0000"/>
                </a:solidFill>
                <a:latin typeface="IBM Plex Sans Condensed"/>
                <a:ea typeface="IBM Plex Sans Condensed"/>
                <a:cs typeface="IBM Plex Sans Condensed"/>
                <a:sym typeface="IBM Plex Sans Condensed"/>
              </a:rPr>
              <a:t>. </a:t>
            </a:r>
            <a:r>
              <a:rPr lang="en-US" sz="1103" spc="-1">
                <a:solidFill>
                  <a:srgbClr val="000000"/>
                </a:solidFill>
                <a:latin typeface="IBM Plex Sans Condensed"/>
                <a:ea typeface="IBM Plex Sans Condensed"/>
                <a:cs typeface="IBM Plex Sans Condensed"/>
                <a:sym typeface="IBM Plex Sans Condensed"/>
              </a:rPr>
              <a:t>Functionality is nothing but the </a:t>
            </a:r>
            <a:r>
              <a:rPr lang="en-US" sz="1103" spc="-1">
                <a:solidFill>
                  <a:srgbClr val="FF0000"/>
                </a:solidFill>
                <a:latin typeface="IBM Plex Sans Condensed Bold"/>
                <a:ea typeface="IBM Plex Sans Condensed Bold"/>
                <a:cs typeface="IBM Plex Sans Condensed Bold"/>
                <a:sym typeface="IBM Plex Sans Condensed Bold"/>
              </a:rPr>
              <a:t>behavior of the application.</a:t>
            </a:r>
            <a:r>
              <a:rPr lang="en-US" sz="1103" spc="-1">
                <a:solidFill>
                  <a:srgbClr val="000000"/>
                </a:solidFill>
                <a:latin typeface="IBM Plex Sans Condensed"/>
                <a:ea typeface="IBM Plex Sans Condensed"/>
                <a:cs typeface="IBM Plex Sans Condensed"/>
                <a:sym typeface="IBM Plex Sans Condensed"/>
              </a:rPr>
              <a:t> </a:t>
            </a:r>
          </a:p>
          <a:p>
            <a:pPr algn="l">
              <a:lnSpc>
                <a:spcPts val="1821"/>
              </a:lnSpc>
            </a:pPr>
            <a:r>
              <a:rPr lang="en-US" sz="1103" spc="-1">
                <a:solidFill>
                  <a:srgbClr val="000000"/>
                </a:solidFill>
                <a:latin typeface="IBM Plex Sans Condensed"/>
                <a:ea typeface="IBM Plex Sans Condensed"/>
                <a:cs typeface="IBM Plex Sans Condensed"/>
                <a:sym typeface="IBM Plex Sans Condensed"/>
              </a:rPr>
              <a:t>Functional testing talks about how your feature should work. </a:t>
            </a:r>
          </a:p>
        </p:txBody>
      </p:sp>
      <p:sp>
        <p:nvSpPr>
          <p:cNvPr id="10" name="TextBox 10"/>
          <p:cNvSpPr txBox="1"/>
          <p:nvPr/>
        </p:nvSpPr>
        <p:spPr>
          <a:xfrm>
            <a:off x="1829438" y="8464086"/>
            <a:ext cx="105042" cy="235801"/>
          </a:xfrm>
          <a:prstGeom prst="rect">
            <a:avLst/>
          </a:prstGeom>
        </p:spPr>
        <p:txBody>
          <a:bodyPr lIns="0" tIns="0" rIns="0" bIns="0" rtlCol="0" anchor="t">
            <a:spAutoFit/>
          </a:bodyPr>
          <a:lstStyle/>
          <a:p>
            <a:pPr algn="l">
              <a:lnSpc>
                <a:spcPts val="1821"/>
              </a:lnSpc>
            </a:pPr>
            <a:r>
              <a:rPr lang="en-US" sz="1103">
                <a:solidFill>
                  <a:srgbClr val="000000"/>
                </a:solidFill>
                <a:latin typeface="Arimo"/>
                <a:ea typeface="Arimo"/>
                <a:cs typeface="Arimo"/>
                <a:sym typeface="Arimo"/>
              </a:rPr>
              <a:t> </a:t>
            </a:r>
          </a:p>
        </p:txBody>
      </p:sp>
      <p:sp>
        <p:nvSpPr>
          <p:cNvPr id="11" name="TextBox 11"/>
          <p:cNvSpPr txBox="1"/>
          <p:nvPr/>
        </p:nvSpPr>
        <p:spPr>
          <a:xfrm>
            <a:off x="2408806" y="8734787"/>
            <a:ext cx="148571" cy="372180"/>
          </a:xfrm>
          <a:prstGeom prst="rect">
            <a:avLst/>
          </a:prstGeom>
        </p:spPr>
        <p:txBody>
          <a:bodyPr lIns="0" tIns="0" rIns="0" bIns="0" rtlCol="0" anchor="t">
            <a:spAutoFit/>
          </a:bodyPr>
          <a:lstStyle/>
          <a:p>
            <a:pPr algn="r">
              <a:lnSpc>
                <a:spcPts val="1202"/>
              </a:lnSpc>
            </a:pPr>
            <a:r>
              <a:rPr lang="en-US" sz="1103" spc="-1">
                <a:solidFill>
                  <a:srgbClr val="000000"/>
                </a:solidFill>
                <a:latin typeface="IBM Plex Sans Condensed"/>
                <a:ea typeface="IBM Plex Sans Condensed"/>
                <a:cs typeface="IBM Plex Sans Condensed"/>
                <a:sym typeface="IBM Plex Sans Condensed"/>
              </a:rPr>
              <a:t>I. </a:t>
            </a:r>
          </a:p>
          <a:p>
            <a:pPr algn="r">
              <a:lnSpc>
                <a:spcPts val="1922"/>
              </a:lnSpc>
            </a:pPr>
            <a:r>
              <a:rPr lang="en-US" sz="1103" spc="-1">
                <a:solidFill>
                  <a:srgbClr val="000000"/>
                </a:solidFill>
                <a:latin typeface="IBM Plex Sans Condensed"/>
                <a:ea typeface="IBM Plex Sans Condensed"/>
                <a:cs typeface="IBM Plex Sans Condensed"/>
                <a:sym typeface="IBM Plex Sans Condensed"/>
              </a:rPr>
              <a:t>II. </a:t>
            </a:r>
          </a:p>
        </p:txBody>
      </p:sp>
      <p:sp>
        <p:nvSpPr>
          <p:cNvPr id="12" name="TextBox 12"/>
          <p:cNvSpPr txBox="1"/>
          <p:nvPr/>
        </p:nvSpPr>
        <p:spPr>
          <a:xfrm>
            <a:off x="2744086" y="8756828"/>
            <a:ext cx="3941836" cy="350139"/>
          </a:xfrm>
          <a:prstGeom prst="rect">
            <a:avLst/>
          </a:prstGeom>
        </p:spPr>
        <p:txBody>
          <a:bodyPr lIns="0" tIns="0" rIns="0" bIns="0" rtlCol="0" anchor="t">
            <a:spAutoFit/>
          </a:bodyPr>
          <a:lstStyle/>
          <a:p>
            <a:pPr algn="l">
              <a:lnSpc>
                <a:spcPts val="1202"/>
              </a:lnSpc>
            </a:pPr>
            <a:r>
              <a:rPr lang="en-US" sz="1103" spc="-1">
                <a:solidFill>
                  <a:srgbClr val="FF0000"/>
                </a:solidFill>
                <a:latin typeface="IBM Plex Sans Condensed"/>
                <a:ea typeface="IBM Plex Sans Condensed"/>
                <a:cs typeface="IBM Plex Sans Condensed"/>
                <a:sym typeface="IBM Plex Sans Condensed"/>
              </a:rPr>
              <a:t>Objective Properties </a:t>
            </a:r>
            <a:r>
              <a:rPr lang="en-US" sz="1103" spc="-1">
                <a:solidFill>
                  <a:srgbClr val="000000"/>
                </a:solidFill>
                <a:latin typeface="IBM Plex Sans Condensed"/>
                <a:ea typeface="IBM Plex Sans Condensed"/>
                <a:cs typeface="IBM Plex Sans Condensed"/>
                <a:sym typeface="IBM Plex Sans Condensed"/>
              </a:rPr>
              <a:t>Testing </a:t>
            </a:r>
          </a:p>
          <a:p>
            <a:pPr algn="l">
              <a:lnSpc>
                <a:spcPts val="1922"/>
              </a:lnSpc>
            </a:pPr>
            <a:r>
              <a:rPr lang="en-US" sz="1103" spc="-1">
                <a:solidFill>
                  <a:srgbClr val="FF0000"/>
                </a:solidFill>
                <a:latin typeface="IBM Plex Sans Condensed"/>
                <a:ea typeface="IBM Plex Sans Condensed"/>
                <a:cs typeface="IBM Plex Sans Condensed"/>
                <a:sym typeface="IBM Plex Sans Condensed"/>
              </a:rPr>
              <a:t>Database Testing</a:t>
            </a:r>
            <a:r>
              <a:rPr lang="en-US" sz="1103" spc="-1">
                <a:solidFill>
                  <a:srgbClr val="000000"/>
                </a:solidFill>
                <a:latin typeface="IBM Plex Sans Condensed"/>
                <a:ea typeface="IBM Plex Sans Condensed"/>
                <a:cs typeface="IBM Plex Sans Condensed"/>
                <a:sym typeface="IBM Plex Sans Condensed"/>
              </a:rPr>
              <a:t>: DML operations like insert, delete, update, select </a:t>
            </a:r>
          </a:p>
        </p:txBody>
      </p:sp>
      <p:sp>
        <p:nvSpPr>
          <p:cNvPr id="13" name="TextBox 13"/>
          <p:cNvSpPr txBox="1"/>
          <p:nvPr/>
        </p:nvSpPr>
        <p:spPr>
          <a:xfrm>
            <a:off x="1481966" y="6059957"/>
            <a:ext cx="1173566" cy="190005"/>
          </a:xfrm>
          <a:prstGeom prst="rect">
            <a:avLst/>
          </a:prstGeom>
        </p:spPr>
        <p:txBody>
          <a:bodyPr lIns="0" tIns="0" rIns="0" bIns="0" rtlCol="0" anchor="t">
            <a:spAutoFit/>
          </a:bodyPr>
          <a:lstStyle/>
          <a:p>
            <a:pPr algn="l">
              <a:lnSpc>
                <a:spcPts val="1567"/>
              </a:lnSpc>
            </a:pPr>
            <a:r>
              <a:rPr lang="en-US" sz="1103" spc="-1">
                <a:solidFill>
                  <a:srgbClr val="5B9BD5"/>
                </a:solidFill>
                <a:latin typeface="IBM Plex Sans Condensed"/>
                <a:ea typeface="IBM Plex Sans Condensed"/>
                <a:cs typeface="IBM Plex Sans Condensed"/>
                <a:sym typeface="IBM Plex Sans Condensed"/>
              </a:rPr>
              <a:t> </a:t>
            </a:r>
            <a:r>
              <a:rPr lang="en-US" sz="1103" spc="-1">
                <a:solidFill>
                  <a:srgbClr val="5B9BD5"/>
                </a:solidFill>
                <a:latin typeface="IBM Plex Sans Condensed Bold"/>
                <a:ea typeface="IBM Plex Sans Condensed Bold"/>
                <a:cs typeface="IBM Plex Sans Condensed Bold"/>
                <a:sym typeface="IBM Plex Sans Condensed Bold"/>
              </a:rPr>
              <a:t>Usability Testing: </a:t>
            </a:r>
          </a:p>
        </p:txBody>
      </p:sp>
      <p:sp>
        <p:nvSpPr>
          <p:cNvPr id="14" name="TextBox 14"/>
          <p:cNvSpPr txBox="1"/>
          <p:nvPr/>
        </p:nvSpPr>
        <p:spPr>
          <a:xfrm>
            <a:off x="1829438" y="6239551"/>
            <a:ext cx="105042" cy="207226"/>
          </a:xfrm>
          <a:prstGeom prst="rect">
            <a:avLst/>
          </a:prstGeom>
        </p:spPr>
        <p:txBody>
          <a:bodyPr lIns="0" tIns="0" rIns="0" bIns="0" rtlCol="0" anchor="t">
            <a:spAutoFit/>
          </a:bodyPr>
          <a:lstStyle/>
          <a:p>
            <a:pPr algn="l">
              <a:lnSpc>
                <a:spcPts val="1567"/>
              </a:lnSpc>
            </a:pPr>
            <a:r>
              <a:rPr lang="en-US" sz="1103">
                <a:solidFill>
                  <a:srgbClr val="000000"/>
                </a:solidFill>
                <a:latin typeface="Arimo"/>
                <a:ea typeface="Arimo"/>
                <a:cs typeface="Arimo"/>
                <a:sym typeface="Arimo"/>
              </a:rPr>
              <a:t> </a:t>
            </a:r>
          </a:p>
        </p:txBody>
      </p:sp>
      <p:sp>
        <p:nvSpPr>
          <p:cNvPr id="15" name="TextBox 15"/>
          <p:cNvSpPr txBox="1"/>
          <p:nvPr/>
        </p:nvSpPr>
        <p:spPr>
          <a:xfrm>
            <a:off x="2058286" y="6283100"/>
            <a:ext cx="4929969" cy="976198"/>
          </a:xfrm>
          <a:prstGeom prst="rect">
            <a:avLst/>
          </a:prstGeom>
        </p:spPr>
        <p:txBody>
          <a:bodyPr lIns="0" tIns="0" rIns="0" bIns="0" rtlCol="0" anchor="t">
            <a:spAutoFit/>
          </a:bodyPr>
          <a:lstStyle/>
          <a:p>
            <a:pPr algn="l">
              <a:lnSpc>
                <a:spcPts val="1567"/>
              </a:lnSpc>
            </a:pPr>
            <a:r>
              <a:rPr lang="en-US" sz="1103" spc="-1">
                <a:solidFill>
                  <a:srgbClr val="000000"/>
                </a:solidFill>
                <a:latin typeface="IBM Plex Sans Condensed"/>
                <a:ea typeface="IBM Plex Sans Condensed"/>
                <a:cs typeface="IBM Plex Sans Condensed"/>
                <a:sym typeface="IBM Plex Sans Condensed"/>
              </a:rPr>
              <a:t>During this testing validates application </a:t>
            </a:r>
            <a:r>
              <a:rPr lang="en-US" sz="1103" spc="-1">
                <a:solidFill>
                  <a:srgbClr val="FF0000"/>
                </a:solidFill>
                <a:latin typeface="IBM Plex Sans Condensed"/>
                <a:ea typeface="IBM Plex Sans Condensed"/>
                <a:cs typeface="IBM Plex Sans Condensed"/>
                <a:sym typeface="IBM Plex Sans Condensed"/>
              </a:rPr>
              <a:t>provide context-sensitive help or not to the user.</a:t>
            </a:r>
            <a:r>
              <a:rPr lang="en-US" sz="1103" spc="-1">
                <a:solidFill>
                  <a:srgbClr val="000000"/>
                </a:solidFill>
                <a:latin typeface="IBM Plex Sans Condensed"/>
                <a:ea typeface="IBM Plex Sans Condensed"/>
                <a:cs typeface="IBM Plex Sans Condensed"/>
                <a:sym typeface="IBM Plex Sans Condensed"/>
              </a:rPr>
              <a:t> </a:t>
            </a:r>
          </a:p>
          <a:p>
            <a:pPr algn="l">
              <a:lnSpc>
                <a:spcPts val="1776"/>
              </a:lnSpc>
            </a:pPr>
            <a:r>
              <a:rPr lang="en-US" sz="1103" spc="-1">
                <a:solidFill>
                  <a:srgbClr val="000000"/>
                </a:solidFill>
                <a:latin typeface="IBM Plex Sans Condensed"/>
                <a:ea typeface="IBM Plex Sans Condensed"/>
                <a:cs typeface="IBM Plex Sans Condensed"/>
                <a:sym typeface="IBM Plex Sans Condensed"/>
              </a:rPr>
              <a:t>Checks how easily the end-users can </a:t>
            </a:r>
            <a:r>
              <a:rPr lang="en-US" sz="1103" spc="-1">
                <a:solidFill>
                  <a:srgbClr val="FF0000"/>
                </a:solidFill>
                <a:latin typeface="IBM Plex Sans Condensed"/>
                <a:ea typeface="IBM Plex Sans Condensed"/>
                <a:cs typeface="IBM Plex Sans Condensed"/>
                <a:sym typeface="IBM Plex Sans Condensed"/>
              </a:rPr>
              <a:t>understand and operate the application</a:t>
            </a:r>
            <a:r>
              <a:rPr lang="en-US" sz="1103" spc="-1">
                <a:solidFill>
                  <a:srgbClr val="000000"/>
                </a:solidFill>
                <a:latin typeface="IBM Plex Sans Condensed"/>
                <a:ea typeface="IBM Plex Sans Condensed"/>
                <a:cs typeface="IBM Plex Sans Condensed"/>
                <a:sym typeface="IBM Plex Sans Condensed"/>
              </a:rPr>
              <a:t> is called </a:t>
            </a:r>
          </a:p>
          <a:p>
            <a:pPr algn="l">
              <a:lnSpc>
                <a:spcPts val="1301"/>
              </a:lnSpc>
            </a:pPr>
            <a:r>
              <a:rPr lang="en-US" sz="1103" spc="-1">
                <a:solidFill>
                  <a:srgbClr val="000000"/>
                </a:solidFill>
                <a:latin typeface="IBM Plex Sans Condensed"/>
                <a:ea typeface="IBM Plex Sans Condensed"/>
                <a:cs typeface="IBM Plex Sans Condensed"/>
                <a:sym typeface="IBM Plex Sans Condensed"/>
              </a:rPr>
              <a:t>usability testing. </a:t>
            </a:r>
          </a:p>
          <a:p>
            <a:pPr algn="l">
              <a:lnSpc>
                <a:spcPts val="1865"/>
              </a:lnSpc>
            </a:pPr>
            <a:r>
              <a:rPr lang="en-US" sz="1103" spc="-1">
                <a:solidFill>
                  <a:srgbClr val="000000"/>
                </a:solidFill>
                <a:latin typeface="IBM Plex Sans Condensed"/>
                <a:ea typeface="IBM Plex Sans Condensed"/>
                <a:cs typeface="IBM Plex Sans Condensed"/>
                <a:sym typeface="IBM Plex Sans Condensed"/>
              </a:rPr>
              <a:t>This is like a user manual so that the user can read the manual and proceed further. </a:t>
            </a:r>
          </a:p>
        </p:txBody>
      </p:sp>
      <p:sp>
        <p:nvSpPr>
          <p:cNvPr id="16" name="TextBox 16"/>
          <p:cNvSpPr txBox="1"/>
          <p:nvPr/>
        </p:nvSpPr>
        <p:spPr>
          <a:xfrm>
            <a:off x="1829438" y="6619789"/>
            <a:ext cx="105042" cy="226276"/>
          </a:xfrm>
          <a:prstGeom prst="rect">
            <a:avLst/>
          </a:prstGeom>
        </p:spPr>
        <p:txBody>
          <a:bodyPr lIns="0" tIns="0" rIns="0" bIns="0" rtlCol="0" anchor="t">
            <a:spAutoFit/>
          </a:bodyPr>
          <a:lstStyle/>
          <a:p>
            <a:pPr algn="l">
              <a:lnSpc>
                <a:spcPts val="1776"/>
              </a:lnSpc>
            </a:pPr>
            <a:r>
              <a:rPr lang="en-US" sz="1103">
                <a:solidFill>
                  <a:srgbClr val="000000"/>
                </a:solidFill>
                <a:latin typeface="Arimo"/>
                <a:ea typeface="Arimo"/>
                <a:cs typeface="Arimo"/>
                <a:sym typeface="Arimo"/>
              </a:rPr>
              <a:t> </a:t>
            </a:r>
          </a:p>
        </p:txBody>
      </p:sp>
      <p:sp>
        <p:nvSpPr>
          <p:cNvPr id="17" name="TextBox 17"/>
          <p:cNvSpPr txBox="1"/>
          <p:nvPr/>
        </p:nvSpPr>
        <p:spPr>
          <a:xfrm>
            <a:off x="1829438" y="7006885"/>
            <a:ext cx="105042" cy="235801"/>
          </a:xfrm>
          <a:prstGeom prst="rect">
            <a:avLst/>
          </a:prstGeom>
        </p:spPr>
        <p:txBody>
          <a:bodyPr lIns="0" tIns="0" rIns="0" bIns="0" rtlCol="0" anchor="t">
            <a:spAutoFit/>
          </a:bodyPr>
          <a:lstStyle/>
          <a:p>
            <a:pPr algn="l">
              <a:lnSpc>
                <a:spcPts val="1865"/>
              </a:lnSpc>
            </a:pPr>
            <a:r>
              <a:rPr lang="en-US" sz="1103">
                <a:solidFill>
                  <a:srgbClr val="000000"/>
                </a:solidFill>
                <a:latin typeface="Arimo"/>
                <a:ea typeface="Arimo"/>
                <a:cs typeface="Arimo"/>
                <a:sym typeface="Arimo"/>
              </a:rPr>
              <a:t> </a:t>
            </a:r>
          </a:p>
        </p:txBody>
      </p:sp>
      <p:sp>
        <p:nvSpPr>
          <p:cNvPr id="18" name="TextBox 18"/>
          <p:cNvSpPr txBox="1"/>
          <p:nvPr/>
        </p:nvSpPr>
        <p:spPr>
          <a:xfrm>
            <a:off x="2058286" y="923192"/>
            <a:ext cx="4930483" cy="781126"/>
          </a:xfrm>
          <a:prstGeom prst="rect">
            <a:avLst/>
          </a:prstGeom>
        </p:spPr>
        <p:txBody>
          <a:bodyPr lIns="0" tIns="0" rIns="0" bIns="0" rtlCol="0" anchor="t">
            <a:spAutoFit/>
          </a:bodyPr>
          <a:lstStyle/>
          <a:p>
            <a:pPr algn="just">
              <a:lnSpc>
                <a:spcPts val="1561"/>
              </a:lnSpc>
            </a:pPr>
            <a:r>
              <a:rPr lang="en-US" sz="1103" spc="-1">
                <a:solidFill>
                  <a:srgbClr val="000000"/>
                </a:solidFill>
                <a:latin typeface="IBM Plex Sans Condensed"/>
                <a:ea typeface="IBM Plex Sans Condensed"/>
                <a:cs typeface="IBM Plex Sans Condensed"/>
                <a:sym typeface="IBM Plex Sans Condensed"/>
              </a:rPr>
              <a:t>A graphical user interface includes all the elements such as </a:t>
            </a:r>
            <a:r>
              <a:rPr lang="en-US" sz="1103" spc="-1">
                <a:solidFill>
                  <a:srgbClr val="FF0000"/>
                </a:solidFill>
                <a:latin typeface="IBM Plex Sans Condensed"/>
                <a:ea typeface="IBM Plex Sans Condensed"/>
                <a:cs typeface="IBM Plex Sans Condensed"/>
                <a:sym typeface="IBM Plex Sans Condensed"/>
              </a:rPr>
              <a:t>menus, checkboxes, buttons, colors, fonts, icons, content, and images.</a:t>
            </a:r>
            <a:r>
              <a:rPr lang="en-US" sz="1103" spc="-1">
                <a:solidFill>
                  <a:srgbClr val="000000"/>
                </a:solidFill>
                <a:latin typeface="IBM Plex Sans Condensed"/>
                <a:ea typeface="IBM Plex Sans Condensed"/>
                <a:cs typeface="IBM Plex Sans Condensed"/>
                <a:sym typeface="IBM Plex Sans Condensed"/>
              </a:rPr>
              <a:t> GUI testing mostly </a:t>
            </a:r>
            <a:r>
              <a:rPr lang="en-US" sz="1103" spc="-1">
                <a:solidFill>
                  <a:srgbClr val="FF0000"/>
                </a:solidFill>
                <a:latin typeface="IBM Plex Sans Condensed Bold"/>
                <a:ea typeface="IBM Plex Sans Condensed Bold"/>
                <a:cs typeface="IBM Plex Sans Condensed Bold"/>
                <a:sym typeface="IBM Plex Sans Condensed Bold"/>
              </a:rPr>
              <a:t>focuses on the front-end part.</a:t>
            </a:r>
            <a:r>
              <a:rPr lang="en-US" sz="1103" spc="-1">
                <a:solidFill>
                  <a:srgbClr val="000000"/>
                </a:solidFill>
                <a:latin typeface="IBM Plex Sans Condensed"/>
                <a:ea typeface="IBM Plex Sans Condensed"/>
                <a:cs typeface="IBM Plex Sans Condensed"/>
                <a:sym typeface="IBM Plex Sans Condensed"/>
              </a:rPr>
              <a:t> Here we mainly focus on the look and feel of the application. </a:t>
            </a:r>
          </a:p>
        </p:txBody>
      </p:sp>
      <p:sp>
        <p:nvSpPr>
          <p:cNvPr id="19" name="TextBox 19"/>
          <p:cNvSpPr txBox="1"/>
          <p:nvPr/>
        </p:nvSpPr>
        <p:spPr>
          <a:xfrm>
            <a:off x="1372238" y="5983357"/>
            <a:ext cx="112405" cy="203187"/>
          </a:xfrm>
          <a:prstGeom prst="rect">
            <a:avLst/>
          </a:prstGeom>
        </p:spPr>
        <p:txBody>
          <a:bodyPr lIns="0" tIns="0" rIns="0" bIns="0" rtlCol="0" anchor="t">
            <a:spAutoFit/>
          </a:bodyPr>
          <a:lstStyle/>
          <a:p>
            <a:pPr algn="l">
              <a:lnSpc>
                <a:spcPts val="1545"/>
              </a:lnSpc>
            </a:pPr>
            <a:r>
              <a:rPr lang="en-US" sz="1103">
                <a:solidFill>
                  <a:srgbClr val="5B9BD5"/>
                </a:solidFill>
                <a:latin typeface="Arimo"/>
                <a:ea typeface="Arimo"/>
                <a:cs typeface="Arimo"/>
                <a:sym typeface="Arimo"/>
              </a:rPr>
              <a:t></a:t>
            </a:r>
          </a:p>
        </p:txBody>
      </p:sp>
      <p:sp>
        <p:nvSpPr>
          <p:cNvPr id="20" name="TextBox 20"/>
          <p:cNvSpPr txBox="1"/>
          <p:nvPr/>
        </p:nvSpPr>
        <p:spPr>
          <a:xfrm>
            <a:off x="1372238" y="7632706"/>
            <a:ext cx="112405" cy="203187"/>
          </a:xfrm>
          <a:prstGeom prst="rect">
            <a:avLst/>
          </a:prstGeom>
        </p:spPr>
        <p:txBody>
          <a:bodyPr lIns="0" tIns="0" rIns="0" bIns="0" rtlCol="0" anchor="t">
            <a:spAutoFit/>
          </a:bodyPr>
          <a:lstStyle/>
          <a:p>
            <a:pPr algn="l">
              <a:lnSpc>
                <a:spcPts val="1545"/>
              </a:lnSpc>
            </a:pPr>
            <a:r>
              <a:rPr lang="en-US" sz="1103">
                <a:solidFill>
                  <a:srgbClr val="5B9BD5"/>
                </a:solidFill>
                <a:latin typeface="Arimo"/>
                <a:ea typeface="Arimo"/>
                <a:cs typeface="Arimo"/>
                <a:sym typeface="Arimo"/>
              </a:rPr>
              <a:t></a:t>
            </a:r>
          </a:p>
        </p:txBody>
      </p:sp>
      <p:sp>
        <p:nvSpPr>
          <p:cNvPr id="22" name="Footer Placeholder 21"/>
          <p:cNvSpPr>
            <a:spLocks noGrp="1"/>
          </p:cNvSpPr>
          <p:nvPr>
            <p:ph type="ftr" sz="quarter" idx="11"/>
          </p:nvPr>
        </p:nvSpPr>
        <p:spPr/>
        <p:txBody>
          <a:bodyPr/>
          <a:lstStyle/>
          <a:p>
            <a:r>
              <a:rPr lang="en-US" smtClean="0"/>
              <a:t>Mr. RANJIT KUMBHAR  7757962804</a:t>
            </a:r>
            <a:endParaRPr lang="en-U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2259454" y="5831291"/>
            <a:ext cx="182766" cy="202330"/>
          </a:xfrm>
          <a:prstGeom prst="rect">
            <a:avLst/>
          </a:prstGeom>
        </p:spPr>
        <p:txBody>
          <a:bodyPr lIns="0" tIns="0" rIns="0" bIns="0" rtlCol="0" anchor="t">
            <a:spAutoFit/>
          </a:bodyPr>
          <a:lstStyle/>
          <a:p>
            <a:pPr algn="l">
              <a:lnSpc>
                <a:spcPts val="1545"/>
              </a:lnSpc>
            </a:pPr>
            <a:r>
              <a:rPr lang="en-US" sz="1103" spc="-1">
                <a:solidFill>
                  <a:srgbClr val="000000"/>
                </a:solidFill>
                <a:latin typeface="IBM Plex Sans Condensed Bold"/>
                <a:ea typeface="IBM Plex Sans Condensed Bold"/>
                <a:cs typeface="IBM Plex Sans Condensed Bold"/>
                <a:sym typeface="IBM Plex Sans Condensed Bold"/>
              </a:rPr>
              <a:t>iii. </a:t>
            </a:r>
          </a:p>
        </p:txBody>
      </p:sp>
      <p:sp>
        <p:nvSpPr>
          <p:cNvPr id="4" name="TextBox 4"/>
          <p:cNvSpPr txBox="1"/>
          <p:nvPr/>
        </p:nvSpPr>
        <p:spPr>
          <a:xfrm>
            <a:off x="2262502" y="7264232"/>
            <a:ext cx="179661" cy="202330"/>
          </a:xfrm>
          <a:prstGeom prst="rect">
            <a:avLst/>
          </a:prstGeom>
        </p:spPr>
        <p:txBody>
          <a:bodyPr lIns="0" tIns="0" rIns="0" bIns="0" rtlCol="0" anchor="t">
            <a:spAutoFit/>
          </a:bodyPr>
          <a:lstStyle/>
          <a:p>
            <a:pPr algn="l">
              <a:lnSpc>
                <a:spcPts val="1545"/>
              </a:lnSpc>
            </a:pPr>
            <a:r>
              <a:rPr lang="en-US" sz="1103" spc="-1">
                <a:solidFill>
                  <a:srgbClr val="000000"/>
                </a:solidFill>
                <a:latin typeface="IBM Plex Sans Condensed Bold"/>
                <a:ea typeface="IBM Plex Sans Condensed Bold"/>
                <a:cs typeface="IBM Plex Sans Condensed Bold"/>
                <a:sym typeface="IBM Plex Sans Condensed Bold"/>
              </a:rPr>
              <a:t>iv. </a:t>
            </a:r>
          </a:p>
        </p:txBody>
      </p:sp>
      <p:sp>
        <p:nvSpPr>
          <p:cNvPr id="5" name="TextBox 5"/>
          <p:cNvSpPr txBox="1"/>
          <p:nvPr/>
        </p:nvSpPr>
        <p:spPr>
          <a:xfrm>
            <a:off x="2329558" y="2126828"/>
            <a:ext cx="111262" cy="202330"/>
          </a:xfrm>
          <a:prstGeom prst="rect">
            <a:avLst/>
          </a:prstGeom>
        </p:spPr>
        <p:txBody>
          <a:bodyPr lIns="0" tIns="0" rIns="0" bIns="0" rtlCol="0" anchor="t">
            <a:spAutoFit/>
          </a:bodyPr>
          <a:lstStyle/>
          <a:p>
            <a:pPr algn="l">
              <a:lnSpc>
                <a:spcPts val="1545"/>
              </a:lnSpc>
            </a:pPr>
            <a:r>
              <a:rPr lang="en-US" sz="1103" spc="-1">
                <a:solidFill>
                  <a:srgbClr val="000000"/>
                </a:solidFill>
                <a:latin typeface="IBM Plex Sans Condensed Bold"/>
                <a:ea typeface="IBM Plex Sans Condensed Bold"/>
                <a:cs typeface="IBM Plex Sans Condensed Bold"/>
                <a:sym typeface="IBM Plex Sans Condensed Bold"/>
              </a:rPr>
              <a:t>i. </a:t>
            </a:r>
          </a:p>
        </p:txBody>
      </p:sp>
      <p:sp>
        <p:nvSpPr>
          <p:cNvPr id="6" name="TextBox 6"/>
          <p:cNvSpPr txBox="1"/>
          <p:nvPr/>
        </p:nvSpPr>
        <p:spPr>
          <a:xfrm>
            <a:off x="2296030" y="2968333"/>
            <a:ext cx="148571" cy="202330"/>
          </a:xfrm>
          <a:prstGeom prst="rect">
            <a:avLst/>
          </a:prstGeom>
        </p:spPr>
        <p:txBody>
          <a:bodyPr lIns="0" tIns="0" rIns="0" bIns="0" rtlCol="0" anchor="t">
            <a:spAutoFit/>
          </a:bodyPr>
          <a:lstStyle/>
          <a:p>
            <a:pPr algn="l">
              <a:lnSpc>
                <a:spcPts val="1545"/>
              </a:lnSpc>
            </a:pPr>
            <a:r>
              <a:rPr lang="en-US" sz="1103">
                <a:solidFill>
                  <a:srgbClr val="000000"/>
                </a:solidFill>
                <a:latin typeface="IBM Plex Sans Condensed Bold"/>
                <a:ea typeface="IBM Plex Sans Condensed Bold"/>
                <a:cs typeface="IBM Plex Sans Condensed Bold"/>
                <a:sym typeface="IBM Plex Sans Condensed Bold"/>
              </a:rPr>
              <a:t>ii. </a:t>
            </a:r>
          </a:p>
        </p:txBody>
      </p:sp>
      <p:sp>
        <p:nvSpPr>
          <p:cNvPr id="7" name="TextBox 7"/>
          <p:cNvSpPr txBox="1"/>
          <p:nvPr/>
        </p:nvSpPr>
        <p:spPr>
          <a:xfrm>
            <a:off x="2299078" y="8105737"/>
            <a:ext cx="145466" cy="202330"/>
          </a:xfrm>
          <a:prstGeom prst="rect">
            <a:avLst/>
          </a:prstGeom>
        </p:spPr>
        <p:txBody>
          <a:bodyPr lIns="0" tIns="0" rIns="0" bIns="0" rtlCol="0" anchor="t">
            <a:spAutoFit/>
          </a:bodyPr>
          <a:lstStyle/>
          <a:p>
            <a:pPr algn="l">
              <a:lnSpc>
                <a:spcPts val="1545"/>
              </a:lnSpc>
            </a:pPr>
            <a:r>
              <a:rPr lang="en-US" sz="1103" spc="-1">
                <a:solidFill>
                  <a:srgbClr val="000000"/>
                </a:solidFill>
                <a:latin typeface="IBM Plex Sans Condensed Bold"/>
                <a:ea typeface="IBM Plex Sans Condensed Bold"/>
                <a:cs typeface="IBM Plex Sans Condensed Bold"/>
                <a:sym typeface="IBM Plex Sans Condensed Bold"/>
              </a:rPr>
              <a:t>v. </a:t>
            </a:r>
          </a:p>
        </p:txBody>
      </p:sp>
      <p:sp>
        <p:nvSpPr>
          <p:cNvPr id="8" name="TextBox 8"/>
          <p:cNvSpPr txBox="1"/>
          <p:nvPr/>
        </p:nvSpPr>
        <p:spPr>
          <a:xfrm>
            <a:off x="2366134" y="914048"/>
            <a:ext cx="154315" cy="768934"/>
          </a:xfrm>
          <a:prstGeom prst="rect">
            <a:avLst/>
          </a:prstGeom>
        </p:spPr>
        <p:txBody>
          <a:bodyPr lIns="0" tIns="0" rIns="0" bIns="0" rtlCol="0" anchor="t">
            <a:spAutoFit/>
          </a:bodyPr>
          <a:lstStyle/>
          <a:p>
            <a:pPr algn="r">
              <a:lnSpc>
                <a:spcPts val="1537"/>
              </a:lnSpc>
            </a:pPr>
            <a:r>
              <a:rPr lang="en-US" sz="1103">
                <a:solidFill>
                  <a:srgbClr val="000000"/>
                </a:solidFill>
                <a:latin typeface="IBM Plex Sans Condensed"/>
                <a:ea typeface="IBM Plex Sans Condensed"/>
                <a:cs typeface="IBM Plex Sans Condensed"/>
                <a:sym typeface="IBM Plex Sans Condensed"/>
              </a:rPr>
              <a:t>III. IV. V. VI.</a:t>
            </a:r>
          </a:p>
        </p:txBody>
      </p:sp>
      <p:sp>
        <p:nvSpPr>
          <p:cNvPr id="9" name="TextBox 9"/>
          <p:cNvSpPr txBox="1"/>
          <p:nvPr/>
        </p:nvSpPr>
        <p:spPr>
          <a:xfrm>
            <a:off x="2744086" y="914048"/>
            <a:ext cx="2066487" cy="768934"/>
          </a:xfrm>
          <a:prstGeom prst="rect">
            <a:avLst/>
          </a:prstGeom>
        </p:spPr>
        <p:txBody>
          <a:bodyPr lIns="0" tIns="0" rIns="0" bIns="0" rtlCol="0" anchor="t">
            <a:spAutoFit/>
          </a:bodyPr>
          <a:lstStyle/>
          <a:p>
            <a:pPr algn="l">
              <a:lnSpc>
                <a:spcPts val="1537"/>
              </a:lnSpc>
            </a:pPr>
            <a:r>
              <a:rPr lang="en-US" sz="1103" spc="-1">
                <a:solidFill>
                  <a:srgbClr val="FF0000"/>
                </a:solidFill>
                <a:latin typeface="IBM Plex Sans Condensed"/>
                <a:ea typeface="IBM Plex Sans Condensed"/>
                <a:cs typeface="IBM Plex Sans Condensed"/>
                <a:sym typeface="IBM Plex Sans Condensed"/>
              </a:rPr>
              <a:t>Error Handling</a:t>
            </a:r>
            <a:r>
              <a:rPr lang="en-US" sz="1103" spc="-1">
                <a:solidFill>
                  <a:srgbClr val="000000"/>
                </a:solidFill>
                <a:latin typeface="IBM Plex Sans Condensed"/>
                <a:ea typeface="IBM Plex Sans Condensed"/>
                <a:cs typeface="IBM Plex Sans Condensed"/>
                <a:sym typeface="IBM Plex Sans Condensed"/>
              </a:rPr>
              <a:t> </a:t>
            </a:r>
            <a:r>
              <a:rPr lang="en-US" sz="1103" spc="-1">
                <a:solidFill>
                  <a:srgbClr val="FF0000"/>
                </a:solidFill>
                <a:latin typeface="IBM Plex Sans Condensed"/>
                <a:ea typeface="IBM Plex Sans Condensed"/>
                <a:cs typeface="IBM Plex Sans Condensed"/>
                <a:sym typeface="IBM Plex Sans Condensed"/>
              </a:rPr>
              <a:t>Calculation/Manipulations </a:t>
            </a:r>
            <a:r>
              <a:rPr lang="en-US" sz="1103" spc="-1">
                <a:solidFill>
                  <a:srgbClr val="000000"/>
                </a:solidFill>
                <a:latin typeface="IBM Plex Sans Condensed"/>
                <a:ea typeface="IBM Plex Sans Condensed"/>
                <a:cs typeface="IBM Plex Sans Condensed"/>
                <a:sym typeface="IBM Plex Sans Condensed"/>
              </a:rPr>
              <a:t>Testing </a:t>
            </a:r>
            <a:r>
              <a:rPr lang="en-US" sz="1103" spc="-1">
                <a:solidFill>
                  <a:srgbClr val="FF0000"/>
                </a:solidFill>
                <a:latin typeface="IBM Plex Sans Condensed"/>
                <a:ea typeface="IBM Plex Sans Condensed"/>
                <a:cs typeface="IBM Plex Sans Condensed"/>
                <a:sym typeface="IBM Plex Sans Condensed"/>
              </a:rPr>
              <a:t>Links Existence and Links Execution</a:t>
            </a:r>
            <a:r>
              <a:rPr lang="en-US" sz="1103" spc="-1">
                <a:solidFill>
                  <a:srgbClr val="000000"/>
                </a:solidFill>
                <a:latin typeface="IBM Plex Sans Condensed"/>
                <a:ea typeface="IBM Plex Sans Condensed"/>
                <a:cs typeface="IBM Plex Sans Condensed"/>
                <a:sym typeface="IBM Plex Sans Condensed"/>
              </a:rPr>
              <a:t> </a:t>
            </a:r>
            <a:r>
              <a:rPr lang="en-US" sz="1103" spc="-1">
                <a:solidFill>
                  <a:srgbClr val="FF0000"/>
                </a:solidFill>
                <a:latin typeface="IBM Plex Sans Condensed"/>
                <a:ea typeface="IBM Plex Sans Condensed"/>
                <a:cs typeface="IBM Plex Sans Condensed"/>
                <a:sym typeface="IBM Plex Sans Condensed"/>
              </a:rPr>
              <a:t>Cookies and Sessions</a:t>
            </a:r>
            <a:r>
              <a:rPr lang="en-US" sz="1103" spc="-1">
                <a:solidFill>
                  <a:srgbClr val="000000"/>
                </a:solidFill>
                <a:latin typeface="IBM Plex Sans Condensed"/>
                <a:ea typeface="IBM Plex Sans Condensed"/>
                <a:cs typeface="IBM Plex Sans Condensed"/>
                <a:sym typeface="IBM Plex Sans Condensed"/>
              </a:rPr>
              <a:t> </a:t>
            </a:r>
          </a:p>
        </p:txBody>
      </p:sp>
      <p:sp>
        <p:nvSpPr>
          <p:cNvPr id="10" name="TextBox 10"/>
          <p:cNvSpPr txBox="1"/>
          <p:nvPr/>
        </p:nvSpPr>
        <p:spPr>
          <a:xfrm>
            <a:off x="2631310" y="7286273"/>
            <a:ext cx="2116226" cy="180289"/>
          </a:xfrm>
          <a:prstGeom prst="rect">
            <a:avLst/>
          </a:prstGeom>
        </p:spPr>
        <p:txBody>
          <a:bodyPr lIns="0" tIns="0" rIns="0" bIns="0" rtlCol="0" anchor="t">
            <a:spAutoFit/>
          </a:bodyPr>
          <a:lstStyle/>
          <a:p>
            <a:pPr algn="l">
              <a:lnSpc>
                <a:spcPts val="1535"/>
              </a:lnSpc>
            </a:pPr>
            <a:r>
              <a:rPr lang="en-US" sz="1103" spc="-1">
                <a:solidFill>
                  <a:srgbClr val="000000"/>
                </a:solidFill>
                <a:latin typeface="IBM Plex Sans Condensed Bold"/>
                <a:ea typeface="IBM Plex Sans Condensed Bold"/>
                <a:cs typeface="IBM Plex Sans Condensed Bold"/>
                <a:sym typeface="IBM Plex Sans Condensed Bold"/>
              </a:rPr>
              <a:t>Calculation/Manipulations Testing: </a:t>
            </a:r>
          </a:p>
        </p:txBody>
      </p:sp>
      <p:sp>
        <p:nvSpPr>
          <p:cNvPr id="11" name="TextBox 11"/>
          <p:cNvSpPr txBox="1"/>
          <p:nvPr/>
        </p:nvSpPr>
        <p:spPr>
          <a:xfrm>
            <a:off x="2515486" y="7388866"/>
            <a:ext cx="112405" cy="203187"/>
          </a:xfrm>
          <a:prstGeom prst="rect">
            <a:avLst/>
          </a:prstGeom>
        </p:spPr>
        <p:txBody>
          <a:bodyPr lIns="0" tIns="0" rIns="0" bIns="0" rtlCol="0" anchor="t">
            <a:spAutoFit/>
          </a:bodyPr>
          <a:lstStyle/>
          <a:p>
            <a:pPr algn="l">
              <a:lnSpc>
                <a:spcPts val="1535"/>
              </a:lnSpc>
            </a:pPr>
            <a:r>
              <a:rPr lang="en-US" sz="1103">
                <a:solidFill>
                  <a:srgbClr val="000000"/>
                </a:solidFill>
                <a:latin typeface="Arimo"/>
                <a:ea typeface="Arimo"/>
                <a:cs typeface="Arimo"/>
                <a:sym typeface="Arimo"/>
              </a:rPr>
              <a:t></a:t>
            </a:r>
          </a:p>
        </p:txBody>
      </p:sp>
      <p:sp>
        <p:nvSpPr>
          <p:cNvPr id="12" name="TextBox 12"/>
          <p:cNvSpPr txBox="1"/>
          <p:nvPr/>
        </p:nvSpPr>
        <p:spPr>
          <a:xfrm>
            <a:off x="2625214" y="7541666"/>
            <a:ext cx="39757" cy="108194"/>
          </a:xfrm>
          <a:prstGeom prst="rect">
            <a:avLst/>
          </a:prstGeom>
        </p:spPr>
        <p:txBody>
          <a:bodyPr lIns="0" tIns="0" rIns="0" bIns="0" rtlCol="0" anchor="t">
            <a:spAutoFit/>
          </a:bodyPr>
          <a:lstStyle/>
          <a:p>
            <a:pPr algn="l">
              <a:lnSpc>
                <a:spcPts val="551"/>
              </a:lnSpc>
            </a:pPr>
            <a:r>
              <a:rPr lang="en-US" sz="1103">
                <a:solidFill>
                  <a:srgbClr val="000000"/>
                </a:solidFill>
                <a:latin typeface="Arimo"/>
                <a:ea typeface="Arimo"/>
                <a:cs typeface="Arimo"/>
                <a:sym typeface="Arimo"/>
              </a:rPr>
              <a:t> </a:t>
            </a:r>
          </a:p>
        </p:txBody>
      </p:sp>
      <p:sp>
        <p:nvSpPr>
          <p:cNvPr id="13" name="TextBox 13"/>
          <p:cNvSpPr txBox="1"/>
          <p:nvPr/>
        </p:nvSpPr>
        <p:spPr>
          <a:xfrm>
            <a:off x="2744086" y="7576595"/>
            <a:ext cx="2377383" cy="85039"/>
          </a:xfrm>
          <a:prstGeom prst="rect">
            <a:avLst/>
          </a:prstGeom>
        </p:spPr>
        <p:txBody>
          <a:bodyPr lIns="0" tIns="0" rIns="0" bIns="0" rtlCol="0" anchor="t">
            <a:spAutoFit/>
          </a:bodyPr>
          <a:lstStyle/>
          <a:p>
            <a:pPr algn="l">
              <a:lnSpc>
                <a:spcPts val="551"/>
              </a:lnSpc>
            </a:pPr>
            <a:r>
              <a:rPr lang="en-US" sz="1103" spc="-1">
                <a:solidFill>
                  <a:srgbClr val="000000"/>
                </a:solidFill>
                <a:latin typeface="IBM Plex Sans Condensed"/>
                <a:ea typeface="IBM Plex Sans Condensed"/>
                <a:cs typeface="IBM Plex Sans Condensed"/>
                <a:sym typeface="IBM Plex Sans Condensed"/>
              </a:rPr>
              <a:t>The tester should verify the calculations. </a:t>
            </a:r>
          </a:p>
        </p:txBody>
      </p:sp>
      <p:sp>
        <p:nvSpPr>
          <p:cNvPr id="14" name="TextBox 14"/>
          <p:cNvSpPr txBox="1"/>
          <p:nvPr/>
        </p:nvSpPr>
        <p:spPr>
          <a:xfrm>
            <a:off x="2631310" y="8127768"/>
            <a:ext cx="2153536" cy="180289"/>
          </a:xfrm>
          <a:prstGeom prst="rect">
            <a:avLst/>
          </a:prstGeom>
        </p:spPr>
        <p:txBody>
          <a:bodyPr lIns="0" tIns="0" rIns="0" bIns="0" rtlCol="0" anchor="t">
            <a:spAutoFit/>
          </a:bodyPr>
          <a:lstStyle/>
          <a:p>
            <a:pPr algn="l">
              <a:lnSpc>
                <a:spcPts val="1546"/>
              </a:lnSpc>
            </a:pPr>
            <a:r>
              <a:rPr lang="en-US" sz="1103" spc="-1">
                <a:solidFill>
                  <a:srgbClr val="000000"/>
                </a:solidFill>
                <a:latin typeface="IBM Plex Sans Condensed Bold"/>
                <a:ea typeface="IBM Plex Sans Condensed Bold"/>
                <a:cs typeface="IBM Plex Sans Condensed Bold"/>
                <a:sym typeface="IBM Plex Sans Condensed Bold"/>
              </a:rPr>
              <a:t>Links Existence and Links Execution: </a:t>
            </a:r>
          </a:p>
        </p:txBody>
      </p:sp>
      <p:sp>
        <p:nvSpPr>
          <p:cNvPr id="15" name="TextBox 15"/>
          <p:cNvSpPr txBox="1"/>
          <p:nvPr/>
        </p:nvSpPr>
        <p:spPr>
          <a:xfrm>
            <a:off x="2744086" y="8322840"/>
            <a:ext cx="3363316" cy="573510"/>
          </a:xfrm>
          <a:prstGeom prst="rect">
            <a:avLst/>
          </a:prstGeom>
        </p:spPr>
        <p:txBody>
          <a:bodyPr lIns="0" tIns="0" rIns="0" bIns="0" rtlCol="0" anchor="t">
            <a:spAutoFit/>
          </a:bodyPr>
          <a:lstStyle/>
          <a:p>
            <a:pPr algn="l">
              <a:lnSpc>
                <a:spcPts val="1546"/>
              </a:lnSpc>
            </a:pPr>
            <a:r>
              <a:rPr lang="en-US" sz="1103" spc="-1">
                <a:solidFill>
                  <a:srgbClr val="000000"/>
                </a:solidFill>
                <a:latin typeface="IBM Plex Sans Condensed"/>
                <a:ea typeface="IBM Plex Sans Condensed"/>
                <a:cs typeface="IBM Plex Sans Condensed"/>
                <a:sym typeface="IBM Plex Sans Condensed"/>
              </a:rPr>
              <a:t>Where exactly the links are placed - Links existence. Links are navigating to the proper or not - Links Execution </a:t>
            </a:r>
            <a:r>
              <a:rPr lang="en-US" sz="1103" spc="-1">
                <a:solidFill>
                  <a:srgbClr val="000000"/>
                </a:solidFill>
                <a:latin typeface="IBM Plex Sans Condensed Bold"/>
                <a:ea typeface="IBM Plex Sans Condensed Bold"/>
                <a:cs typeface="IBM Plex Sans Condensed Bold"/>
                <a:sym typeface="IBM Plex Sans Condensed Bold"/>
              </a:rPr>
              <a:t>Types of Links: </a:t>
            </a:r>
          </a:p>
        </p:txBody>
      </p:sp>
      <p:sp>
        <p:nvSpPr>
          <p:cNvPr id="16" name="TextBox 16"/>
          <p:cNvSpPr txBox="1"/>
          <p:nvPr/>
        </p:nvSpPr>
        <p:spPr>
          <a:xfrm>
            <a:off x="3134611" y="8889397"/>
            <a:ext cx="108156" cy="202330"/>
          </a:xfrm>
          <a:prstGeom prst="rect">
            <a:avLst/>
          </a:prstGeom>
        </p:spPr>
        <p:txBody>
          <a:bodyPr lIns="0" tIns="0" rIns="0" bIns="0" rtlCol="0" anchor="t">
            <a:spAutoFit/>
          </a:bodyPr>
          <a:lstStyle/>
          <a:p>
            <a:pPr algn="l">
              <a:lnSpc>
                <a:spcPts val="1546"/>
              </a:lnSpc>
            </a:pPr>
            <a:r>
              <a:rPr lang="en-US" sz="1103" spc="-1">
                <a:solidFill>
                  <a:srgbClr val="000000"/>
                </a:solidFill>
                <a:latin typeface="IBM Plex Sans Condensed"/>
                <a:ea typeface="IBM Plex Sans Condensed"/>
                <a:cs typeface="IBM Plex Sans Condensed"/>
                <a:sym typeface="IBM Plex Sans Condensed"/>
              </a:rPr>
              <a:t>i. </a:t>
            </a:r>
          </a:p>
        </p:txBody>
      </p:sp>
      <p:sp>
        <p:nvSpPr>
          <p:cNvPr id="17" name="TextBox 17"/>
          <p:cNvSpPr txBox="1"/>
          <p:nvPr/>
        </p:nvSpPr>
        <p:spPr>
          <a:xfrm>
            <a:off x="3430267" y="8911438"/>
            <a:ext cx="806710" cy="180289"/>
          </a:xfrm>
          <a:prstGeom prst="rect">
            <a:avLst/>
          </a:prstGeom>
        </p:spPr>
        <p:txBody>
          <a:bodyPr lIns="0" tIns="0" rIns="0" bIns="0" rtlCol="0" anchor="t">
            <a:spAutoFit/>
          </a:bodyPr>
          <a:lstStyle/>
          <a:p>
            <a:pPr algn="l">
              <a:lnSpc>
                <a:spcPts val="1546"/>
              </a:lnSpc>
            </a:pPr>
            <a:r>
              <a:rPr lang="en-US" sz="1103" spc="-1">
                <a:solidFill>
                  <a:srgbClr val="000000"/>
                </a:solidFill>
                <a:latin typeface="IBM Plex Sans Condensed"/>
                <a:ea typeface="IBM Plex Sans Condensed"/>
                <a:cs typeface="IBM Plex Sans Condensed"/>
                <a:sym typeface="IBM Plex Sans Condensed"/>
              </a:rPr>
              <a:t>Internal Links </a:t>
            </a:r>
          </a:p>
        </p:txBody>
      </p:sp>
      <p:sp>
        <p:nvSpPr>
          <p:cNvPr id="18" name="TextBox 18"/>
          <p:cNvSpPr txBox="1"/>
          <p:nvPr/>
        </p:nvSpPr>
        <p:spPr>
          <a:xfrm>
            <a:off x="2631310" y="2148869"/>
            <a:ext cx="1742894" cy="180289"/>
          </a:xfrm>
          <a:prstGeom prst="rect">
            <a:avLst/>
          </a:prstGeom>
        </p:spPr>
        <p:txBody>
          <a:bodyPr lIns="0" tIns="0" rIns="0" bIns="0" rtlCol="0" anchor="t">
            <a:spAutoFit/>
          </a:bodyPr>
          <a:lstStyle/>
          <a:p>
            <a:pPr algn="l">
              <a:lnSpc>
                <a:spcPts val="1535"/>
              </a:lnSpc>
            </a:pPr>
            <a:r>
              <a:rPr lang="en-US" sz="1103" spc="-1">
                <a:solidFill>
                  <a:srgbClr val="000000"/>
                </a:solidFill>
                <a:latin typeface="IBM Plex Sans Condensed Bold"/>
                <a:ea typeface="IBM Plex Sans Condensed Bold"/>
                <a:cs typeface="IBM Plex Sans Condensed Bold"/>
                <a:sym typeface="IBM Plex Sans Condensed Bold"/>
              </a:rPr>
              <a:t>Objective Properties Testing: </a:t>
            </a:r>
          </a:p>
        </p:txBody>
      </p:sp>
      <p:sp>
        <p:nvSpPr>
          <p:cNvPr id="19" name="TextBox 19"/>
          <p:cNvSpPr txBox="1"/>
          <p:nvPr/>
        </p:nvSpPr>
        <p:spPr>
          <a:xfrm>
            <a:off x="2515486" y="2251462"/>
            <a:ext cx="112405" cy="203187"/>
          </a:xfrm>
          <a:prstGeom prst="rect">
            <a:avLst/>
          </a:prstGeom>
        </p:spPr>
        <p:txBody>
          <a:bodyPr lIns="0" tIns="0" rIns="0" bIns="0" rtlCol="0" anchor="t">
            <a:spAutoFit/>
          </a:bodyPr>
          <a:lstStyle/>
          <a:p>
            <a:pPr algn="l">
              <a:lnSpc>
                <a:spcPts val="1535"/>
              </a:lnSpc>
            </a:pPr>
            <a:r>
              <a:rPr lang="en-US" sz="1103">
                <a:solidFill>
                  <a:srgbClr val="000000"/>
                </a:solidFill>
                <a:latin typeface="Arimo"/>
                <a:ea typeface="Arimo"/>
                <a:cs typeface="Arimo"/>
                <a:sym typeface="Arimo"/>
              </a:rPr>
              <a:t></a:t>
            </a:r>
          </a:p>
        </p:txBody>
      </p:sp>
      <p:sp>
        <p:nvSpPr>
          <p:cNvPr id="20" name="TextBox 20"/>
          <p:cNvSpPr txBox="1"/>
          <p:nvPr/>
        </p:nvSpPr>
        <p:spPr>
          <a:xfrm>
            <a:off x="2625214" y="2404262"/>
            <a:ext cx="39757" cy="108194"/>
          </a:xfrm>
          <a:prstGeom prst="rect">
            <a:avLst/>
          </a:prstGeom>
        </p:spPr>
        <p:txBody>
          <a:bodyPr lIns="0" tIns="0" rIns="0" bIns="0" rtlCol="0" anchor="t">
            <a:spAutoFit/>
          </a:bodyPr>
          <a:lstStyle/>
          <a:p>
            <a:pPr algn="l">
              <a:lnSpc>
                <a:spcPts val="551"/>
              </a:lnSpc>
            </a:pPr>
            <a:r>
              <a:rPr lang="en-US" sz="1103">
                <a:solidFill>
                  <a:srgbClr val="000000"/>
                </a:solidFill>
                <a:latin typeface="Arimo"/>
                <a:ea typeface="Arimo"/>
                <a:cs typeface="Arimo"/>
                <a:sym typeface="Arimo"/>
              </a:rPr>
              <a:t> </a:t>
            </a:r>
          </a:p>
        </p:txBody>
      </p:sp>
      <p:sp>
        <p:nvSpPr>
          <p:cNvPr id="21" name="TextBox 21"/>
          <p:cNvSpPr txBox="1"/>
          <p:nvPr/>
        </p:nvSpPr>
        <p:spPr>
          <a:xfrm>
            <a:off x="2744086" y="2439191"/>
            <a:ext cx="4069309" cy="85039"/>
          </a:xfrm>
          <a:prstGeom prst="rect">
            <a:avLst/>
          </a:prstGeom>
        </p:spPr>
        <p:txBody>
          <a:bodyPr lIns="0" tIns="0" rIns="0" bIns="0" rtlCol="0" anchor="t">
            <a:spAutoFit/>
          </a:bodyPr>
          <a:lstStyle/>
          <a:p>
            <a:pPr algn="l">
              <a:lnSpc>
                <a:spcPts val="551"/>
              </a:lnSpc>
            </a:pPr>
            <a:r>
              <a:rPr lang="en-US" sz="1103" spc="-1">
                <a:solidFill>
                  <a:srgbClr val="000000"/>
                </a:solidFill>
                <a:latin typeface="IBM Plex Sans Condensed"/>
                <a:ea typeface="IBM Plex Sans Condensed"/>
                <a:cs typeface="IBM Plex Sans Condensed"/>
                <a:sym typeface="IBM Plex Sans Condensed"/>
              </a:rPr>
              <a:t>Check the properties of objects like enable, disable, visible, focus, etc. </a:t>
            </a:r>
          </a:p>
        </p:txBody>
      </p:sp>
      <p:sp>
        <p:nvSpPr>
          <p:cNvPr id="22" name="TextBox 22"/>
          <p:cNvSpPr txBox="1"/>
          <p:nvPr/>
        </p:nvSpPr>
        <p:spPr>
          <a:xfrm>
            <a:off x="2631310" y="5853332"/>
            <a:ext cx="931202" cy="180289"/>
          </a:xfrm>
          <a:prstGeom prst="rect">
            <a:avLst/>
          </a:prstGeom>
        </p:spPr>
        <p:txBody>
          <a:bodyPr lIns="0" tIns="0" rIns="0" bIns="0" rtlCol="0" anchor="t">
            <a:spAutoFit/>
          </a:bodyPr>
          <a:lstStyle/>
          <a:p>
            <a:pPr algn="l">
              <a:lnSpc>
                <a:spcPts val="1555"/>
              </a:lnSpc>
            </a:pPr>
            <a:r>
              <a:rPr lang="en-US" sz="1103" spc="-1">
                <a:solidFill>
                  <a:srgbClr val="000000"/>
                </a:solidFill>
                <a:latin typeface="IBM Plex Sans Condensed Bold"/>
                <a:ea typeface="IBM Plex Sans Condensed Bold"/>
                <a:cs typeface="IBM Plex Sans Condensed Bold"/>
                <a:sym typeface="IBM Plex Sans Condensed Bold"/>
              </a:rPr>
              <a:t>Error Handling: </a:t>
            </a:r>
          </a:p>
        </p:txBody>
      </p:sp>
      <p:sp>
        <p:nvSpPr>
          <p:cNvPr id="23" name="TextBox 23"/>
          <p:cNvSpPr txBox="1"/>
          <p:nvPr/>
        </p:nvSpPr>
        <p:spPr>
          <a:xfrm>
            <a:off x="2744086" y="6048404"/>
            <a:ext cx="4228567" cy="771601"/>
          </a:xfrm>
          <a:prstGeom prst="rect">
            <a:avLst/>
          </a:prstGeom>
        </p:spPr>
        <p:txBody>
          <a:bodyPr lIns="0" tIns="0" rIns="0" bIns="0" rtlCol="0" anchor="t">
            <a:spAutoFit/>
          </a:bodyPr>
          <a:lstStyle/>
          <a:p>
            <a:pPr algn="l">
              <a:lnSpc>
                <a:spcPts val="1555"/>
              </a:lnSpc>
            </a:pPr>
            <a:r>
              <a:rPr lang="en-US" sz="1103" spc="-1">
                <a:solidFill>
                  <a:srgbClr val="000000"/>
                </a:solidFill>
                <a:latin typeface="IBM Plex Sans Condensed"/>
                <a:ea typeface="IBM Plex Sans Condensed"/>
                <a:cs typeface="IBM Plex Sans Condensed"/>
                <a:sym typeface="IBM Plex Sans Condensed"/>
              </a:rPr>
              <a:t>The tester verifies the error messages while performing incorrect actions on the application. Error messages should be readable. Use understandable/simple language. </a:t>
            </a:r>
          </a:p>
        </p:txBody>
      </p:sp>
      <p:sp>
        <p:nvSpPr>
          <p:cNvPr id="24" name="TextBox 24"/>
          <p:cNvSpPr txBox="1"/>
          <p:nvPr/>
        </p:nvSpPr>
        <p:spPr>
          <a:xfrm>
            <a:off x="2631310" y="2895114"/>
            <a:ext cx="1089755" cy="275539"/>
          </a:xfrm>
          <a:prstGeom prst="rect">
            <a:avLst/>
          </a:prstGeom>
        </p:spPr>
        <p:txBody>
          <a:bodyPr lIns="0" tIns="0" rIns="0" bIns="0" rtlCol="0" anchor="t">
            <a:spAutoFit/>
          </a:bodyPr>
          <a:lstStyle/>
          <a:p>
            <a:pPr algn="l">
              <a:lnSpc>
                <a:spcPts val="2545"/>
              </a:lnSpc>
            </a:pPr>
            <a:r>
              <a:rPr lang="en-US" sz="1103" spc="-1">
                <a:solidFill>
                  <a:srgbClr val="000000"/>
                </a:solidFill>
                <a:latin typeface="IBM Plex Sans Condensed Bold"/>
                <a:ea typeface="IBM Plex Sans Condensed Bold"/>
                <a:cs typeface="IBM Plex Sans Condensed Bold"/>
                <a:sym typeface="IBM Plex Sans Condensed Bold"/>
              </a:rPr>
              <a:t>Database Testing: </a:t>
            </a:r>
          </a:p>
        </p:txBody>
      </p:sp>
      <p:sp>
        <p:nvSpPr>
          <p:cNvPr id="25" name="TextBox 25"/>
          <p:cNvSpPr txBox="1"/>
          <p:nvPr/>
        </p:nvSpPr>
        <p:spPr>
          <a:xfrm>
            <a:off x="2744086" y="3218202"/>
            <a:ext cx="4230224" cy="2168985"/>
          </a:xfrm>
          <a:prstGeom prst="rect">
            <a:avLst/>
          </a:prstGeom>
        </p:spPr>
        <p:txBody>
          <a:bodyPr lIns="0" tIns="0" rIns="0" bIns="0" rtlCol="0" anchor="t">
            <a:spAutoFit/>
          </a:bodyPr>
          <a:lstStyle/>
          <a:p>
            <a:pPr algn="l">
              <a:lnSpc>
                <a:spcPts val="2545"/>
              </a:lnSpc>
            </a:pPr>
            <a:r>
              <a:rPr lang="en-US" sz="1103" spc="-1">
                <a:solidFill>
                  <a:srgbClr val="000000"/>
                </a:solidFill>
                <a:latin typeface="IBM Plex Sans Condensed"/>
                <a:ea typeface="IBM Plex Sans Condensed"/>
                <a:cs typeface="IBM Plex Sans Condensed"/>
                <a:sym typeface="IBM Plex Sans Condensed"/>
              </a:rPr>
              <a:t>Checking database operations concerning user operations, DML operations like insert, delete, update, select </a:t>
            </a:r>
          </a:p>
          <a:p>
            <a:pPr algn="l">
              <a:lnSpc>
                <a:spcPts val="569"/>
              </a:lnSpc>
            </a:pPr>
            <a:r>
              <a:rPr lang="en-US" sz="1103" spc="-1">
                <a:solidFill>
                  <a:srgbClr val="000000"/>
                </a:solidFill>
                <a:latin typeface="IBM Plex Sans Condensed"/>
                <a:ea typeface="IBM Plex Sans Condensed"/>
                <a:cs typeface="IBM Plex Sans Condensed"/>
                <a:sym typeface="IBM Plex Sans Condensed"/>
              </a:rPr>
              <a:t>Table and column level validations (Column type, Column length, number </a:t>
            </a:r>
          </a:p>
          <a:p>
            <a:pPr algn="l">
              <a:lnSpc>
                <a:spcPts val="2501"/>
              </a:lnSpc>
            </a:pPr>
            <a:r>
              <a:rPr lang="en-US" sz="1103" spc="-1">
                <a:solidFill>
                  <a:srgbClr val="000000"/>
                </a:solidFill>
                <a:latin typeface="IBM Plex Sans Condensed"/>
                <a:ea typeface="IBM Plex Sans Condensed"/>
                <a:cs typeface="IBM Plex Sans Condensed"/>
                <a:sym typeface="IBM Plex Sans Condensed"/>
              </a:rPr>
              <a:t>of columns...) </a:t>
            </a:r>
          </a:p>
          <a:p>
            <a:pPr algn="l">
              <a:lnSpc>
                <a:spcPts val="569"/>
              </a:lnSpc>
            </a:pPr>
            <a:r>
              <a:rPr lang="en-US" sz="1103" spc="-1">
                <a:solidFill>
                  <a:srgbClr val="000000"/>
                </a:solidFill>
                <a:latin typeface="IBM Plex Sans Condensed"/>
                <a:ea typeface="IBM Plex Sans Condensed"/>
                <a:cs typeface="IBM Plex Sans Condensed"/>
                <a:sym typeface="IBM Plex Sans Condensed"/>
              </a:rPr>
              <a:t>Relation between the tables (Normalization) </a:t>
            </a:r>
          </a:p>
          <a:p>
            <a:pPr algn="l">
              <a:lnSpc>
                <a:spcPts val="2550"/>
              </a:lnSpc>
            </a:pPr>
            <a:r>
              <a:rPr lang="en-US" sz="1103" spc="-1">
                <a:solidFill>
                  <a:srgbClr val="000000"/>
                </a:solidFill>
                <a:latin typeface="IBM Plex Sans Condensed"/>
                <a:ea typeface="IBM Plex Sans Condensed"/>
                <a:cs typeface="IBM Plex Sans Condensed"/>
                <a:sym typeface="IBM Plex Sans Condensed"/>
              </a:rPr>
              <a:t>Functions </a:t>
            </a:r>
          </a:p>
          <a:p>
            <a:pPr algn="l">
              <a:lnSpc>
                <a:spcPts val="551"/>
              </a:lnSpc>
            </a:pPr>
            <a:r>
              <a:rPr lang="en-US" sz="1103" spc="-1">
                <a:solidFill>
                  <a:srgbClr val="000000"/>
                </a:solidFill>
                <a:latin typeface="IBM Plex Sans Condensed"/>
                <a:ea typeface="IBM Plex Sans Condensed"/>
                <a:cs typeface="IBM Plex Sans Condensed"/>
                <a:sym typeface="IBM Plex Sans Condensed"/>
              </a:rPr>
              <a:t>Procedures </a:t>
            </a:r>
          </a:p>
          <a:p>
            <a:pPr algn="l">
              <a:lnSpc>
                <a:spcPts val="2520"/>
              </a:lnSpc>
            </a:pPr>
            <a:r>
              <a:rPr lang="en-US" sz="1103" spc="-1">
                <a:solidFill>
                  <a:srgbClr val="000000"/>
                </a:solidFill>
                <a:latin typeface="IBM Plex Sans Condensed"/>
                <a:ea typeface="IBM Plex Sans Condensed"/>
                <a:cs typeface="IBM Plex Sans Condensed"/>
                <a:sym typeface="IBM Plex Sans Condensed"/>
              </a:rPr>
              <a:t>Triggers </a:t>
            </a:r>
          </a:p>
          <a:p>
            <a:pPr algn="l">
              <a:lnSpc>
                <a:spcPts val="599"/>
              </a:lnSpc>
            </a:pPr>
            <a:r>
              <a:rPr lang="en-US" sz="1103" spc="-1">
                <a:solidFill>
                  <a:srgbClr val="000000"/>
                </a:solidFill>
                <a:latin typeface="IBM Plex Sans Condensed"/>
                <a:ea typeface="IBM Plex Sans Condensed"/>
                <a:cs typeface="IBM Plex Sans Condensed"/>
                <a:sym typeface="IBM Plex Sans Condensed"/>
              </a:rPr>
              <a:t>Indexes </a:t>
            </a:r>
          </a:p>
          <a:p>
            <a:pPr algn="l">
              <a:lnSpc>
                <a:spcPts val="2471"/>
              </a:lnSpc>
            </a:pPr>
            <a:r>
              <a:rPr lang="en-US" sz="1103" spc="-1">
                <a:solidFill>
                  <a:srgbClr val="000000"/>
                </a:solidFill>
                <a:latin typeface="IBM Plex Sans Condensed"/>
                <a:ea typeface="IBM Plex Sans Condensed"/>
                <a:cs typeface="IBM Plex Sans Condensed"/>
                <a:sym typeface="IBM Plex Sans Condensed"/>
              </a:rPr>
              <a:t>Views, etc. </a:t>
            </a:r>
          </a:p>
        </p:txBody>
      </p:sp>
      <p:sp>
        <p:nvSpPr>
          <p:cNvPr id="26" name="TextBox 26"/>
          <p:cNvSpPr txBox="1"/>
          <p:nvPr/>
        </p:nvSpPr>
        <p:spPr>
          <a:xfrm>
            <a:off x="2515486" y="3544453"/>
            <a:ext cx="112405" cy="401307"/>
          </a:xfrm>
          <a:prstGeom prst="rect">
            <a:avLst/>
          </a:prstGeom>
        </p:spPr>
        <p:txBody>
          <a:bodyPr lIns="0" tIns="0" rIns="0" bIns="0" rtlCol="0" anchor="t">
            <a:spAutoFit/>
          </a:bodyPr>
          <a:lstStyle/>
          <a:p>
            <a:pPr algn="just">
              <a:lnSpc>
                <a:spcPts val="1544"/>
              </a:lnSpc>
            </a:pPr>
            <a:r>
              <a:rPr lang="en-US" sz="1103">
                <a:solidFill>
                  <a:srgbClr val="000000"/>
                </a:solidFill>
                <a:latin typeface="Arimo"/>
                <a:ea typeface="Arimo"/>
                <a:cs typeface="Arimo"/>
                <a:sym typeface="Arimo"/>
              </a:rPr>
              <a:t> </a:t>
            </a:r>
          </a:p>
        </p:txBody>
      </p:sp>
      <p:sp>
        <p:nvSpPr>
          <p:cNvPr id="27" name="TextBox 27"/>
          <p:cNvSpPr txBox="1"/>
          <p:nvPr/>
        </p:nvSpPr>
        <p:spPr>
          <a:xfrm>
            <a:off x="2515486" y="4132717"/>
            <a:ext cx="112405" cy="1184900"/>
          </a:xfrm>
          <a:prstGeom prst="rect">
            <a:avLst/>
          </a:prstGeom>
        </p:spPr>
        <p:txBody>
          <a:bodyPr lIns="0" tIns="0" rIns="0" bIns="0" rtlCol="0" anchor="t">
            <a:spAutoFit/>
          </a:bodyPr>
          <a:lstStyle/>
          <a:p>
            <a:pPr algn="just">
              <a:lnSpc>
                <a:spcPts val="1544"/>
              </a:lnSpc>
            </a:pPr>
            <a:r>
              <a:rPr lang="en-US" sz="1103">
                <a:solidFill>
                  <a:srgbClr val="000000"/>
                </a:solidFill>
                <a:latin typeface="Arimo"/>
                <a:ea typeface="Arimo"/>
                <a:cs typeface="Arimo"/>
                <a:sym typeface="Arimo"/>
              </a:rPr>
              <a:t>     </a:t>
            </a:r>
          </a:p>
        </p:txBody>
      </p:sp>
      <p:sp>
        <p:nvSpPr>
          <p:cNvPr id="28" name="TextBox 28"/>
          <p:cNvSpPr txBox="1"/>
          <p:nvPr/>
        </p:nvSpPr>
        <p:spPr>
          <a:xfrm>
            <a:off x="2515486" y="5841625"/>
            <a:ext cx="112405" cy="317487"/>
          </a:xfrm>
          <a:prstGeom prst="rect">
            <a:avLst/>
          </a:prstGeom>
        </p:spPr>
        <p:txBody>
          <a:bodyPr lIns="0" tIns="0" rIns="0" bIns="0" rtlCol="0" anchor="t">
            <a:spAutoFit/>
          </a:bodyPr>
          <a:lstStyle/>
          <a:p>
            <a:pPr algn="l">
              <a:lnSpc>
                <a:spcPts val="2759"/>
              </a:lnSpc>
            </a:pPr>
            <a:r>
              <a:rPr lang="en-US" sz="1103">
                <a:solidFill>
                  <a:srgbClr val="000000"/>
                </a:solidFill>
                <a:latin typeface="Arimo"/>
                <a:ea typeface="Arimo"/>
                <a:cs typeface="Arimo"/>
                <a:sym typeface="Arimo"/>
              </a:rPr>
              <a:t></a:t>
            </a:r>
          </a:p>
        </p:txBody>
      </p:sp>
      <p:sp>
        <p:nvSpPr>
          <p:cNvPr id="29" name="TextBox 29"/>
          <p:cNvSpPr txBox="1"/>
          <p:nvPr/>
        </p:nvSpPr>
        <p:spPr>
          <a:xfrm>
            <a:off x="2515486" y="6234817"/>
            <a:ext cx="112405" cy="515607"/>
          </a:xfrm>
          <a:prstGeom prst="rect">
            <a:avLst/>
          </a:prstGeom>
        </p:spPr>
        <p:txBody>
          <a:bodyPr lIns="0" tIns="0" rIns="0" bIns="0" rtlCol="0" anchor="t">
            <a:spAutoFit/>
          </a:bodyPr>
          <a:lstStyle/>
          <a:p>
            <a:pPr algn="just">
              <a:lnSpc>
                <a:spcPts val="2759"/>
              </a:lnSpc>
            </a:pPr>
            <a:r>
              <a:rPr lang="en-US" sz="1103">
                <a:solidFill>
                  <a:srgbClr val="000000"/>
                </a:solidFill>
                <a:latin typeface="Arimo"/>
                <a:ea typeface="Arimo"/>
                <a:cs typeface="Arimo"/>
                <a:sym typeface="Arimo"/>
              </a:rPr>
              <a:t></a:t>
            </a:r>
          </a:p>
          <a:p>
            <a:pPr algn="just">
              <a:lnSpc>
                <a:spcPts val="551"/>
              </a:lnSpc>
            </a:pPr>
            <a:r>
              <a:rPr lang="en-US" sz="1103">
                <a:solidFill>
                  <a:srgbClr val="000000"/>
                </a:solidFill>
                <a:latin typeface="Arimo"/>
                <a:ea typeface="Arimo"/>
                <a:cs typeface="Arimo"/>
                <a:sym typeface="Arimo"/>
              </a:rPr>
              <a:t></a:t>
            </a:r>
          </a:p>
        </p:txBody>
      </p:sp>
      <p:sp>
        <p:nvSpPr>
          <p:cNvPr id="30" name="TextBox 30"/>
          <p:cNvSpPr txBox="1"/>
          <p:nvPr/>
        </p:nvSpPr>
        <p:spPr>
          <a:xfrm>
            <a:off x="2515486" y="8230372"/>
            <a:ext cx="112405" cy="596408"/>
          </a:xfrm>
          <a:prstGeom prst="rect">
            <a:avLst/>
          </a:prstGeom>
        </p:spPr>
        <p:txBody>
          <a:bodyPr lIns="0" tIns="0" rIns="0" bIns="0" rtlCol="0" anchor="t">
            <a:spAutoFit/>
          </a:bodyPr>
          <a:lstStyle/>
          <a:p>
            <a:pPr algn="just">
              <a:lnSpc>
                <a:spcPts val="1544"/>
              </a:lnSpc>
            </a:pPr>
            <a:r>
              <a:rPr lang="en-US" sz="1103">
                <a:solidFill>
                  <a:srgbClr val="000000"/>
                </a:solidFill>
                <a:latin typeface="Arimo"/>
                <a:ea typeface="Arimo"/>
                <a:cs typeface="Arimo"/>
                <a:sym typeface="Arimo"/>
              </a:rPr>
              <a:t>  </a:t>
            </a:r>
          </a:p>
        </p:txBody>
      </p:sp>
      <p:sp>
        <p:nvSpPr>
          <p:cNvPr id="32" name="Footer Placeholder 31"/>
          <p:cNvSpPr>
            <a:spLocks noGrp="1"/>
          </p:cNvSpPr>
          <p:nvPr>
            <p:ph type="ftr" sz="quarter" idx="11"/>
          </p:nvPr>
        </p:nvSpPr>
        <p:spPr/>
        <p:txBody>
          <a:bodyPr/>
          <a:lstStyle/>
          <a:p>
            <a:r>
              <a:rPr lang="en-US" smtClean="0"/>
              <a:t>Mr. RANJIT KUMBHAR  7757962804</a:t>
            </a:r>
            <a:endParaRPr lang="en-US"/>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2262502" y="1733636"/>
            <a:ext cx="179661" cy="202330"/>
          </a:xfrm>
          <a:prstGeom prst="rect">
            <a:avLst/>
          </a:prstGeom>
        </p:spPr>
        <p:txBody>
          <a:bodyPr lIns="0" tIns="0" rIns="0" bIns="0" rtlCol="0" anchor="t">
            <a:spAutoFit/>
          </a:bodyPr>
          <a:lstStyle/>
          <a:p>
            <a:pPr algn="l">
              <a:lnSpc>
                <a:spcPts val="1545"/>
              </a:lnSpc>
            </a:pPr>
            <a:r>
              <a:rPr lang="en-US" sz="1103" spc="-1">
                <a:solidFill>
                  <a:srgbClr val="000000"/>
                </a:solidFill>
                <a:latin typeface="IBM Plex Sans Condensed Bold"/>
                <a:ea typeface="IBM Plex Sans Condensed Bold"/>
                <a:cs typeface="IBM Plex Sans Condensed Bold"/>
                <a:sym typeface="IBM Plex Sans Condensed Bold"/>
              </a:rPr>
              <a:t>vi. </a:t>
            </a:r>
          </a:p>
        </p:txBody>
      </p:sp>
      <p:sp>
        <p:nvSpPr>
          <p:cNvPr id="4" name="TextBox 4"/>
          <p:cNvSpPr txBox="1"/>
          <p:nvPr/>
        </p:nvSpPr>
        <p:spPr>
          <a:xfrm>
            <a:off x="3070603" y="914048"/>
            <a:ext cx="135531" cy="375361"/>
          </a:xfrm>
          <a:prstGeom prst="rect">
            <a:avLst/>
          </a:prstGeom>
        </p:spPr>
        <p:txBody>
          <a:bodyPr lIns="0" tIns="0" rIns="0" bIns="0" rtlCol="0" anchor="t">
            <a:spAutoFit/>
          </a:bodyPr>
          <a:lstStyle/>
          <a:p>
            <a:pPr algn="r">
              <a:lnSpc>
                <a:spcPts val="1535"/>
              </a:lnSpc>
            </a:pPr>
            <a:r>
              <a:rPr lang="en-US" sz="1103" spc="8">
                <a:solidFill>
                  <a:srgbClr val="000000"/>
                </a:solidFill>
                <a:latin typeface="IBM Plex Sans Condensed"/>
                <a:ea typeface="IBM Plex Sans Condensed"/>
                <a:cs typeface="IBM Plex Sans Condensed"/>
                <a:sym typeface="IBM Plex Sans Condensed"/>
              </a:rPr>
              <a:t>ii. iii.</a:t>
            </a:r>
          </a:p>
        </p:txBody>
      </p:sp>
      <p:sp>
        <p:nvSpPr>
          <p:cNvPr id="5" name="TextBox 5"/>
          <p:cNvSpPr txBox="1"/>
          <p:nvPr/>
        </p:nvSpPr>
        <p:spPr>
          <a:xfrm>
            <a:off x="1829438" y="3188484"/>
            <a:ext cx="1680715" cy="180289"/>
          </a:xfrm>
          <a:prstGeom prst="rect">
            <a:avLst/>
          </a:prstGeom>
        </p:spPr>
        <p:txBody>
          <a:bodyPr lIns="0" tIns="0" rIns="0" bIns="0" rtlCol="0" anchor="t">
            <a:spAutoFit/>
          </a:bodyPr>
          <a:lstStyle/>
          <a:p>
            <a:pPr algn="l">
              <a:lnSpc>
                <a:spcPts val="1598"/>
              </a:lnSpc>
            </a:pPr>
            <a:r>
              <a:rPr lang="en-US" sz="1103" spc="-1">
                <a:solidFill>
                  <a:srgbClr val="000000"/>
                </a:solidFill>
                <a:latin typeface="IBM Plex Sans Condensed Bold"/>
                <a:ea typeface="IBM Plex Sans Condensed Bold"/>
                <a:cs typeface="IBM Plex Sans Condensed Bold"/>
                <a:sym typeface="IBM Plex Sans Condensed Bold"/>
              </a:rPr>
              <a:t>Types of Functional Testing: </a:t>
            </a:r>
          </a:p>
        </p:txBody>
      </p:sp>
      <p:sp>
        <p:nvSpPr>
          <p:cNvPr id="6" name="TextBox 6"/>
          <p:cNvSpPr txBox="1"/>
          <p:nvPr/>
        </p:nvSpPr>
        <p:spPr>
          <a:xfrm>
            <a:off x="2058286" y="3349161"/>
            <a:ext cx="105042" cy="1631280"/>
          </a:xfrm>
          <a:prstGeom prst="rect">
            <a:avLst/>
          </a:prstGeom>
        </p:spPr>
        <p:txBody>
          <a:bodyPr lIns="0" tIns="0" rIns="0" bIns="0" rtlCol="0" anchor="t">
            <a:spAutoFit/>
          </a:bodyPr>
          <a:lstStyle/>
          <a:p>
            <a:pPr algn="just">
              <a:lnSpc>
                <a:spcPts val="1598"/>
              </a:lnSpc>
            </a:pPr>
            <a:r>
              <a:rPr lang="en-US" sz="1103">
                <a:solidFill>
                  <a:srgbClr val="000000"/>
                </a:solidFill>
                <a:latin typeface="Arimo"/>
                <a:ea typeface="Arimo"/>
                <a:cs typeface="Arimo"/>
                <a:sym typeface="Arimo"/>
              </a:rPr>
              <a:t>        </a:t>
            </a:r>
          </a:p>
        </p:txBody>
      </p:sp>
      <p:sp>
        <p:nvSpPr>
          <p:cNvPr id="7" name="TextBox 7"/>
          <p:cNvSpPr txBox="1"/>
          <p:nvPr/>
        </p:nvSpPr>
        <p:spPr>
          <a:xfrm>
            <a:off x="2286886" y="3392700"/>
            <a:ext cx="1814398" cy="1604343"/>
          </a:xfrm>
          <a:prstGeom prst="rect">
            <a:avLst/>
          </a:prstGeom>
        </p:spPr>
        <p:txBody>
          <a:bodyPr lIns="0" tIns="0" rIns="0" bIns="0" rtlCol="0" anchor="t">
            <a:spAutoFit/>
          </a:bodyPr>
          <a:lstStyle/>
          <a:p>
            <a:pPr algn="l">
              <a:lnSpc>
                <a:spcPts val="1598"/>
              </a:lnSpc>
            </a:pPr>
            <a:r>
              <a:rPr lang="en-US" sz="1103" spc="-1">
                <a:solidFill>
                  <a:srgbClr val="000000"/>
                </a:solidFill>
                <a:latin typeface="IBM Plex Sans Condensed"/>
                <a:ea typeface="IBM Plex Sans Condensed"/>
                <a:cs typeface="IBM Plex Sans Condensed"/>
                <a:sym typeface="IBM Plex Sans Condensed"/>
              </a:rPr>
              <a:t>Smoke Sanity Unit Integration System UAT (User Acceptance Testing) Retesting Regression Testing </a:t>
            </a:r>
          </a:p>
        </p:txBody>
      </p:sp>
      <p:sp>
        <p:nvSpPr>
          <p:cNvPr id="8" name="TextBox 8"/>
          <p:cNvSpPr txBox="1"/>
          <p:nvPr/>
        </p:nvSpPr>
        <p:spPr>
          <a:xfrm>
            <a:off x="3430267" y="914048"/>
            <a:ext cx="828475" cy="375361"/>
          </a:xfrm>
          <a:prstGeom prst="rect">
            <a:avLst/>
          </a:prstGeom>
        </p:spPr>
        <p:txBody>
          <a:bodyPr lIns="0" tIns="0" rIns="0" bIns="0" rtlCol="0" anchor="t">
            <a:spAutoFit/>
          </a:bodyPr>
          <a:lstStyle/>
          <a:p>
            <a:pPr algn="l">
              <a:lnSpc>
                <a:spcPts val="1535"/>
              </a:lnSpc>
            </a:pPr>
            <a:r>
              <a:rPr lang="en-US" sz="1103" spc="-1">
                <a:solidFill>
                  <a:srgbClr val="000000"/>
                </a:solidFill>
                <a:latin typeface="IBM Plex Sans Condensed"/>
                <a:ea typeface="IBM Plex Sans Condensed"/>
                <a:cs typeface="IBM Plex Sans Condensed"/>
                <a:sym typeface="IBM Plex Sans Condensed"/>
              </a:rPr>
              <a:t>External Links Broken Links </a:t>
            </a:r>
          </a:p>
        </p:txBody>
      </p:sp>
      <p:sp>
        <p:nvSpPr>
          <p:cNvPr id="9" name="TextBox 9"/>
          <p:cNvSpPr txBox="1"/>
          <p:nvPr/>
        </p:nvSpPr>
        <p:spPr>
          <a:xfrm>
            <a:off x="1481966" y="5351802"/>
            <a:ext cx="1504674" cy="285255"/>
          </a:xfrm>
          <a:prstGeom prst="rect">
            <a:avLst/>
          </a:prstGeom>
        </p:spPr>
        <p:txBody>
          <a:bodyPr lIns="0" tIns="0" rIns="0" bIns="0" rtlCol="0" anchor="t">
            <a:spAutoFit/>
          </a:bodyPr>
          <a:lstStyle/>
          <a:p>
            <a:pPr algn="l">
              <a:lnSpc>
                <a:spcPts val="2545"/>
              </a:lnSpc>
            </a:pPr>
            <a:r>
              <a:rPr lang="en-US" sz="1103" spc="-1">
                <a:solidFill>
                  <a:srgbClr val="5B9BD5"/>
                </a:solidFill>
                <a:latin typeface="IBM Plex Sans Condensed"/>
                <a:ea typeface="IBM Plex Sans Condensed"/>
                <a:cs typeface="IBM Plex Sans Condensed"/>
                <a:sym typeface="IBM Plex Sans Condensed"/>
              </a:rPr>
              <a:t> </a:t>
            </a:r>
            <a:r>
              <a:rPr lang="en-US" sz="1103" spc="-1">
                <a:solidFill>
                  <a:srgbClr val="5B9BD5"/>
                </a:solidFill>
                <a:latin typeface="IBM Plex Sans Condensed Bold"/>
                <a:ea typeface="IBM Plex Sans Condensed Bold"/>
                <a:cs typeface="IBM Plex Sans Condensed Bold"/>
                <a:sym typeface="IBM Plex Sans Condensed Bold"/>
              </a:rPr>
              <a:t>Non-functional Testing </a:t>
            </a:r>
          </a:p>
        </p:txBody>
      </p:sp>
      <p:sp>
        <p:nvSpPr>
          <p:cNvPr id="10" name="TextBox 10"/>
          <p:cNvSpPr txBox="1"/>
          <p:nvPr/>
        </p:nvSpPr>
        <p:spPr>
          <a:xfrm>
            <a:off x="1829438" y="5691026"/>
            <a:ext cx="5163445" cy="1116787"/>
          </a:xfrm>
          <a:prstGeom prst="rect">
            <a:avLst/>
          </a:prstGeom>
        </p:spPr>
        <p:txBody>
          <a:bodyPr lIns="0" tIns="0" rIns="0" bIns="0" rtlCol="0" anchor="t">
            <a:spAutoFit/>
          </a:bodyPr>
          <a:lstStyle/>
          <a:p>
            <a:pPr algn="l">
              <a:lnSpc>
                <a:spcPts val="2545"/>
              </a:lnSpc>
            </a:pPr>
            <a:r>
              <a:rPr lang="en-US" sz="1103" spc="-1">
                <a:solidFill>
                  <a:srgbClr val="000000"/>
                </a:solidFill>
                <a:latin typeface="IBM Plex Sans Condensed"/>
                <a:ea typeface="IBM Plex Sans Condensed"/>
                <a:cs typeface="IBM Plex Sans Condensed"/>
                <a:sym typeface="IBM Plex Sans Condensed"/>
              </a:rPr>
              <a:t>Non-functional testing, we check the </a:t>
            </a:r>
            <a:r>
              <a:rPr lang="en-US" sz="1103" spc="-1">
                <a:solidFill>
                  <a:srgbClr val="FF0000"/>
                </a:solidFill>
                <a:latin typeface="IBM Plex Sans Condensed Bold"/>
                <a:ea typeface="IBM Plex Sans Condensed Bold"/>
                <a:cs typeface="IBM Plex Sans Condensed Bold"/>
                <a:sym typeface="IBM Plex Sans Condensed Bold"/>
              </a:rPr>
              <a:t>performance</a:t>
            </a:r>
            <a:r>
              <a:rPr lang="en-US" sz="1103" spc="-1">
                <a:solidFill>
                  <a:srgbClr val="FF0000"/>
                </a:solidFill>
                <a:latin typeface="IBM Plex Sans Condensed"/>
                <a:ea typeface="IBM Plex Sans Condensed"/>
                <a:cs typeface="IBM Plex Sans Condensed"/>
                <a:sym typeface="IBM Plex Sans Condensed"/>
              </a:rPr>
              <a:t> of the software under different </a:t>
            </a:r>
          </a:p>
          <a:p>
            <a:pPr algn="l">
              <a:lnSpc>
                <a:spcPts val="551"/>
              </a:lnSpc>
            </a:pPr>
            <a:r>
              <a:rPr lang="en-US" sz="1103" spc="-1">
                <a:solidFill>
                  <a:srgbClr val="FF0000"/>
                </a:solidFill>
                <a:latin typeface="IBM Plex Sans Condensed"/>
                <a:ea typeface="IBM Plex Sans Condensed"/>
                <a:cs typeface="IBM Plex Sans Condensed"/>
                <a:sym typeface="IBM Plex Sans Condensed"/>
              </a:rPr>
              <a:t>conditions. </a:t>
            </a:r>
          </a:p>
          <a:p>
            <a:pPr algn="l">
              <a:lnSpc>
                <a:spcPts val="2759"/>
              </a:lnSpc>
            </a:pPr>
            <a:r>
              <a:rPr lang="en-US" sz="1103" spc="-1">
                <a:solidFill>
                  <a:srgbClr val="000000"/>
                </a:solidFill>
                <a:latin typeface="IBM Plex Sans Condensed Bold"/>
                <a:ea typeface="IBM Plex Sans Condensed Bold"/>
                <a:cs typeface="IBM Plex Sans Condensed Bold"/>
                <a:sym typeface="IBM Plex Sans Condensed Bold"/>
              </a:rPr>
              <a:t>Types of Non-functional Testing: </a:t>
            </a:r>
          </a:p>
          <a:p>
            <a:pPr algn="l">
              <a:lnSpc>
                <a:spcPts val="2328"/>
              </a:lnSpc>
            </a:pPr>
            <a:r>
              <a:rPr lang="en-US" sz="1103" spc="-1">
                <a:solidFill>
                  <a:srgbClr val="000000"/>
                </a:solidFill>
                <a:latin typeface="IBM Plex Sans Condensed"/>
                <a:ea typeface="IBM Plex Sans Condensed"/>
                <a:cs typeface="IBM Plex Sans Condensed"/>
                <a:sym typeface="IBM Plex Sans Condensed"/>
              </a:rPr>
              <a:t>a. Performance Testing </a:t>
            </a:r>
          </a:p>
        </p:txBody>
      </p:sp>
      <p:sp>
        <p:nvSpPr>
          <p:cNvPr id="11" name="TextBox 11"/>
          <p:cNvSpPr txBox="1"/>
          <p:nvPr/>
        </p:nvSpPr>
        <p:spPr>
          <a:xfrm>
            <a:off x="2286886" y="6809746"/>
            <a:ext cx="65503" cy="126987"/>
          </a:xfrm>
          <a:prstGeom prst="rect">
            <a:avLst/>
          </a:prstGeom>
        </p:spPr>
        <p:txBody>
          <a:bodyPr lIns="0" tIns="0" rIns="0" bIns="0" rtlCol="0" anchor="t">
            <a:spAutoFit/>
          </a:bodyPr>
          <a:lstStyle/>
          <a:p>
            <a:pPr algn="l">
              <a:lnSpc>
                <a:spcPts val="798"/>
              </a:lnSpc>
            </a:pPr>
            <a:r>
              <a:rPr lang="en-US" sz="1103">
                <a:solidFill>
                  <a:srgbClr val="000000"/>
                </a:solidFill>
                <a:latin typeface="Arimo"/>
                <a:ea typeface="Arimo"/>
                <a:cs typeface="Arimo"/>
                <a:sym typeface="Arimo"/>
              </a:rPr>
              <a:t></a:t>
            </a:r>
          </a:p>
        </p:txBody>
      </p:sp>
      <p:sp>
        <p:nvSpPr>
          <p:cNvPr id="12" name="TextBox 12"/>
          <p:cNvSpPr txBox="1"/>
          <p:nvPr/>
        </p:nvSpPr>
        <p:spPr>
          <a:xfrm>
            <a:off x="2350894" y="6886346"/>
            <a:ext cx="39757" cy="108194"/>
          </a:xfrm>
          <a:prstGeom prst="rect">
            <a:avLst/>
          </a:prstGeom>
        </p:spPr>
        <p:txBody>
          <a:bodyPr lIns="0" tIns="0" rIns="0" bIns="0" rtlCol="0" anchor="t">
            <a:spAutoFit/>
          </a:bodyPr>
          <a:lstStyle/>
          <a:p>
            <a:pPr algn="l">
              <a:lnSpc>
                <a:spcPts val="551"/>
              </a:lnSpc>
            </a:pPr>
            <a:r>
              <a:rPr lang="en-US" sz="1103">
                <a:solidFill>
                  <a:srgbClr val="000000"/>
                </a:solidFill>
                <a:latin typeface="Arimo"/>
                <a:ea typeface="Arimo"/>
                <a:cs typeface="Arimo"/>
                <a:sym typeface="Arimo"/>
              </a:rPr>
              <a:t> </a:t>
            </a:r>
          </a:p>
        </p:txBody>
      </p:sp>
      <p:sp>
        <p:nvSpPr>
          <p:cNvPr id="13" name="TextBox 13"/>
          <p:cNvSpPr txBox="1"/>
          <p:nvPr/>
        </p:nvSpPr>
        <p:spPr>
          <a:xfrm>
            <a:off x="2515486" y="6921275"/>
            <a:ext cx="931202" cy="475183"/>
          </a:xfrm>
          <a:prstGeom prst="rect">
            <a:avLst/>
          </a:prstGeom>
        </p:spPr>
        <p:txBody>
          <a:bodyPr lIns="0" tIns="0" rIns="0" bIns="0" rtlCol="0" anchor="t">
            <a:spAutoFit/>
          </a:bodyPr>
          <a:lstStyle/>
          <a:p>
            <a:pPr algn="l">
              <a:lnSpc>
                <a:spcPts val="551"/>
              </a:lnSpc>
            </a:pPr>
            <a:r>
              <a:rPr lang="en-US" sz="1103" spc="-1">
                <a:solidFill>
                  <a:srgbClr val="000000"/>
                </a:solidFill>
                <a:latin typeface="IBM Plex Sans Condensed"/>
                <a:ea typeface="IBM Plex Sans Condensed"/>
                <a:cs typeface="IBM Plex Sans Condensed"/>
                <a:sym typeface="IBM Plex Sans Condensed"/>
              </a:rPr>
              <a:t>Load Testing Stress Testing Volume Testing </a:t>
            </a:r>
          </a:p>
        </p:txBody>
      </p:sp>
      <p:sp>
        <p:nvSpPr>
          <p:cNvPr id="14" name="TextBox 14"/>
          <p:cNvSpPr txBox="1"/>
          <p:nvPr/>
        </p:nvSpPr>
        <p:spPr>
          <a:xfrm>
            <a:off x="2286886" y="6833368"/>
            <a:ext cx="65503" cy="298437"/>
          </a:xfrm>
          <a:prstGeom prst="rect">
            <a:avLst/>
          </a:prstGeom>
        </p:spPr>
        <p:txBody>
          <a:bodyPr lIns="0" tIns="0" rIns="0" bIns="0" rtlCol="0" anchor="t">
            <a:spAutoFit/>
          </a:bodyPr>
          <a:lstStyle/>
          <a:p>
            <a:pPr algn="l">
              <a:lnSpc>
                <a:spcPts val="2520"/>
              </a:lnSpc>
            </a:pPr>
            <a:r>
              <a:rPr lang="en-US" sz="1103">
                <a:solidFill>
                  <a:srgbClr val="000000"/>
                </a:solidFill>
                <a:latin typeface="Arimo"/>
                <a:ea typeface="Arimo"/>
                <a:cs typeface="Arimo"/>
                <a:sym typeface="Arimo"/>
              </a:rPr>
              <a:t></a:t>
            </a:r>
          </a:p>
        </p:txBody>
      </p:sp>
      <p:sp>
        <p:nvSpPr>
          <p:cNvPr id="15" name="TextBox 15"/>
          <p:cNvSpPr txBox="1"/>
          <p:nvPr/>
        </p:nvSpPr>
        <p:spPr>
          <a:xfrm>
            <a:off x="2350894" y="7081418"/>
            <a:ext cx="39757" cy="108194"/>
          </a:xfrm>
          <a:prstGeom prst="rect">
            <a:avLst/>
          </a:prstGeom>
        </p:spPr>
        <p:txBody>
          <a:bodyPr lIns="0" tIns="0" rIns="0" bIns="0" rtlCol="0" anchor="t">
            <a:spAutoFit/>
          </a:bodyPr>
          <a:lstStyle/>
          <a:p>
            <a:pPr algn="l">
              <a:lnSpc>
                <a:spcPts val="551"/>
              </a:lnSpc>
            </a:pPr>
            <a:r>
              <a:rPr lang="en-US" sz="1103">
                <a:solidFill>
                  <a:srgbClr val="000000"/>
                </a:solidFill>
                <a:latin typeface="Arimo"/>
                <a:ea typeface="Arimo"/>
                <a:cs typeface="Arimo"/>
                <a:sym typeface="Arimo"/>
              </a:rPr>
              <a:t> </a:t>
            </a:r>
          </a:p>
        </p:txBody>
      </p:sp>
      <p:sp>
        <p:nvSpPr>
          <p:cNvPr id="16" name="TextBox 16"/>
          <p:cNvSpPr txBox="1"/>
          <p:nvPr/>
        </p:nvSpPr>
        <p:spPr>
          <a:xfrm>
            <a:off x="2286886" y="7028440"/>
            <a:ext cx="65503" cy="298437"/>
          </a:xfrm>
          <a:prstGeom prst="rect">
            <a:avLst/>
          </a:prstGeom>
        </p:spPr>
        <p:txBody>
          <a:bodyPr lIns="0" tIns="0" rIns="0" bIns="0" rtlCol="0" anchor="t">
            <a:spAutoFit/>
          </a:bodyPr>
          <a:lstStyle/>
          <a:p>
            <a:pPr algn="l">
              <a:lnSpc>
                <a:spcPts val="2520"/>
              </a:lnSpc>
            </a:pPr>
            <a:r>
              <a:rPr lang="en-US" sz="1103">
                <a:solidFill>
                  <a:srgbClr val="000000"/>
                </a:solidFill>
                <a:latin typeface="Arimo"/>
                <a:ea typeface="Arimo"/>
                <a:cs typeface="Arimo"/>
                <a:sym typeface="Arimo"/>
              </a:rPr>
              <a:t></a:t>
            </a:r>
          </a:p>
        </p:txBody>
      </p:sp>
      <p:sp>
        <p:nvSpPr>
          <p:cNvPr id="17" name="TextBox 17"/>
          <p:cNvSpPr txBox="1"/>
          <p:nvPr/>
        </p:nvSpPr>
        <p:spPr>
          <a:xfrm>
            <a:off x="2350894" y="7276490"/>
            <a:ext cx="39757" cy="108194"/>
          </a:xfrm>
          <a:prstGeom prst="rect">
            <a:avLst/>
          </a:prstGeom>
        </p:spPr>
        <p:txBody>
          <a:bodyPr lIns="0" tIns="0" rIns="0" bIns="0" rtlCol="0" anchor="t">
            <a:spAutoFit/>
          </a:bodyPr>
          <a:lstStyle/>
          <a:p>
            <a:pPr algn="l">
              <a:lnSpc>
                <a:spcPts val="551"/>
              </a:lnSpc>
            </a:pPr>
            <a:r>
              <a:rPr lang="en-US" sz="1103">
                <a:solidFill>
                  <a:srgbClr val="000000"/>
                </a:solidFill>
                <a:latin typeface="Arimo"/>
                <a:ea typeface="Arimo"/>
                <a:cs typeface="Arimo"/>
                <a:sym typeface="Arimo"/>
              </a:rPr>
              <a:t> </a:t>
            </a:r>
          </a:p>
        </p:txBody>
      </p:sp>
      <p:sp>
        <p:nvSpPr>
          <p:cNvPr id="18" name="TextBox 18"/>
          <p:cNvSpPr txBox="1"/>
          <p:nvPr/>
        </p:nvSpPr>
        <p:spPr>
          <a:xfrm>
            <a:off x="1829438" y="7296998"/>
            <a:ext cx="151676" cy="492652"/>
          </a:xfrm>
          <a:prstGeom prst="rect">
            <a:avLst/>
          </a:prstGeom>
        </p:spPr>
        <p:txBody>
          <a:bodyPr lIns="0" tIns="0" rIns="0" bIns="0" rtlCol="0" anchor="t">
            <a:spAutoFit/>
          </a:bodyPr>
          <a:lstStyle/>
          <a:p>
            <a:pPr algn="l">
              <a:lnSpc>
                <a:spcPts val="2567"/>
              </a:lnSpc>
            </a:pPr>
            <a:r>
              <a:rPr lang="en-US" sz="1103" spc="-1">
                <a:solidFill>
                  <a:srgbClr val="000000"/>
                </a:solidFill>
                <a:latin typeface="IBM Plex Sans Condensed"/>
                <a:ea typeface="IBM Plex Sans Condensed"/>
                <a:cs typeface="IBM Plex Sans Condensed"/>
                <a:sym typeface="IBM Plex Sans Condensed"/>
              </a:rPr>
              <a:t>b. </a:t>
            </a:r>
          </a:p>
          <a:p>
            <a:pPr algn="l">
              <a:lnSpc>
                <a:spcPts val="551"/>
              </a:lnSpc>
            </a:pPr>
            <a:r>
              <a:rPr lang="en-US" sz="1103" spc="-1">
                <a:solidFill>
                  <a:srgbClr val="000000"/>
                </a:solidFill>
                <a:latin typeface="IBM Plex Sans Condensed"/>
                <a:ea typeface="IBM Plex Sans Condensed"/>
                <a:cs typeface="IBM Plex Sans Condensed"/>
                <a:sym typeface="IBM Plex Sans Condensed"/>
              </a:rPr>
              <a:t>c. </a:t>
            </a:r>
          </a:p>
        </p:txBody>
      </p:sp>
      <p:sp>
        <p:nvSpPr>
          <p:cNvPr id="19" name="TextBox 19"/>
          <p:cNvSpPr txBox="1"/>
          <p:nvPr/>
        </p:nvSpPr>
        <p:spPr>
          <a:xfrm>
            <a:off x="1829438" y="7319039"/>
            <a:ext cx="1491072" cy="665683"/>
          </a:xfrm>
          <a:prstGeom prst="rect">
            <a:avLst/>
          </a:prstGeom>
        </p:spPr>
        <p:txBody>
          <a:bodyPr lIns="0" tIns="0" rIns="0" bIns="0" rtlCol="0" anchor="t">
            <a:spAutoFit/>
          </a:bodyPr>
          <a:lstStyle/>
          <a:p>
            <a:pPr algn="l">
              <a:lnSpc>
                <a:spcPts val="2567"/>
              </a:lnSpc>
            </a:pPr>
            <a:r>
              <a:rPr lang="en-US" sz="1103" spc="-1">
                <a:solidFill>
                  <a:srgbClr val="000000"/>
                </a:solidFill>
                <a:latin typeface="IBM Plex Sans Condensed"/>
                <a:ea typeface="IBM Plex Sans Condensed"/>
                <a:cs typeface="IBM Plex Sans Condensed"/>
                <a:sym typeface="IBM Plex Sans Condensed"/>
              </a:rPr>
              <a:t>Security Testing </a:t>
            </a:r>
          </a:p>
          <a:p>
            <a:pPr algn="l">
              <a:lnSpc>
                <a:spcPts val="551"/>
              </a:lnSpc>
            </a:pPr>
            <a:r>
              <a:rPr lang="en-US" sz="1103" spc="-1">
                <a:solidFill>
                  <a:srgbClr val="000000"/>
                </a:solidFill>
                <a:latin typeface="IBM Plex Sans Condensed"/>
                <a:ea typeface="IBM Plex Sans Condensed"/>
                <a:cs typeface="IBM Plex Sans Condensed"/>
                <a:sym typeface="IBM Plex Sans Condensed"/>
              </a:rPr>
              <a:t>Recovery Testing </a:t>
            </a:r>
          </a:p>
          <a:p>
            <a:pPr algn="l">
              <a:lnSpc>
                <a:spcPts val="2520"/>
              </a:lnSpc>
            </a:pPr>
            <a:r>
              <a:rPr lang="en-US" sz="1103" spc="-1">
                <a:solidFill>
                  <a:srgbClr val="000000"/>
                </a:solidFill>
                <a:latin typeface="IBM Plex Sans Condensed"/>
                <a:ea typeface="IBM Plex Sans Condensed"/>
                <a:cs typeface="IBM Plex Sans Condensed"/>
                <a:sym typeface="IBM Plex Sans Condensed"/>
              </a:rPr>
              <a:t>d. Compatibility Testing </a:t>
            </a:r>
          </a:p>
        </p:txBody>
      </p:sp>
      <p:sp>
        <p:nvSpPr>
          <p:cNvPr id="20" name="TextBox 20"/>
          <p:cNvSpPr txBox="1"/>
          <p:nvPr/>
        </p:nvSpPr>
        <p:spPr>
          <a:xfrm>
            <a:off x="1829438" y="8066494"/>
            <a:ext cx="151676" cy="899960"/>
          </a:xfrm>
          <a:prstGeom prst="rect">
            <a:avLst/>
          </a:prstGeom>
        </p:spPr>
        <p:txBody>
          <a:bodyPr lIns="0" tIns="0" rIns="0" bIns="0" rtlCol="0" anchor="t">
            <a:spAutoFit/>
          </a:bodyPr>
          <a:lstStyle/>
          <a:p>
            <a:pPr algn="just">
              <a:lnSpc>
                <a:spcPts val="603"/>
              </a:lnSpc>
            </a:pPr>
            <a:r>
              <a:rPr lang="en-US" sz="1103" spc="-1">
                <a:solidFill>
                  <a:srgbClr val="000000"/>
                </a:solidFill>
                <a:latin typeface="IBM Plex Sans Condensed"/>
                <a:ea typeface="IBM Plex Sans Condensed"/>
                <a:cs typeface="IBM Plex Sans Condensed"/>
                <a:sym typeface="IBM Plex Sans Condensed"/>
              </a:rPr>
              <a:t>e. </a:t>
            </a:r>
          </a:p>
          <a:p>
            <a:pPr algn="just">
              <a:lnSpc>
                <a:spcPts val="2468"/>
              </a:lnSpc>
            </a:pPr>
            <a:r>
              <a:rPr lang="en-US" sz="1103" spc="-1">
                <a:solidFill>
                  <a:srgbClr val="000000"/>
                </a:solidFill>
                <a:latin typeface="IBM Plex Sans Condensed"/>
                <a:ea typeface="IBM Plex Sans Condensed"/>
                <a:cs typeface="IBM Plex Sans Condensed"/>
                <a:sym typeface="IBM Plex Sans Condensed"/>
              </a:rPr>
              <a:t>f. </a:t>
            </a:r>
          </a:p>
          <a:p>
            <a:pPr algn="just">
              <a:lnSpc>
                <a:spcPts val="603"/>
              </a:lnSpc>
            </a:pPr>
            <a:r>
              <a:rPr lang="en-US" sz="1103" spc="-1">
                <a:solidFill>
                  <a:srgbClr val="000000"/>
                </a:solidFill>
                <a:latin typeface="IBM Plex Sans Condensed"/>
                <a:ea typeface="IBM Plex Sans Condensed"/>
                <a:cs typeface="IBM Plex Sans Condensed"/>
                <a:sym typeface="IBM Plex Sans Condensed"/>
              </a:rPr>
              <a:t>g. </a:t>
            </a:r>
          </a:p>
          <a:p>
            <a:pPr algn="just">
              <a:lnSpc>
                <a:spcPts val="2516"/>
              </a:lnSpc>
            </a:pPr>
            <a:r>
              <a:rPr lang="en-US" sz="1103" spc="-1">
                <a:solidFill>
                  <a:srgbClr val="000000"/>
                </a:solidFill>
                <a:latin typeface="IBM Plex Sans Condensed"/>
                <a:ea typeface="IBM Plex Sans Condensed"/>
                <a:cs typeface="IBM Plex Sans Condensed"/>
                <a:sym typeface="IBM Plex Sans Condensed"/>
              </a:rPr>
              <a:t>h. </a:t>
            </a:r>
          </a:p>
          <a:p>
            <a:pPr algn="just">
              <a:lnSpc>
                <a:spcPts val="556"/>
              </a:lnSpc>
            </a:pPr>
            <a:r>
              <a:rPr lang="en-US" sz="1103" spc="-1">
                <a:solidFill>
                  <a:srgbClr val="000000"/>
                </a:solidFill>
                <a:latin typeface="IBM Plex Sans Condensed"/>
                <a:ea typeface="IBM Plex Sans Condensed"/>
                <a:cs typeface="IBM Plex Sans Condensed"/>
                <a:sym typeface="IBM Plex Sans Condensed"/>
              </a:rPr>
              <a:t>i. </a:t>
            </a:r>
          </a:p>
        </p:txBody>
      </p:sp>
      <p:sp>
        <p:nvSpPr>
          <p:cNvPr id="21" name="TextBox 21"/>
          <p:cNvSpPr txBox="1"/>
          <p:nvPr/>
        </p:nvSpPr>
        <p:spPr>
          <a:xfrm>
            <a:off x="2058286" y="8088525"/>
            <a:ext cx="1680458" cy="877929"/>
          </a:xfrm>
          <a:prstGeom prst="rect">
            <a:avLst/>
          </a:prstGeom>
        </p:spPr>
        <p:txBody>
          <a:bodyPr lIns="0" tIns="0" rIns="0" bIns="0" rtlCol="0" anchor="t">
            <a:spAutoFit/>
          </a:bodyPr>
          <a:lstStyle/>
          <a:p>
            <a:pPr algn="just">
              <a:lnSpc>
                <a:spcPts val="603"/>
              </a:lnSpc>
            </a:pPr>
            <a:r>
              <a:rPr lang="en-US" sz="1103" spc="-1">
                <a:solidFill>
                  <a:srgbClr val="000000"/>
                </a:solidFill>
                <a:latin typeface="IBM Plex Sans Condensed"/>
                <a:ea typeface="IBM Plex Sans Condensed"/>
                <a:cs typeface="IBM Plex Sans Condensed"/>
                <a:sym typeface="IBM Plex Sans Condensed"/>
              </a:rPr>
              <a:t>Configuration Testing </a:t>
            </a:r>
          </a:p>
          <a:p>
            <a:pPr algn="just">
              <a:lnSpc>
                <a:spcPts val="2468"/>
              </a:lnSpc>
            </a:pPr>
            <a:r>
              <a:rPr lang="en-US" sz="1103" spc="-1">
                <a:solidFill>
                  <a:srgbClr val="000000"/>
                </a:solidFill>
                <a:latin typeface="IBM Plex Sans Condensed"/>
                <a:ea typeface="IBM Plex Sans Condensed"/>
                <a:cs typeface="IBM Plex Sans Condensed"/>
                <a:sym typeface="IBM Plex Sans Condensed"/>
              </a:rPr>
              <a:t>Installation Testing </a:t>
            </a:r>
          </a:p>
          <a:p>
            <a:pPr algn="just">
              <a:lnSpc>
                <a:spcPts val="603"/>
              </a:lnSpc>
            </a:pPr>
            <a:r>
              <a:rPr lang="en-US" sz="1103" spc="-1">
                <a:solidFill>
                  <a:srgbClr val="000000"/>
                </a:solidFill>
                <a:latin typeface="IBM Plex Sans Condensed"/>
                <a:ea typeface="IBM Plex Sans Condensed"/>
                <a:cs typeface="IBM Plex Sans Condensed"/>
                <a:sym typeface="IBM Plex Sans Condensed"/>
              </a:rPr>
              <a:t>Sanitation / Garbage Testing </a:t>
            </a:r>
          </a:p>
          <a:p>
            <a:pPr algn="just">
              <a:lnSpc>
                <a:spcPts val="2516"/>
              </a:lnSpc>
            </a:pPr>
            <a:r>
              <a:rPr lang="en-US" sz="1103" spc="-1">
                <a:solidFill>
                  <a:srgbClr val="000000"/>
                </a:solidFill>
                <a:latin typeface="IBM Plex Sans Condensed"/>
                <a:ea typeface="IBM Plex Sans Condensed"/>
                <a:cs typeface="IBM Plex Sans Condensed"/>
                <a:sym typeface="IBM Plex Sans Condensed"/>
              </a:rPr>
              <a:t>Endurance testing </a:t>
            </a:r>
          </a:p>
          <a:p>
            <a:pPr algn="just">
              <a:lnSpc>
                <a:spcPts val="556"/>
              </a:lnSpc>
            </a:pPr>
            <a:r>
              <a:rPr lang="en-US" sz="1103" spc="-1">
                <a:solidFill>
                  <a:srgbClr val="000000"/>
                </a:solidFill>
                <a:latin typeface="IBM Plex Sans Condensed"/>
                <a:ea typeface="IBM Plex Sans Condensed"/>
                <a:cs typeface="IBM Plex Sans Condensed"/>
                <a:sym typeface="IBM Plex Sans Condensed"/>
              </a:rPr>
              <a:t>Scalability testing. </a:t>
            </a:r>
          </a:p>
        </p:txBody>
      </p:sp>
      <p:sp>
        <p:nvSpPr>
          <p:cNvPr id="22" name="TextBox 22"/>
          <p:cNvSpPr txBox="1"/>
          <p:nvPr/>
        </p:nvSpPr>
        <p:spPr>
          <a:xfrm>
            <a:off x="2631310" y="1755677"/>
            <a:ext cx="1316965" cy="180289"/>
          </a:xfrm>
          <a:prstGeom prst="rect">
            <a:avLst/>
          </a:prstGeom>
        </p:spPr>
        <p:txBody>
          <a:bodyPr lIns="0" tIns="0" rIns="0" bIns="0" rtlCol="0" anchor="t">
            <a:spAutoFit/>
          </a:bodyPr>
          <a:lstStyle/>
          <a:p>
            <a:pPr algn="l">
              <a:lnSpc>
                <a:spcPts val="1551"/>
              </a:lnSpc>
            </a:pPr>
            <a:r>
              <a:rPr lang="en-US" sz="1103" spc="-1">
                <a:solidFill>
                  <a:srgbClr val="000000"/>
                </a:solidFill>
                <a:latin typeface="IBM Plex Sans Condensed Bold"/>
                <a:ea typeface="IBM Plex Sans Condensed Bold"/>
                <a:cs typeface="IBM Plex Sans Condensed Bold"/>
                <a:sym typeface="IBM Plex Sans Condensed Bold"/>
              </a:rPr>
              <a:t>Cookies and Sessions: </a:t>
            </a:r>
          </a:p>
        </p:txBody>
      </p:sp>
      <p:sp>
        <p:nvSpPr>
          <p:cNvPr id="23" name="TextBox 23"/>
          <p:cNvSpPr txBox="1"/>
          <p:nvPr/>
        </p:nvSpPr>
        <p:spPr>
          <a:xfrm>
            <a:off x="2744086" y="1953797"/>
            <a:ext cx="4230891" cy="768810"/>
          </a:xfrm>
          <a:prstGeom prst="rect">
            <a:avLst/>
          </a:prstGeom>
        </p:spPr>
        <p:txBody>
          <a:bodyPr lIns="0" tIns="0" rIns="0" bIns="0" rtlCol="0" anchor="t">
            <a:spAutoFit/>
          </a:bodyPr>
          <a:lstStyle/>
          <a:p>
            <a:pPr algn="l">
              <a:lnSpc>
                <a:spcPts val="1551"/>
              </a:lnSpc>
            </a:pPr>
            <a:r>
              <a:rPr lang="en-US" sz="1103" spc="-1">
                <a:solidFill>
                  <a:srgbClr val="000000"/>
                </a:solidFill>
                <a:latin typeface="IBM Plex Sans Condensed"/>
                <a:ea typeface="IBM Plex Sans Condensed"/>
                <a:cs typeface="IBM Plex Sans Condensed"/>
                <a:sym typeface="IBM Plex Sans Condensed"/>
              </a:rPr>
              <a:t>Temporary files are created by Browser while browsing the pages on the internet. Sessions are time slots created by the server. The session will be expired after some time. (If you are idle for some time.) </a:t>
            </a:r>
          </a:p>
        </p:txBody>
      </p:sp>
      <p:sp>
        <p:nvSpPr>
          <p:cNvPr id="24" name="TextBox 24"/>
          <p:cNvSpPr txBox="1"/>
          <p:nvPr/>
        </p:nvSpPr>
        <p:spPr>
          <a:xfrm>
            <a:off x="1372238" y="5370462"/>
            <a:ext cx="112405" cy="203187"/>
          </a:xfrm>
          <a:prstGeom prst="rect">
            <a:avLst/>
          </a:prstGeom>
        </p:spPr>
        <p:txBody>
          <a:bodyPr lIns="0" tIns="0" rIns="0" bIns="0" rtlCol="0" anchor="t">
            <a:spAutoFit/>
          </a:bodyPr>
          <a:lstStyle/>
          <a:p>
            <a:pPr algn="l">
              <a:lnSpc>
                <a:spcPts val="1545"/>
              </a:lnSpc>
            </a:pPr>
            <a:r>
              <a:rPr lang="en-US" sz="1103">
                <a:solidFill>
                  <a:srgbClr val="5B9BD5"/>
                </a:solidFill>
                <a:latin typeface="Arimo"/>
                <a:ea typeface="Arimo"/>
                <a:cs typeface="Arimo"/>
                <a:sym typeface="Arimo"/>
              </a:rPr>
              <a:t></a:t>
            </a:r>
          </a:p>
        </p:txBody>
      </p:sp>
      <p:sp>
        <p:nvSpPr>
          <p:cNvPr id="25" name="TextBox 25"/>
          <p:cNvSpPr txBox="1"/>
          <p:nvPr/>
        </p:nvSpPr>
        <p:spPr>
          <a:xfrm>
            <a:off x="2515486" y="1747018"/>
            <a:ext cx="112405" cy="317487"/>
          </a:xfrm>
          <a:prstGeom prst="rect">
            <a:avLst/>
          </a:prstGeom>
        </p:spPr>
        <p:txBody>
          <a:bodyPr lIns="0" tIns="0" rIns="0" bIns="0" rtlCol="0" anchor="t">
            <a:spAutoFit/>
          </a:bodyPr>
          <a:lstStyle/>
          <a:p>
            <a:pPr algn="l">
              <a:lnSpc>
                <a:spcPts val="2759"/>
              </a:lnSpc>
            </a:pPr>
            <a:r>
              <a:rPr lang="en-US" sz="1103">
                <a:solidFill>
                  <a:srgbClr val="000000"/>
                </a:solidFill>
                <a:latin typeface="Arimo"/>
                <a:ea typeface="Arimo"/>
                <a:cs typeface="Arimo"/>
                <a:sym typeface="Arimo"/>
              </a:rPr>
              <a:t></a:t>
            </a:r>
          </a:p>
        </p:txBody>
      </p:sp>
      <p:sp>
        <p:nvSpPr>
          <p:cNvPr id="26" name="TextBox 26"/>
          <p:cNvSpPr txBox="1"/>
          <p:nvPr/>
        </p:nvSpPr>
        <p:spPr>
          <a:xfrm>
            <a:off x="2515486" y="2137162"/>
            <a:ext cx="112405" cy="317487"/>
          </a:xfrm>
          <a:prstGeom prst="rect">
            <a:avLst/>
          </a:prstGeom>
        </p:spPr>
        <p:txBody>
          <a:bodyPr lIns="0" tIns="0" rIns="0" bIns="0" rtlCol="0" anchor="t">
            <a:spAutoFit/>
          </a:bodyPr>
          <a:lstStyle/>
          <a:p>
            <a:pPr algn="l">
              <a:lnSpc>
                <a:spcPts val="2759"/>
              </a:lnSpc>
            </a:pPr>
            <a:r>
              <a:rPr lang="en-US" sz="1103">
                <a:solidFill>
                  <a:srgbClr val="000000"/>
                </a:solidFill>
                <a:latin typeface="Arimo"/>
                <a:ea typeface="Arimo"/>
                <a:cs typeface="Arimo"/>
                <a:sym typeface="Arimo"/>
              </a:rPr>
              <a:t></a:t>
            </a:r>
          </a:p>
        </p:txBody>
      </p:sp>
      <p:sp>
        <p:nvSpPr>
          <p:cNvPr id="28" name="Footer Placeholder 27"/>
          <p:cNvSpPr>
            <a:spLocks noGrp="1"/>
          </p:cNvSpPr>
          <p:nvPr>
            <p:ph type="ftr" sz="quarter" idx="11"/>
          </p:nvPr>
        </p:nvSpPr>
        <p:spPr/>
        <p:txBody>
          <a:bodyPr/>
          <a:lstStyle/>
          <a:p>
            <a:r>
              <a:rPr lang="en-US" smtClean="0"/>
              <a:t>Mr. RANJIT KUMBHAR  7757962804</a:t>
            </a:r>
            <a:endParaRPr lang="en-US"/>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1829438" y="7587320"/>
            <a:ext cx="123701" cy="202330"/>
          </a:xfrm>
          <a:prstGeom prst="rect">
            <a:avLst/>
          </a:prstGeom>
        </p:spPr>
        <p:txBody>
          <a:bodyPr lIns="0" tIns="0" rIns="0" bIns="0" rtlCol="0" anchor="t">
            <a:spAutoFit/>
          </a:bodyPr>
          <a:lstStyle/>
          <a:p>
            <a:pPr algn="l">
              <a:lnSpc>
                <a:spcPts val="1545"/>
              </a:lnSpc>
            </a:pPr>
            <a:r>
              <a:rPr lang="en-US" sz="1103" spc="1">
                <a:solidFill>
                  <a:srgbClr val="000000"/>
                </a:solidFill>
                <a:latin typeface="IBM Plex Sans Condensed Bold"/>
                <a:ea typeface="IBM Plex Sans Condensed Bold"/>
                <a:cs typeface="IBM Plex Sans Condensed Bold"/>
                <a:sym typeface="IBM Plex Sans Condensed Bold"/>
              </a:rPr>
              <a:t>f. </a:t>
            </a:r>
          </a:p>
        </p:txBody>
      </p:sp>
      <p:sp>
        <p:nvSpPr>
          <p:cNvPr id="4" name="TextBox 4"/>
          <p:cNvSpPr txBox="1"/>
          <p:nvPr/>
        </p:nvSpPr>
        <p:spPr>
          <a:xfrm>
            <a:off x="1829438" y="4273258"/>
            <a:ext cx="136131" cy="202330"/>
          </a:xfrm>
          <a:prstGeom prst="rect">
            <a:avLst/>
          </a:prstGeom>
        </p:spPr>
        <p:txBody>
          <a:bodyPr lIns="0" tIns="0" rIns="0" bIns="0" rtlCol="0" anchor="t">
            <a:spAutoFit/>
          </a:bodyPr>
          <a:lstStyle/>
          <a:p>
            <a:pPr algn="l">
              <a:lnSpc>
                <a:spcPts val="1545"/>
              </a:lnSpc>
            </a:pPr>
            <a:r>
              <a:rPr lang="en-US" sz="1103" spc="-1">
                <a:solidFill>
                  <a:srgbClr val="000000"/>
                </a:solidFill>
                <a:latin typeface="IBM Plex Sans Condensed Bold"/>
                <a:ea typeface="IBM Plex Sans Condensed Bold"/>
                <a:cs typeface="IBM Plex Sans Condensed Bold"/>
                <a:sym typeface="IBM Plex Sans Condensed Bold"/>
              </a:rPr>
              <a:t>c. </a:t>
            </a:r>
          </a:p>
        </p:txBody>
      </p:sp>
      <p:sp>
        <p:nvSpPr>
          <p:cNvPr id="5" name="TextBox 5"/>
          <p:cNvSpPr txBox="1"/>
          <p:nvPr/>
        </p:nvSpPr>
        <p:spPr>
          <a:xfrm>
            <a:off x="1829438" y="1215095"/>
            <a:ext cx="145466" cy="202330"/>
          </a:xfrm>
          <a:prstGeom prst="rect">
            <a:avLst/>
          </a:prstGeom>
        </p:spPr>
        <p:txBody>
          <a:bodyPr lIns="0" tIns="0" rIns="0" bIns="0" rtlCol="0" anchor="t">
            <a:spAutoFit/>
          </a:bodyPr>
          <a:lstStyle/>
          <a:p>
            <a:pPr algn="l">
              <a:lnSpc>
                <a:spcPts val="1545"/>
              </a:lnSpc>
            </a:pPr>
            <a:r>
              <a:rPr lang="en-US" sz="1103" spc="3">
                <a:solidFill>
                  <a:srgbClr val="000000"/>
                </a:solidFill>
                <a:latin typeface="IBM Plex Sans Condensed"/>
                <a:ea typeface="IBM Plex Sans Condensed"/>
                <a:cs typeface="IBM Plex Sans Condensed"/>
                <a:sym typeface="IBM Plex Sans Condensed"/>
              </a:rPr>
              <a:t>a. </a:t>
            </a:r>
          </a:p>
        </p:txBody>
      </p:sp>
      <p:sp>
        <p:nvSpPr>
          <p:cNvPr id="6" name="TextBox 6"/>
          <p:cNvSpPr txBox="1"/>
          <p:nvPr/>
        </p:nvSpPr>
        <p:spPr>
          <a:xfrm>
            <a:off x="1829438" y="6352499"/>
            <a:ext cx="148571" cy="202330"/>
          </a:xfrm>
          <a:prstGeom prst="rect">
            <a:avLst/>
          </a:prstGeom>
        </p:spPr>
        <p:txBody>
          <a:bodyPr lIns="0" tIns="0" rIns="0" bIns="0" rtlCol="0" anchor="t">
            <a:spAutoFit/>
          </a:bodyPr>
          <a:lstStyle/>
          <a:p>
            <a:pPr algn="l">
              <a:lnSpc>
                <a:spcPts val="1545"/>
              </a:lnSpc>
            </a:pPr>
            <a:r>
              <a:rPr lang="en-US" sz="1103" spc="-1">
                <a:solidFill>
                  <a:srgbClr val="000000"/>
                </a:solidFill>
                <a:latin typeface="IBM Plex Sans Condensed Bold"/>
                <a:ea typeface="IBM Plex Sans Condensed Bold"/>
                <a:cs typeface="IBM Plex Sans Condensed Bold"/>
                <a:sym typeface="IBM Plex Sans Condensed Bold"/>
              </a:rPr>
              <a:t>e. </a:t>
            </a:r>
          </a:p>
        </p:txBody>
      </p:sp>
      <p:sp>
        <p:nvSpPr>
          <p:cNvPr id="7" name="TextBox 7"/>
          <p:cNvSpPr txBox="1"/>
          <p:nvPr/>
        </p:nvSpPr>
        <p:spPr>
          <a:xfrm>
            <a:off x="1829438" y="3233509"/>
            <a:ext cx="151676" cy="202330"/>
          </a:xfrm>
          <a:prstGeom prst="rect">
            <a:avLst/>
          </a:prstGeom>
        </p:spPr>
        <p:txBody>
          <a:bodyPr lIns="0" tIns="0" rIns="0" bIns="0" rtlCol="0" anchor="t">
            <a:spAutoFit/>
          </a:bodyPr>
          <a:lstStyle/>
          <a:p>
            <a:pPr algn="l">
              <a:lnSpc>
                <a:spcPts val="1545"/>
              </a:lnSpc>
            </a:pPr>
            <a:r>
              <a:rPr lang="en-US" sz="1103" spc="2">
                <a:solidFill>
                  <a:srgbClr val="000000"/>
                </a:solidFill>
                <a:latin typeface="IBM Plex Sans Condensed"/>
                <a:ea typeface="IBM Plex Sans Condensed"/>
                <a:cs typeface="IBM Plex Sans Condensed"/>
                <a:sym typeface="IBM Plex Sans Condensed"/>
              </a:rPr>
              <a:t>b. </a:t>
            </a:r>
          </a:p>
        </p:txBody>
      </p:sp>
      <p:sp>
        <p:nvSpPr>
          <p:cNvPr id="8" name="TextBox 8"/>
          <p:cNvSpPr txBox="1"/>
          <p:nvPr/>
        </p:nvSpPr>
        <p:spPr>
          <a:xfrm>
            <a:off x="1829438" y="5114754"/>
            <a:ext cx="154791" cy="202330"/>
          </a:xfrm>
          <a:prstGeom prst="rect">
            <a:avLst/>
          </a:prstGeom>
        </p:spPr>
        <p:txBody>
          <a:bodyPr lIns="0" tIns="0" rIns="0" bIns="0" rtlCol="0" anchor="t">
            <a:spAutoFit/>
          </a:bodyPr>
          <a:lstStyle/>
          <a:p>
            <a:pPr algn="l">
              <a:lnSpc>
                <a:spcPts val="1545"/>
              </a:lnSpc>
            </a:pPr>
            <a:r>
              <a:rPr lang="en-US" sz="1103" spc="-1">
                <a:solidFill>
                  <a:srgbClr val="000000"/>
                </a:solidFill>
                <a:latin typeface="IBM Plex Sans Condensed Bold"/>
                <a:ea typeface="IBM Plex Sans Condensed Bold"/>
                <a:cs typeface="IBM Plex Sans Condensed Bold"/>
                <a:sym typeface="IBM Plex Sans Condensed Bold"/>
              </a:rPr>
              <a:t>d. </a:t>
            </a:r>
          </a:p>
        </p:txBody>
      </p:sp>
      <p:sp>
        <p:nvSpPr>
          <p:cNvPr id="9" name="TextBox 9"/>
          <p:cNvSpPr txBox="1"/>
          <p:nvPr/>
        </p:nvSpPr>
        <p:spPr>
          <a:xfrm>
            <a:off x="2058286" y="7609361"/>
            <a:ext cx="1204789" cy="180289"/>
          </a:xfrm>
          <a:prstGeom prst="rect">
            <a:avLst/>
          </a:prstGeom>
        </p:spPr>
        <p:txBody>
          <a:bodyPr lIns="0" tIns="0" rIns="0" bIns="0" rtlCol="0" anchor="t">
            <a:spAutoFit/>
          </a:bodyPr>
          <a:lstStyle/>
          <a:p>
            <a:pPr algn="l">
              <a:lnSpc>
                <a:spcPts val="1535"/>
              </a:lnSpc>
            </a:pPr>
            <a:r>
              <a:rPr lang="en-US" sz="1103" spc="-1">
                <a:solidFill>
                  <a:srgbClr val="000000"/>
                </a:solidFill>
                <a:latin typeface="IBM Plex Sans Condensed Bold"/>
                <a:ea typeface="IBM Plex Sans Condensed Bold"/>
                <a:cs typeface="IBM Plex Sans Condensed Bold"/>
                <a:sym typeface="IBM Plex Sans Condensed Bold"/>
              </a:rPr>
              <a:t>Installation Testing: </a:t>
            </a:r>
          </a:p>
        </p:txBody>
      </p:sp>
      <p:sp>
        <p:nvSpPr>
          <p:cNvPr id="10" name="TextBox 10"/>
          <p:cNvSpPr txBox="1"/>
          <p:nvPr/>
        </p:nvSpPr>
        <p:spPr>
          <a:xfrm>
            <a:off x="2286886" y="7711954"/>
            <a:ext cx="112405" cy="203187"/>
          </a:xfrm>
          <a:prstGeom prst="rect">
            <a:avLst/>
          </a:prstGeom>
        </p:spPr>
        <p:txBody>
          <a:bodyPr lIns="0" tIns="0" rIns="0" bIns="0" rtlCol="0" anchor="t">
            <a:spAutoFit/>
          </a:bodyPr>
          <a:lstStyle/>
          <a:p>
            <a:pPr algn="l">
              <a:lnSpc>
                <a:spcPts val="1535"/>
              </a:lnSpc>
            </a:pPr>
            <a:r>
              <a:rPr lang="en-US" sz="1103">
                <a:solidFill>
                  <a:srgbClr val="000000"/>
                </a:solidFill>
                <a:latin typeface="Arimo"/>
                <a:ea typeface="Arimo"/>
                <a:cs typeface="Arimo"/>
                <a:sym typeface="Arimo"/>
              </a:rPr>
              <a:t></a:t>
            </a:r>
          </a:p>
        </p:txBody>
      </p:sp>
      <p:sp>
        <p:nvSpPr>
          <p:cNvPr id="11" name="TextBox 11"/>
          <p:cNvSpPr txBox="1"/>
          <p:nvPr/>
        </p:nvSpPr>
        <p:spPr>
          <a:xfrm>
            <a:off x="2396614" y="7864754"/>
            <a:ext cx="39757" cy="108194"/>
          </a:xfrm>
          <a:prstGeom prst="rect">
            <a:avLst/>
          </a:prstGeom>
        </p:spPr>
        <p:txBody>
          <a:bodyPr lIns="0" tIns="0" rIns="0" bIns="0" rtlCol="0" anchor="t">
            <a:spAutoFit/>
          </a:bodyPr>
          <a:lstStyle/>
          <a:p>
            <a:pPr algn="l">
              <a:lnSpc>
                <a:spcPts val="551"/>
              </a:lnSpc>
            </a:pPr>
            <a:r>
              <a:rPr lang="en-US" sz="1103">
                <a:solidFill>
                  <a:srgbClr val="000000"/>
                </a:solidFill>
                <a:latin typeface="Arimo"/>
                <a:ea typeface="Arimo"/>
                <a:cs typeface="Arimo"/>
                <a:sym typeface="Arimo"/>
              </a:rPr>
              <a:t> </a:t>
            </a:r>
          </a:p>
        </p:txBody>
      </p:sp>
      <p:sp>
        <p:nvSpPr>
          <p:cNvPr id="12" name="TextBox 12"/>
          <p:cNvSpPr txBox="1"/>
          <p:nvPr/>
        </p:nvSpPr>
        <p:spPr>
          <a:xfrm>
            <a:off x="2515486" y="7899683"/>
            <a:ext cx="2274789" cy="280368"/>
          </a:xfrm>
          <a:prstGeom prst="rect">
            <a:avLst/>
          </a:prstGeom>
        </p:spPr>
        <p:txBody>
          <a:bodyPr lIns="0" tIns="0" rIns="0" bIns="0" rtlCol="0" anchor="t">
            <a:spAutoFit/>
          </a:bodyPr>
          <a:lstStyle/>
          <a:p>
            <a:pPr algn="l">
              <a:lnSpc>
                <a:spcPts val="551"/>
              </a:lnSpc>
            </a:pPr>
            <a:r>
              <a:rPr lang="en-US" sz="1103" spc="-1">
                <a:solidFill>
                  <a:srgbClr val="000000"/>
                </a:solidFill>
                <a:latin typeface="IBM Plex Sans Condensed"/>
                <a:ea typeface="IBM Plex Sans Condensed"/>
                <a:cs typeface="IBM Plex Sans Condensed"/>
                <a:sym typeface="IBM Plex Sans Condensed"/>
              </a:rPr>
              <a:t>Check screens are clear to understand. Screens navigation </a:t>
            </a:r>
          </a:p>
        </p:txBody>
      </p:sp>
      <p:sp>
        <p:nvSpPr>
          <p:cNvPr id="13" name="TextBox 13"/>
          <p:cNvSpPr txBox="1"/>
          <p:nvPr/>
        </p:nvSpPr>
        <p:spPr>
          <a:xfrm>
            <a:off x="2286886" y="7812034"/>
            <a:ext cx="112405" cy="298437"/>
          </a:xfrm>
          <a:prstGeom prst="rect">
            <a:avLst/>
          </a:prstGeom>
        </p:spPr>
        <p:txBody>
          <a:bodyPr lIns="0" tIns="0" rIns="0" bIns="0" rtlCol="0" anchor="t">
            <a:spAutoFit/>
          </a:bodyPr>
          <a:lstStyle/>
          <a:p>
            <a:pPr algn="l">
              <a:lnSpc>
                <a:spcPts val="2523"/>
              </a:lnSpc>
            </a:pPr>
            <a:r>
              <a:rPr lang="en-US" sz="1103">
                <a:solidFill>
                  <a:srgbClr val="000000"/>
                </a:solidFill>
                <a:latin typeface="Arimo"/>
                <a:ea typeface="Arimo"/>
                <a:cs typeface="Arimo"/>
                <a:sym typeface="Arimo"/>
              </a:rPr>
              <a:t></a:t>
            </a:r>
          </a:p>
        </p:txBody>
      </p:sp>
      <p:sp>
        <p:nvSpPr>
          <p:cNvPr id="14" name="TextBox 14"/>
          <p:cNvSpPr txBox="1"/>
          <p:nvPr/>
        </p:nvSpPr>
        <p:spPr>
          <a:xfrm>
            <a:off x="2396614" y="8060074"/>
            <a:ext cx="39757" cy="108194"/>
          </a:xfrm>
          <a:prstGeom prst="rect">
            <a:avLst/>
          </a:prstGeom>
        </p:spPr>
        <p:txBody>
          <a:bodyPr lIns="0" tIns="0" rIns="0" bIns="0" rtlCol="0" anchor="t">
            <a:spAutoFit/>
          </a:bodyPr>
          <a:lstStyle/>
          <a:p>
            <a:pPr algn="l">
              <a:lnSpc>
                <a:spcPts val="551"/>
              </a:lnSpc>
            </a:pPr>
            <a:r>
              <a:rPr lang="en-US" sz="1103">
                <a:solidFill>
                  <a:srgbClr val="000000"/>
                </a:solidFill>
                <a:latin typeface="Arimo"/>
                <a:ea typeface="Arimo"/>
                <a:cs typeface="Arimo"/>
                <a:sym typeface="Arimo"/>
              </a:rPr>
              <a:t> </a:t>
            </a:r>
          </a:p>
        </p:txBody>
      </p:sp>
      <p:sp>
        <p:nvSpPr>
          <p:cNvPr id="15" name="TextBox 15"/>
          <p:cNvSpPr txBox="1"/>
          <p:nvPr/>
        </p:nvSpPr>
        <p:spPr>
          <a:xfrm>
            <a:off x="2286886" y="8010154"/>
            <a:ext cx="112405" cy="298437"/>
          </a:xfrm>
          <a:prstGeom prst="rect">
            <a:avLst/>
          </a:prstGeom>
        </p:spPr>
        <p:txBody>
          <a:bodyPr lIns="0" tIns="0" rIns="0" bIns="0" rtlCol="0" anchor="t">
            <a:spAutoFit/>
          </a:bodyPr>
          <a:lstStyle/>
          <a:p>
            <a:pPr algn="l">
              <a:lnSpc>
                <a:spcPts val="2567"/>
              </a:lnSpc>
            </a:pPr>
            <a:r>
              <a:rPr lang="en-US" sz="1103">
                <a:solidFill>
                  <a:srgbClr val="000000"/>
                </a:solidFill>
                <a:latin typeface="Arimo"/>
                <a:ea typeface="Arimo"/>
                <a:cs typeface="Arimo"/>
                <a:sym typeface="Arimo"/>
              </a:rPr>
              <a:t></a:t>
            </a:r>
          </a:p>
        </p:txBody>
      </p:sp>
      <p:sp>
        <p:nvSpPr>
          <p:cNvPr id="16" name="TextBox 16"/>
          <p:cNvSpPr txBox="1"/>
          <p:nvPr/>
        </p:nvSpPr>
        <p:spPr>
          <a:xfrm>
            <a:off x="2396614" y="8277244"/>
            <a:ext cx="968502" cy="94755"/>
          </a:xfrm>
          <a:prstGeom prst="rect">
            <a:avLst/>
          </a:prstGeom>
        </p:spPr>
        <p:txBody>
          <a:bodyPr lIns="0" tIns="0" rIns="0" bIns="0" rtlCol="0" anchor="t">
            <a:spAutoFit/>
          </a:bodyPr>
          <a:lstStyle/>
          <a:p>
            <a:pPr algn="l">
              <a:lnSpc>
                <a:spcPts val="551"/>
              </a:lnSpc>
            </a:pPr>
            <a:r>
              <a:rPr lang="en-US" sz="1103" spc="-1">
                <a:solidFill>
                  <a:srgbClr val="000000"/>
                </a:solidFill>
                <a:latin typeface="IBM Plex Sans Condensed"/>
                <a:ea typeface="IBM Plex Sans Condensed"/>
                <a:cs typeface="IBM Plex Sans Condensed"/>
                <a:sym typeface="IBM Plex Sans Condensed"/>
              </a:rPr>
              <a:t> Simple or not. </a:t>
            </a:r>
          </a:p>
        </p:txBody>
      </p:sp>
      <p:sp>
        <p:nvSpPr>
          <p:cNvPr id="17" name="TextBox 17"/>
          <p:cNvSpPr txBox="1"/>
          <p:nvPr/>
        </p:nvSpPr>
        <p:spPr>
          <a:xfrm>
            <a:off x="2286886" y="8205226"/>
            <a:ext cx="112405" cy="298437"/>
          </a:xfrm>
          <a:prstGeom prst="rect">
            <a:avLst/>
          </a:prstGeom>
        </p:spPr>
        <p:txBody>
          <a:bodyPr lIns="0" tIns="0" rIns="0" bIns="0" rtlCol="0" anchor="t">
            <a:spAutoFit/>
          </a:bodyPr>
          <a:lstStyle/>
          <a:p>
            <a:pPr algn="l">
              <a:lnSpc>
                <a:spcPts val="2520"/>
              </a:lnSpc>
            </a:pPr>
            <a:r>
              <a:rPr lang="en-US" sz="1103">
                <a:solidFill>
                  <a:srgbClr val="000000"/>
                </a:solidFill>
                <a:latin typeface="Arimo"/>
                <a:ea typeface="Arimo"/>
                <a:cs typeface="Arimo"/>
                <a:sym typeface="Arimo"/>
              </a:rPr>
              <a:t></a:t>
            </a:r>
          </a:p>
        </p:txBody>
      </p:sp>
      <p:sp>
        <p:nvSpPr>
          <p:cNvPr id="18" name="TextBox 18"/>
          <p:cNvSpPr txBox="1"/>
          <p:nvPr/>
        </p:nvSpPr>
        <p:spPr>
          <a:xfrm>
            <a:off x="2396614" y="8472316"/>
            <a:ext cx="1043121" cy="94755"/>
          </a:xfrm>
          <a:prstGeom prst="rect">
            <a:avLst/>
          </a:prstGeom>
        </p:spPr>
        <p:txBody>
          <a:bodyPr lIns="0" tIns="0" rIns="0" bIns="0" rtlCol="0" anchor="t">
            <a:spAutoFit/>
          </a:bodyPr>
          <a:lstStyle/>
          <a:p>
            <a:pPr algn="l">
              <a:lnSpc>
                <a:spcPts val="551"/>
              </a:lnSpc>
            </a:pPr>
            <a:r>
              <a:rPr lang="en-US" sz="1103" spc="-1">
                <a:solidFill>
                  <a:srgbClr val="000000"/>
                </a:solidFill>
                <a:latin typeface="IBM Plex Sans Condensed"/>
                <a:ea typeface="IBM Plex Sans Condensed"/>
                <a:cs typeface="IBM Plex Sans Condensed"/>
                <a:sym typeface="IBM Plex Sans Condensed"/>
              </a:rPr>
              <a:t> Un-installation. </a:t>
            </a:r>
          </a:p>
        </p:txBody>
      </p:sp>
      <p:sp>
        <p:nvSpPr>
          <p:cNvPr id="19" name="TextBox 19"/>
          <p:cNvSpPr txBox="1"/>
          <p:nvPr/>
        </p:nvSpPr>
        <p:spPr>
          <a:xfrm>
            <a:off x="2058286" y="4295289"/>
            <a:ext cx="1080430" cy="180289"/>
          </a:xfrm>
          <a:prstGeom prst="rect">
            <a:avLst/>
          </a:prstGeom>
        </p:spPr>
        <p:txBody>
          <a:bodyPr lIns="0" tIns="0" rIns="0" bIns="0" rtlCol="0" anchor="t">
            <a:spAutoFit/>
          </a:bodyPr>
          <a:lstStyle/>
          <a:p>
            <a:pPr algn="l">
              <a:lnSpc>
                <a:spcPts val="1535"/>
              </a:lnSpc>
            </a:pPr>
            <a:r>
              <a:rPr lang="en-US" sz="1103" spc="-1">
                <a:solidFill>
                  <a:srgbClr val="000000"/>
                </a:solidFill>
                <a:latin typeface="IBM Plex Sans Condensed Bold"/>
                <a:ea typeface="IBM Plex Sans Condensed Bold"/>
                <a:cs typeface="IBM Plex Sans Condensed Bold"/>
                <a:sym typeface="IBM Plex Sans Condensed Bold"/>
              </a:rPr>
              <a:t>Recovery Testing: </a:t>
            </a:r>
          </a:p>
        </p:txBody>
      </p:sp>
      <p:sp>
        <p:nvSpPr>
          <p:cNvPr id="20" name="TextBox 20"/>
          <p:cNvSpPr txBox="1"/>
          <p:nvPr/>
        </p:nvSpPr>
        <p:spPr>
          <a:xfrm>
            <a:off x="2286886" y="4397893"/>
            <a:ext cx="112405" cy="203187"/>
          </a:xfrm>
          <a:prstGeom prst="rect">
            <a:avLst/>
          </a:prstGeom>
        </p:spPr>
        <p:txBody>
          <a:bodyPr lIns="0" tIns="0" rIns="0" bIns="0" rtlCol="0" anchor="t">
            <a:spAutoFit/>
          </a:bodyPr>
          <a:lstStyle/>
          <a:p>
            <a:pPr algn="l">
              <a:lnSpc>
                <a:spcPts val="1535"/>
              </a:lnSpc>
            </a:pPr>
            <a:r>
              <a:rPr lang="en-US" sz="1103">
                <a:solidFill>
                  <a:srgbClr val="000000"/>
                </a:solidFill>
                <a:latin typeface="Arimo"/>
                <a:ea typeface="Arimo"/>
                <a:cs typeface="Arimo"/>
                <a:sym typeface="Arimo"/>
              </a:rPr>
              <a:t></a:t>
            </a:r>
          </a:p>
        </p:txBody>
      </p:sp>
      <p:sp>
        <p:nvSpPr>
          <p:cNvPr id="21" name="TextBox 21"/>
          <p:cNvSpPr txBox="1"/>
          <p:nvPr/>
        </p:nvSpPr>
        <p:spPr>
          <a:xfrm>
            <a:off x="2396614" y="4569733"/>
            <a:ext cx="3158119" cy="94755"/>
          </a:xfrm>
          <a:prstGeom prst="rect">
            <a:avLst/>
          </a:prstGeom>
        </p:spPr>
        <p:txBody>
          <a:bodyPr lIns="0" tIns="0" rIns="0" bIns="0" rtlCol="0" anchor="t">
            <a:spAutoFit/>
          </a:bodyPr>
          <a:lstStyle/>
          <a:p>
            <a:pPr algn="l">
              <a:lnSpc>
                <a:spcPts val="551"/>
              </a:lnSpc>
            </a:pPr>
            <a:r>
              <a:rPr lang="en-US" sz="1103" spc="-1">
                <a:solidFill>
                  <a:srgbClr val="000000"/>
                </a:solidFill>
                <a:latin typeface="IBM Plex Sans Condensed"/>
                <a:ea typeface="IBM Plex Sans Condensed"/>
                <a:cs typeface="IBM Plex Sans Condensed"/>
                <a:sym typeface="IBM Plex Sans Condensed"/>
              </a:rPr>
              <a:t> </a:t>
            </a:r>
            <a:r>
              <a:rPr lang="en-US" sz="1103" spc="-1">
                <a:solidFill>
                  <a:srgbClr val="FF0000"/>
                </a:solidFill>
                <a:latin typeface="IBM Plex Sans Condensed"/>
                <a:ea typeface="IBM Plex Sans Condensed"/>
                <a:cs typeface="IBM Plex Sans Condensed"/>
                <a:sym typeface="IBM Plex Sans Condensed"/>
              </a:rPr>
              <a:t>Check the system change </a:t>
            </a:r>
            <a:r>
              <a:rPr lang="en-US" sz="1103" spc="-1">
                <a:solidFill>
                  <a:srgbClr val="000000"/>
                </a:solidFill>
                <a:latin typeface="IBM Plex Sans Condensed"/>
                <a:ea typeface="IBM Plex Sans Condensed"/>
                <a:cs typeface="IBM Plex Sans Condensed"/>
                <a:sym typeface="IBM Plex Sans Condensed"/>
              </a:rPr>
              <a:t>from abnormal to normal. </a:t>
            </a:r>
          </a:p>
        </p:txBody>
      </p:sp>
      <p:sp>
        <p:nvSpPr>
          <p:cNvPr id="22" name="TextBox 22"/>
          <p:cNvSpPr txBox="1"/>
          <p:nvPr/>
        </p:nvSpPr>
        <p:spPr>
          <a:xfrm>
            <a:off x="2058286" y="5022494"/>
            <a:ext cx="1329147" cy="294589"/>
          </a:xfrm>
          <a:prstGeom prst="rect">
            <a:avLst/>
          </a:prstGeom>
        </p:spPr>
        <p:txBody>
          <a:bodyPr lIns="0" tIns="0" rIns="0" bIns="0" rtlCol="0" anchor="t">
            <a:spAutoFit/>
          </a:bodyPr>
          <a:lstStyle/>
          <a:p>
            <a:pPr algn="l">
              <a:lnSpc>
                <a:spcPts val="2759"/>
              </a:lnSpc>
            </a:pPr>
            <a:r>
              <a:rPr lang="en-US" sz="1103" spc="-1">
                <a:solidFill>
                  <a:srgbClr val="000000"/>
                </a:solidFill>
                <a:latin typeface="IBM Plex Sans Condensed Bold"/>
                <a:ea typeface="IBM Plex Sans Condensed Bold"/>
                <a:cs typeface="IBM Plex Sans Condensed Bold"/>
                <a:sym typeface="IBM Plex Sans Condensed Bold"/>
              </a:rPr>
              <a:t>Compatibility Testing: </a:t>
            </a:r>
          </a:p>
        </p:txBody>
      </p:sp>
      <p:sp>
        <p:nvSpPr>
          <p:cNvPr id="23" name="TextBox 23"/>
          <p:cNvSpPr txBox="1"/>
          <p:nvPr/>
        </p:nvSpPr>
        <p:spPr>
          <a:xfrm>
            <a:off x="2286886" y="5337696"/>
            <a:ext cx="112405" cy="107937"/>
          </a:xfrm>
          <a:prstGeom prst="rect">
            <a:avLst/>
          </a:prstGeom>
        </p:spPr>
        <p:txBody>
          <a:bodyPr lIns="0" tIns="0" rIns="0" bIns="0" rtlCol="0" anchor="t">
            <a:spAutoFit/>
          </a:bodyPr>
          <a:lstStyle/>
          <a:p>
            <a:pPr algn="l">
              <a:lnSpc>
                <a:spcPts val="551"/>
              </a:lnSpc>
            </a:pPr>
            <a:r>
              <a:rPr lang="en-US" sz="1103">
                <a:solidFill>
                  <a:srgbClr val="000000"/>
                </a:solidFill>
                <a:latin typeface="Arimo"/>
                <a:ea typeface="Arimo"/>
                <a:cs typeface="Arimo"/>
                <a:sym typeface="Arimo"/>
              </a:rPr>
              <a:t></a:t>
            </a:r>
          </a:p>
        </p:txBody>
      </p:sp>
      <p:sp>
        <p:nvSpPr>
          <p:cNvPr id="24" name="TextBox 24"/>
          <p:cNvSpPr txBox="1"/>
          <p:nvPr/>
        </p:nvSpPr>
        <p:spPr>
          <a:xfrm>
            <a:off x="2396614" y="5414286"/>
            <a:ext cx="1444438" cy="94755"/>
          </a:xfrm>
          <a:prstGeom prst="rect">
            <a:avLst/>
          </a:prstGeom>
        </p:spPr>
        <p:txBody>
          <a:bodyPr lIns="0" tIns="0" rIns="0" bIns="0" rtlCol="0" anchor="t">
            <a:spAutoFit/>
          </a:bodyPr>
          <a:lstStyle/>
          <a:p>
            <a:pPr algn="l">
              <a:lnSpc>
                <a:spcPts val="551"/>
              </a:lnSpc>
            </a:pPr>
            <a:r>
              <a:rPr lang="en-US" sz="1103" spc="-1">
                <a:solidFill>
                  <a:srgbClr val="000000"/>
                </a:solidFill>
                <a:latin typeface="IBM Plex Sans Condensed"/>
                <a:ea typeface="IBM Plex Sans Condensed"/>
                <a:cs typeface="IBM Plex Sans Condensed"/>
                <a:sym typeface="IBM Plex Sans Condensed"/>
              </a:rPr>
              <a:t> Forward Compatibility </a:t>
            </a:r>
          </a:p>
        </p:txBody>
      </p:sp>
      <p:sp>
        <p:nvSpPr>
          <p:cNvPr id="25" name="TextBox 25"/>
          <p:cNvSpPr txBox="1"/>
          <p:nvPr/>
        </p:nvSpPr>
        <p:spPr>
          <a:xfrm>
            <a:off x="2286886" y="5342268"/>
            <a:ext cx="112405" cy="298437"/>
          </a:xfrm>
          <a:prstGeom prst="rect">
            <a:avLst/>
          </a:prstGeom>
        </p:spPr>
        <p:txBody>
          <a:bodyPr lIns="0" tIns="0" rIns="0" bIns="0" rtlCol="0" anchor="t">
            <a:spAutoFit/>
          </a:bodyPr>
          <a:lstStyle/>
          <a:p>
            <a:pPr algn="l">
              <a:lnSpc>
                <a:spcPts val="2520"/>
              </a:lnSpc>
            </a:pPr>
            <a:r>
              <a:rPr lang="en-US" sz="1103">
                <a:solidFill>
                  <a:srgbClr val="000000"/>
                </a:solidFill>
                <a:latin typeface="Arimo"/>
                <a:ea typeface="Arimo"/>
                <a:cs typeface="Arimo"/>
                <a:sym typeface="Arimo"/>
              </a:rPr>
              <a:t></a:t>
            </a:r>
          </a:p>
        </p:txBody>
      </p:sp>
      <p:sp>
        <p:nvSpPr>
          <p:cNvPr id="26" name="TextBox 26"/>
          <p:cNvSpPr txBox="1"/>
          <p:nvPr/>
        </p:nvSpPr>
        <p:spPr>
          <a:xfrm>
            <a:off x="2396614" y="5609358"/>
            <a:ext cx="1525267" cy="94755"/>
          </a:xfrm>
          <a:prstGeom prst="rect">
            <a:avLst/>
          </a:prstGeom>
        </p:spPr>
        <p:txBody>
          <a:bodyPr lIns="0" tIns="0" rIns="0" bIns="0" rtlCol="0" anchor="t">
            <a:spAutoFit/>
          </a:bodyPr>
          <a:lstStyle/>
          <a:p>
            <a:pPr algn="l">
              <a:lnSpc>
                <a:spcPts val="551"/>
              </a:lnSpc>
            </a:pPr>
            <a:r>
              <a:rPr lang="en-US" sz="1103" spc="-1">
                <a:solidFill>
                  <a:srgbClr val="000000"/>
                </a:solidFill>
                <a:latin typeface="IBM Plex Sans Condensed"/>
                <a:ea typeface="IBM Plex Sans Condensed"/>
                <a:cs typeface="IBM Plex Sans Condensed"/>
                <a:sym typeface="IBM Plex Sans Condensed"/>
              </a:rPr>
              <a:t> Backward Compatibility </a:t>
            </a:r>
          </a:p>
        </p:txBody>
      </p:sp>
      <p:sp>
        <p:nvSpPr>
          <p:cNvPr id="27" name="TextBox 27"/>
          <p:cNvSpPr txBox="1"/>
          <p:nvPr/>
        </p:nvSpPr>
        <p:spPr>
          <a:xfrm>
            <a:off x="2286886" y="5537587"/>
            <a:ext cx="112405" cy="298437"/>
          </a:xfrm>
          <a:prstGeom prst="rect">
            <a:avLst/>
          </a:prstGeom>
        </p:spPr>
        <p:txBody>
          <a:bodyPr lIns="0" tIns="0" rIns="0" bIns="0" rtlCol="0" anchor="t">
            <a:spAutoFit/>
          </a:bodyPr>
          <a:lstStyle/>
          <a:p>
            <a:pPr algn="l">
              <a:lnSpc>
                <a:spcPts val="2523"/>
              </a:lnSpc>
            </a:pPr>
            <a:r>
              <a:rPr lang="en-US" sz="1103">
                <a:solidFill>
                  <a:srgbClr val="000000"/>
                </a:solidFill>
                <a:latin typeface="Arimo"/>
                <a:ea typeface="Arimo"/>
                <a:cs typeface="Arimo"/>
                <a:sym typeface="Arimo"/>
              </a:rPr>
              <a:t></a:t>
            </a:r>
          </a:p>
        </p:txBody>
      </p:sp>
      <p:sp>
        <p:nvSpPr>
          <p:cNvPr id="28" name="TextBox 28"/>
          <p:cNvSpPr txBox="1"/>
          <p:nvPr/>
        </p:nvSpPr>
        <p:spPr>
          <a:xfrm>
            <a:off x="2396614" y="5804687"/>
            <a:ext cx="2871711" cy="94755"/>
          </a:xfrm>
          <a:prstGeom prst="rect">
            <a:avLst/>
          </a:prstGeom>
        </p:spPr>
        <p:txBody>
          <a:bodyPr lIns="0" tIns="0" rIns="0" bIns="0" rtlCol="0" anchor="t">
            <a:spAutoFit/>
          </a:bodyPr>
          <a:lstStyle/>
          <a:p>
            <a:pPr algn="l">
              <a:lnSpc>
                <a:spcPts val="551"/>
              </a:lnSpc>
            </a:pPr>
            <a:r>
              <a:rPr lang="en-US" sz="1103" spc="-1">
                <a:solidFill>
                  <a:srgbClr val="000000"/>
                </a:solidFill>
                <a:latin typeface="IBM Plex Sans Condensed"/>
                <a:ea typeface="IBM Plex Sans Condensed"/>
                <a:cs typeface="IBM Plex Sans Condensed"/>
                <a:sym typeface="IBM Plex Sans Condensed"/>
              </a:rPr>
              <a:t> Hardware Compatibility (Configuration testing) </a:t>
            </a:r>
          </a:p>
        </p:txBody>
      </p:sp>
      <p:sp>
        <p:nvSpPr>
          <p:cNvPr id="29" name="TextBox 29"/>
          <p:cNvSpPr txBox="1"/>
          <p:nvPr/>
        </p:nvSpPr>
        <p:spPr>
          <a:xfrm>
            <a:off x="2058286" y="3255540"/>
            <a:ext cx="3310071" cy="180289"/>
          </a:xfrm>
          <a:prstGeom prst="rect">
            <a:avLst/>
          </a:prstGeom>
        </p:spPr>
        <p:txBody>
          <a:bodyPr lIns="0" tIns="0" rIns="0" bIns="0" rtlCol="0" anchor="t">
            <a:spAutoFit/>
          </a:bodyPr>
          <a:lstStyle/>
          <a:p>
            <a:pPr algn="l">
              <a:lnSpc>
                <a:spcPts val="1559"/>
              </a:lnSpc>
            </a:pPr>
            <a:r>
              <a:rPr lang="en-US" sz="1103" spc="-1">
                <a:solidFill>
                  <a:srgbClr val="000000"/>
                </a:solidFill>
                <a:latin typeface="IBM Plex Sans Condensed Bold"/>
                <a:ea typeface="IBM Plex Sans Condensed Bold"/>
                <a:cs typeface="IBM Plex Sans Condensed Bold"/>
                <a:sym typeface="IBM Plex Sans Condensed Bold"/>
              </a:rPr>
              <a:t>Security Testing:</a:t>
            </a:r>
            <a:r>
              <a:rPr lang="en-US" sz="1103" spc="-1">
                <a:solidFill>
                  <a:srgbClr val="000000"/>
                </a:solidFill>
                <a:latin typeface="IBM Plex Sans Condensed"/>
                <a:ea typeface="IBM Plex Sans Condensed"/>
                <a:cs typeface="IBM Plex Sans Condensed"/>
                <a:sym typeface="IBM Plex Sans Condensed"/>
              </a:rPr>
              <a:t> To check how secure our application is. </a:t>
            </a:r>
          </a:p>
        </p:txBody>
      </p:sp>
      <p:sp>
        <p:nvSpPr>
          <p:cNvPr id="30" name="TextBox 30"/>
          <p:cNvSpPr txBox="1"/>
          <p:nvPr/>
        </p:nvSpPr>
        <p:spPr>
          <a:xfrm>
            <a:off x="2286886" y="3361192"/>
            <a:ext cx="112405" cy="203187"/>
          </a:xfrm>
          <a:prstGeom prst="rect">
            <a:avLst/>
          </a:prstGeom>
        </p:spPr>
        <p:txBody>
          <a:bodyPr lIns="0" tIns="0" rIns="0" bIns="0" rtlCol="0" anchor="t">
            <a:spAutoFit/>
          </a:bodyPr>
          <a:lstStyle/>
          <a:p>
            <a:pPr algn="l">
              <a:lnSpc>
                <a:spcPts val="1559"/>
              </a:lnSpc>
            </a:pPr>
            <a:r>
              <a:rPr lang="en-US" sz="1103">
                <a:solidFill>
                  <a:srgbClr val="000000"/>
                </a:solidFill>
                <a:latin typeface="Arimo"/>
                <a:ea typeface="Arimo"/>
                <a:cs typeface="Arimo"/>
                <a:sym typeface="Arimo"/>
              </a:rPr>
              <a:t></a:t>
            </a:r>
          </a:p>
        </p:txBody>
      </p:sp>
      <p:sp>
        <p:nvSpPr>
          <p:cNvPr id="31" name="TextBox 31"/>
          <p:cNvSpPr txBox="1"/>
          <p:nvPr/>
        </p:nvSpPr>
        <p:spPr>
          <a:xfrm>
            <a:off x="2396614" y="3533032"/>
            <a:ext cx="2231260" cy="94755"/>
          </a:xfrm>
          <a:prstGeom prst="rect">
            <a:avLst/>
          </a:prstGeom>
        </p:spPr>
        <p:txBody>
          <a:bodyPr lIns="0" tIns="0" rIns="0" bIns="0" rtlCol="0" anchor="t">
            <a:spAutoFit/>
          </a:bodyPr>
          <a:lstStyle/>
          <a:p>
            <a:pPr algn="l">
              <a:lnSpc>
                <a:spcPts val="551"/>
              </a:lnSpc>
            </a:pPr>
            <a:r>
              <a:rPr lang="en-US" sz="1103" spc="-1">
                <a:solidFill>
                  <a:srgbClr val="000000"/>
                </a:solidFill>
                <a:latin typeface="IBM Plex Sans Condensed"/>
                <a:ea typeface="IBM Plex Sans Condensed"/>
                <a:cs typeface="IBM Plex Sans Condensed"/>
                <a:sym typeface="IBM Plex Sans Condensed"/>
              </a:rPr>
              <a:t> </a:t>
            </a:r>
            <a:r>
              <a:rPr lang="en-US" sz="1103" spc="-1">
                <a:solidFill>
                  <a:srgbClr val="5B9BD5"/>
                </a:solidFill>
                <a:latin typeface="IBM Plex Sans Condensed Bold"/>
                <a:ea typeface="IBM Plex Sans Condensed Bold"/>
                <a:cs typeface="IBM Plex Sans Condensed Bold"/>
                <a:sym typeface="IBM Plex Sans Condensed Bold"/>
              </a:rPr>
              <a:t>Authentication:</a:t>
            </a:r>
            <a:r>
              <a:rPr lang="en-US" sz="1103" spc="-1">
                <a:solidFill>
                  <a:srgbClr val="5B9BD5"/>
                </a:solidFill>
                <a:latin typeface="IBM Plex Sans Condensed"/>
                <a:ea typeface="IBM Plex Sans Condensed"/>
                <a:cs typeface="IBM Plex Sans Condensed"/>
                <a:sym typeface="IBM Plex Sans Condensed"/>
              </a:rPr>
              <a:t> </a:t>
            </a:r>
            <a:r>
              <a:rPr lang="en-US" sz="1103" spc="-1">
                <a:solidFill>
                  <a:srgbClr val="FF0000"/>
                </a:solidFill>
                <a:latin typeface="IBM Plex Sans Condensed"/>
                <a:ea typeface="IBM Plex Sans Condensed"/>
                <a:cs typeface="IBM Plex Sans Condensed"/>
                <a:sym typeface="IBM Plex Sans Condensed"/>
              </a:rPr>
              <a:t>User is valid or not.</a:t>
            </a:r>
            <a:r>
              <a:rPr lang="en-US" sz="1103" spc="-1">
                <a:solidFill>
                  <a:srgbClr val="000000"/>
                </a:solidFill>
                <a:latin typeface="IBM Plex Sans Condensed"/>
                <a:ea typeface="IBM Plex Sans Condensed"/>
                <a:cs typeface="IBM Plex Sans Condensed"/>
                <a:sym typeface="IBM Plex Sans Condensed"/>
              </a:rPr>
              <a:t> </a:t>
            </a:r>
          </a:p>
        </p:txBody>
      </p:sp>
      <p:sp>
        <p:nvSpPr>
          <p:cNvPr id="32" name="TextBox 32"/>
          <p:cNvSpPr txBox="1"/>
          <p:nvPr/>
        </p:nvSpPr>
        <p:spPr>
          <a:xfrm>
            <a:off x="2286886" y="3461395"/>
            <a:ext cx="112405" cy="298437"/>
          </a:xfrm>
          <a:prstGeom prst="rect">
            <a:avLst/>
          </a:prstGeom>
        </p:spPr>
        <p:txBody>
          <a:bodyPr lIns="0" tIns="0" rIns="0" bIns="0" rtlCol="0" anchor="t">
            <a:spAutoFit/>
          </a:bodyPr>
          <a:lstStyle/>
          <a:p>
            <a:pPr algn="l">
              <a:lnSpc>
                <a:spcPts val="2525"/>
              </a:lnSpc>
            </a:pPr>
            <a:r>
              <a:rPr lang="en-US" sz="1103">
                <a:solidFill>
                  <a:srgbClr val="000000"/>
                </a:solidFill>
                <a:latin typeface="Arimo"/>
                <a:ea typeface="Arimo"/>
                <a:cs typeface="Arimo"/>
                <a:sym typeface="Arimo"/>
              </a:rPr>
              <a:t></a:t>
            </a:r>
          </a:p>
        </p:txBody>
      </p:sp>
      <p:sp>
        <p:nvSpPr>
          <p:cNvPr id="33" name="TextBox 33"/>
          <p:cNvSpPr txBox="1"/>
          <p:nvPr/>
        </p:nvSpPr>
        <p:spPr>
          <a:xfrm>
            <a:off x="2396614" y="3728485"/>
            <a:ext cx="3705301" cy="94755"/>
          </a:xfrm>
          <a:prstGeom prst="rect">
            <a:avLst/>
          </a:prstGeom>
        </p:spPr>
        <p:txBody>
          <a:bodyPr lIns="0" tIns="0" rIns="0" bIns="0" rtlCol="0" anchor="t">
            <a:spAutoFit/>
          </a:bodyPr>
          <a:lstStyle/>
          <a:p>
            <a:pPr algn="l">
              <a:lnSpc>
                <a:spcPts val="551"/>
              </a:lnSpc>
            </a:pPr>
            <a:r>
              <a:rPr lang="en-US" sz="1103" spc="-1">
                <a:solidFill>
                  <a:srgbClr val="000000"/>
                </a:solidFill>
                <a:latin typeface="IBM Plex Sans Condensed"/>
                <a:ea typeface="IBM Plex Sans Condensed"/>
                <a:cs typeface="IBM Plex Sans Condensed"/>
                <a:sym typeface="IBM Plex Sans Condensed"/>
              </a:rPr>
              <a:t> </a:t>
            </a:r>
            <a:r>
              <a:rPr lang="en-US" sz="1103" spc="-1">
                <a:solidFill>
                  <a:srgbClr val="5B9BD5"/>
                </a:solidFill>
                <a:latin typeface="IBM Plex Sans Condensed Bold"/>
                <a:ea typeface="IBM Plex Sans Condensed Bold"/>
                <a:cs typeface="IBM Plex Sans Condensed Bold"/>
                <a:sym typeface="IBM Plex Sans Condensed Bold"/>
              </a:rPr>
              <a:t>Authorization / Access control:</a:t>
            </a:r>
            <a:r>
              <a:rPr lang="en-US" sz="1103" spc="-1">
                <a:solidFill>
                  <a:srgbClr val="5B9BD5"/>
                </a:solidFill>
                <a:latin typeface="IBM Plex Sans Condensed"/>
                <a:ea typeface="IBM Plex Sans Condensed"/>
                <a:cs typeface="IBM Plex Sans Condensed"/>
                <a:sym typeface="IBM Plex Sans Condensed"/>
              </a:rPr>
              <a:t> </a:t>
            </a:r>
            <a:r>
              <a:rPr lang="en-US" sz="1103" spc="-1">
                <a:solidFill>
                  <a:srgbClr val="FF0000"/>
                </a:solidFill>
                <a:latin typeface="IBM Plex Sans Condensed"/>
                <a:ea typeface="IBM Plex Sans Condensed"/>
                <a:cs typeface="IBM Plex Sans Condensed"/>
                <a:sym typeface="IBM Plex Sans Condensed"/>
              </a:rPr>
              <a:t>Permissions</a:t>
            </a:r>
            <a:r>
              <a:rPr lang="en-US" sz="1103" spc="-1">
                <a:solidFill>
                  <a:srgbClr val="000000"/>
                </a:solidFill>
                <a:latin typeface="IBM Plex Sans Condensed"/>
                <a:ea typeface="IBM Plex Sans Condensed"/>
                <a:cs typeface="IBM Plex Sans Condensed"/>
                <a:sym typeface="IBM Plex Sans Condensed"/>
              </a:rPr>
              <a:t> of the valid user. </a:t>
            </a:r>
          </a:p>
        </p:txBody>
      </p:sp>
      <p:sp>
        <p:nvSpPr>
          <p:cNvPr id="34" name="TextBox 34"/>
          <p:cNvSpPr txBox="1"/>
          <p:nvPr/>
        </p:nvSpPr>
        <p:spPr>
          <a:xfrm>
            <a:off x="2058286" y="1237136"/>
            <a:ext cx="2772223" cy="180289"/>
          </a:xfrm>
          <a:prstGeom prst="rect">
            <a:avLst/>
          </a:prstGeom>
        </p:spPr>
        <p:txBody>
          <a:bodyPr lIns="0" tIns="0" rIns="0" bIns="0" rtlCol="0" anchor="t">
            <a:spAutoFit/>
          </a:bodyPr>
          <a:lstStyle/>
          <a:p>
            <a:pPr algn="l">
              <a:lnSpc>
                <a:spcPts val="1538"/>
              </a:lnSpc>
            </a:pPr>
            <a:r>
              <a:rPr lang="en-US" sz="1103" spc="-1">
                <a:solidFill>
                  <a:srgbClr val="000000"/>
                </a:solidFill>
                <a:latin typeface="IBM Plex Sans Condensed Bold"/>
                <a:ea typeface="IBM Plex Sans Condensed Bold"/>
                <a:cs typeface="IBM Plex Sans Condensed Bold"/>
                <a:sym typeface="IBM Plex Sans Condensed Bold"/>
              </a:rPr>
              <a:t>Performance Testing:</a:t>
            </a:r>
            <a:r>
              <a:rPr lang="en-US" sz="1103" spc="-1">
                <a:solidFill>
                  <a:srgbClr val="000000"/>
                </a:solidFill>
                <a:latin typeface="IBM Plex Sans Condensed"/>
                <a:ea typeface="IBM Plex Sans Condensed"/>
                <a:cs typeface="IBM Plex Sans Condensed"/>
                <a:sym typeface="IBM Plex Sans Condensed"/>
              </a:rPr>
              <a:t> Speed of the application. </a:t>
            </a:r>
          </a:p>
        </p:txBody>
      </p:sp>
      <p:sp>
        <p:nvSpPr>
          <p:cNvPr id="35" name="TextBox 35"/>
          <p:cNvSpPr txBox="1"/>
          <p:nvPr/>
        </p:nvSpPr>
        <p:spPr>
          <a:xfrm>
            <a:off x="2286886" y="1340110"/>
            <a:ext cx="112405" cy="203187"/>
          </a:xfrm>
          <a:prstGeom prst="rect">
            <a:avLst/>
          </a:prstGeom>
        </p:spPr>
        <p:txBody>
          <a:bodyPr lIns="0" tIns="0" rIns="0" bIns="0" rtlCol="0" anchor="t">
            <a:spAutoFit/>
          </a:bodyPr>
          <a:lstStyle/>
          <a:p>
            <a:pPr algn="l">
              <a:lnSpc>
                <a:spcPts val="1538"/>
              </a:lnSpc>
            </a:pPr>
            <a:r>
              <a:rPr lang="en-US" sz="1103">
                <a:solidFill>
                  <a:srgbClr val="000000"/>
                </a:solidFill>
                <a:latin typeface="Arimo"/>
                <a:ea typeface="Arimo"/>
                <a:cs typeface="Arimo"/>
                <a:sym typeface="Arimo"/>
              </a:rPr>
              <a:t></a:t>
            </a:r>
          </a:p>
        </p:txBody>
      </p:sp>
      <p:sp>
        <p:nvSpPr>
          <p:cNvPr id="36" name="TextBox 36"/>
          <p:cNvSpPr txBox="1"/>
          <p:nvPr/>
        </p:nvSpPr>
        <p:spPr>
          <a:xfrm>
            <a:off x="2396614" y="1511960"/>
            <a:ext cx="4583011" cy="94755"/>
          </a:xfrm>
          <a:prstGeom prst="rect">
            <a:avLst/>
          </a:prstGeom>
        </p:spPr>
        <p:txBody>
          <a:bodyPr lIns="0" tIns="0" rIns="0" bIns="0" rtlCol="0" anchor="t">
            <a:spAutoFit/>
          </a:bodyPr>
          <a:lstStyle/>
          <a:p>
            <a:pPr algn="l">
              <a:lnSpc>
                <a:spcPts val="551"/>
              </a:lnSpc>
            </a:pPr>
            <a:r>
              <a:rPr lang="en-US" sz="1103" spc="7">
                <a:solidFill>
                  <a:srgbClr val="000000"/>
                </a:solidFill>
                <a:latin typeface="IBM Plex Sans Condensed"/>
                <a:ea typeface="IBM Plex Sans Condensed"/>
                <a:cs typeface="IBM Plex Sans Condensed"/>
                <a:sym typeface="IBM Plex Sans Condensed"/>
              </a:rPr>
              <a:t> </a:t>
            </a:r>
            <a:r>
              <a:rPr lang="en-US" sz="1103" spc="7">
                <a:solidFill>
                  <a:srgbClr val="5B9BD5"/>
                </a:solidFill>
                <a:latin typeface="IBM Plex Sans Condensed Bold"/>
                <a:ea typeface="IBM Plex Sans Condensed Bold"/>
                <a:cs typeface="IBM Plex Sans Condensed Bold"/>
                <a:sym typeface="IBM Plex Sans Condensed Bold"/>
              </a:rPr>
              <a:t>Load:</a:t>
            </a:r>
            <a:r>
              <a:rPr lang="en-US" sz="1103" spc="7">
                <a:solidFill>
                  <a:srgbClr val="5B9BD5"/>
                </a:solidFill>
                <a:latin typeface="IBM Plex Sans Condensed"/>
                <a:ea typeface="IBM Plex Sans Condensed"/>
                <a:cs typeface="IBM Plex Sans Condensed"/>
                <a:sym typeface="IBM Plex Sans Condensed"/>
              </a:rPr>
              <a:t> </a:t>
            </a:r>
            <a:r>
              <a:rPr lang="en-US" sz="1103" spc="7">
                <a:solidFill>
                  <a:srgbClr val="FF0000"/>
                </a:solidFill>
                <a:latin typeface="IBM Plex Sans Condensed Bold"/>
                <a:ea typeface="IBM Plex Sans Condensed Bold"/>
                <a:cs typeface="IBM Plex Sans Condensed Bold"/>
                <a:sym typeface="IBM Plex Sans Condensed Bold"/>
              </a:rPr>
              <a:t>Gradually</a:t>
            </a:r>
            <a:r>
              <a:rPr lang="en-US" sz="1103" spc="7">
                <a:solidFill>
                  <a:srgbClr val="FF0000"/>
                </a:solidFill>
                <a:latin typeface="IBM Plex Sans Condensed"/>
                <a:ea typeface="IBM Plex Sans Condensed"/>
                <a:cs typeface="IBM Plex Sans Condensed"/>
                <a:sym typeface="IBM Plex Sans Condensed"/>
              </a:rPr>
              <a:t> </a:t>
            </a:r>
            <a:r>
              <a:rPr lang="en-US" sz="1103" spc="7">
                <a:solidFill>
                  <a:srgbClr val="FF0000"/>
                </a:solidFill>
                <a:latin typeface="IBM Plex Sans Condensed Bold"/>
                <a:ea typeface="IBM Plex Sans Condensed Bold"/>
                <a:cs typeface="IBM Plex Sans Condensed Bold"/>
                <a:sym typeface="IBM Plex Sans Condensed Bold"/>
              </a:rPr>
              <a:t>increase</a:t>
            </a:r>
            <a:r>
              <a:rPr lang="en-US" sz="1103" spc="7">
                <a:solidFill>
                  <a:srgbClr val="FF0000"/>
                </a:solidFill>
                <a:latin typeface="IBM Plex Sans Condensed"/>
                <a:ea typeface="IBM Plex Sans Condensed"/>
                <a:cs typeface="IBM Plex Sans Condensed"/>
                <a:sym typeface="IBM Plex Sans Condensed"/>
              </a:rPr>
              <a:t> the load </a:t>
            </a:r>
            <a:r>
              <a:rPr lang="en-US" sz="1103" spc="7">
                <a:solidFill>
                  <a:srgbClr val="000000"/>
                </a:solidFill>
                <a:latin typeface="IBM Plex Sans Condensed"/>
                <a:ea typeface="IBM Plex Sans Condensed"/>
                <a:cs typeface="IBM Plex Sans Condensed"/>
                <a:sym typeface="IBM Plex Sans Condensed"/>
              </a:rPr>
              <a:t>on the application slowly then check the </a:t>
            </a:r>
          </a:p>
        </p:txBody>
      </p:sp>
      <p:sp>
        <p:nvSpPr>
          <p:cNvPr id="37" name="TextBox 37"/>
          <p:cNvSpPr txBox="1"/>
          <p:nvPr/>
        </p:nvSpPr>
        <p:spPr>
          <a:xfrm>
            <a:off x="2515486" y="1535459"/>
            <a:ext cx="4462501" cy="665683"/>
          </a:xfrm>
          <a:prstGeom prst="rect">
            <a:avLst/>
          </a:prstGeom>
        </p:spPr>
        <p:txBody>
          <a:bodyPr lIns="0" tIns="0" rIns="0" bIns="0" rtlCol="0" anchor="t">
            <a:spAutoFit/>
          </a:bodyPr>
          <a:lstStyle/>
          <a:p>
            <a:pPr algn="l">
              <a:lnSpc>
                <a:spcPts val="2567"/>
              </a:lnSpc>
            </a:pPr>
            <a:r>
              <a:rPr lang="en-US" sz="1103" spc="-1">
                <a:solidFill>
                  <a:srgbClr val="000000"/>
                </a:solidFill>
                <a:latin typeface="IBM Plex Sans Condensed"/>
                <a:ea typeface="IBM Plex Sans Condensed"/>
                <a:cs typeface="IBM Plex Sans Condensed"/>
                <a:sym typeface="IBM Plex Sans Condensed"/>
              </a:rPr>
              <a:t>speed of the application. Here load means data. </a:t>
            </a:r>
          </a:p>
          <a:p>
            <a:pPr algn="l">
              <a:lnSpc>
                <a:spcPts val="551"/>
              </a:lnSpc>
            </a:pPr>
            <a:r>
              <a:rPr lang="en-US" sz="1103" spc="12">
                <a:solidFill>
                  <a:srgbClr val="5B9BD5"/>
                </a:solidFill>
                <a:latin typeface="IBM Plex Sans Condensed Bold"/>
                <a:ea typeface="IBM Plex Sans Condensed Bold"/>
                <a:cs typeface="IBM Plex Sans Condensed Bold"/>
                <a:sym typeface="IBM Plex Sans Condensed Bold"/>
              </a:rPr>
              <a:t>Stress:</a:t>
            </a:r>
            <a:r>
              <a:rPr lang="en-US" sz="1103" spc="12">
                <a:solidFill>
                  <a:srgbClr val="5B9BD5"/>
                </a:solidFill>
                <a:latin typeface="IBM Plex Sans Condensed"/>
                <a:ea typeface="IBM Plex Sans Condensed"/>
                <a:cs typeface="IBM Plex Sans Condensed"/>
                <a:sym typeface="IBM Plex Sans Condensed"/>
              </a:rPr>
              <a:t> </a:t>
            </a:r>
            <a:r>
              <a:rPr lang="en-US" sz="1103" spc="12">
                <a:solidFill>
                  <a:srgbClr val="FF0000"/>
                </a:solidFill>
                <a:latin typeface="IBM Plex Sans Condensed Bold"/>
                <a:ea typeface="IBM Plex Sans Condensed Bold"/>
                <a:cs typeface="IBM Plex Sans Condensed Bold"/>
                <a:sym typeface="IBM Plex Sans Condensed Bold"/>
              </a:rPr>
              <a:t>Suddenly increase/decrease</a:t>
            </a:r>
            <a:r>
              <a:rPr lang="en-US" sz="1103" spc="12">
                <a:solidFill>
                  <a:srgbClr val="FF0000"/>
                </a:solidFill>
                <a:latin typeface="IBM Plex Sans Condensed"/>
                <a:ea typeface="IBM Plex Sans Condensed"/>
                <a:cs typeface="IBM Plex Sans Condensed"/>
                <a:sym typeface="IBM Plex Sans Condensed"/>
              </a:rPr>
              <a:t> the load </a:t>
            </a:r>
            <a:r>
              <a:rPr lang="en-US" sz="1103" spc="12">
                <a:solidFill>
                  <a:srgbClr val="000000"/>
                </a:solidFill>
                <a:latin typeface="IBM Plex Sans Condensed"/>
                <a:ea typeface="IBM Plex Sans Condensed"/>
                <a:cs typeface="IBM Plex Sans Condensed"/>
                <a:sym typeface="IBM Plex Sans Condensed"/>
              </a:rPr>
              <a:t>on the application and check </a:t>
            </a:r>
          </a:p>
          <a:p>
            <a:pPr algn="l">
              <a:lnSpc>
                <a:spcPts val="2520"/>
              </a:lnSpc>
            </a:pPr>
            <a:r>
              <a:rPr lang="en-US" sz="1103" spc="-1">
                <a:solidFill>
                  <a:srgbClr val="000000"/>
                </a:solidFill>
                <a:latin typeface="IBM Plex Sans Condensed"/>
                <a:ea typeface="IBM Plex Sans Condensed"/>
                <a:cs typeface="IBM Plex Sans Condensed"/>
                <a:sym typeface="IBM Plex Sans Condensed"/>
              </a:rPr>
              <a:t>the speed of the application. </a:t>
            </a:r>
          </a:p>
        </p:txBody>
      </p:sp>
      <p:sp>
        <p:nvSpPr>
          <p:cNvPr id="38" name="TextBox 38"/>
          <p:cNvSpPr txBox="1"/>
          <p:nvPr/>
        </p:nvSpPr>
        <p:spPr>
          <a:xfrm>
            <a:off x="2286886" y="1828552"/>
            <a:ext cx="112405" cy="107937"/>
          </a:xfrm>
          <a:prstGeom prst="rect">
            <a:avLst/>
          </a:prstGeom>
        </p:spPr>
        <p:txBody>
          <a:bodyPr lIns="0" tIns="0" rIns="0" bIns="0" rtlCol="0" anchor="t">
            <a:spAutoFit/>
          </a:bodyPr>
          <a:lstStyle/>
          <a:p>
            <a:pPr algn="l">
              <a:lnSpc>
                <a:spcPts val="551"/>
              </a:lnSpc>
            </a:pPr>
            <a:r>
              <a:rPr lang="en-US" sz="1103">
                <a:solidFill>
                  <a:srgbClr val="000000"/>
                </a:solidFill>
                <a:latin typeface="Arimo"/>
                <a:ea typeface="Arimo"/>
                <a:cs typeface="Arimo"/>
                <a:sym typeface="Arimo"/>
              </a:rPr>
              <a:t></a:t>
            </a:r>
          </a:p>
        </p:txBody>
      </p:sp>
      <p:sp>
        <p:nvSpPr>
          <p:cNvPr id="39" name="TextBox 39"/>
          <p:cNvSpPr txBox="1"/>
          <p:nvPr/>
        </p:nvSpPr>
        <p:spPr>
          <a:xfrm>
            <a:off x="2396614" y="1886102"/>
            <a:ext cx="39757" cy="108194"/>
          </a:xfrm>
          <a:prstGeom prst="rect">
            <a:avLst/>
          </a:prstGeom>
        </p:spPr>
        <p:txBody>
          <a:bodyPr lIns="0" tIns="0" rIns="0" bIns="0" rtlCol="0" anchor="t">
            <a:spAutoFit/>
          </a:bodyPr>
          <a:lstStyle/>
          <a:p>
            <a:pPr algn="l">
              <a:lnSpc>
                <a:spcPts val="551"/>
              </a:lnSpc>
            </a:pPr>
            <a:r>
              <a:rPr lang="en-US" sz="1103" spc="13">
                <a:solidFill>
                  <a:srgbClr val="000000"/>
                </a:solidFill>
                <a:latin typeface="Arimo"/>
                <a:ea typeface="Arimo"/>
                <a:cs typeface="Arimo"/>
                <a:sym typeface="Arimo"/>
              </a:rPr>
              <a:t> </a:t>
            </a:r>
          </a:p>
        </p:txBody>
      </p:sp>
      <p:sp>
        <p:nvSpPr>
          <p:cNvPr id="40" name="TextBox 40"/>
          <p:cNvSpPr txBox="1"/>
          <p:nvPr/>
        </p:nvSpPr>
        <p:spPr>
          <a:xfrm>
            <a:off x="2286886" y="2221744"/>
            <a:ext cx="112405" cy="107937"/>
          </a:xfrm>
          <a:prstGeom prst="rect">
            <a:avLst/>
          </a:prstGeom>
        </p:spPr>
        <p:txBody>
          <a:bodyPr lIns="0" tIns="0" rIns="0" bIns="0" rtlCol="0" anchor="t">
            <a:spAutoFit/>
          </a:bodyPr>
          <a:lstStyle/>
          <a:p>
            <a:pPr algn="l">
              <a:lnSpc>
                <a:spcPts val="576"/>
              </a:lnSpc>
            </a:pPr>
            <a:r>
              <a:rPr lang="en-US" sz="1103">
                <a:solidFill>
                  <a:srgbClr val="000000"/>
                </a:solidFill>
                <a:latin typeface="Arimo"/>
                <a:ea typeface="Arimo"/>
                <a:cs typeface="Arimo"/>
                <a:sym typeface="Arimo"/>
              </a:rPr>
              <a:t></a:t>
            </a:r>
          </a:p>
        </p:txBody>
      </p:sp>
      <p:sp>
        <p:nvSpPr>
          <p:cNvPr id="41" name="TextBox 41"/>
          <p:cNvSpPr txBox="1"/>
          <p:nvPr/>
        </p:nvSpPr>
        <p:spPr>
          <a:xfrm>
            <a:off x="2396614" y="2298344"/>
            <a:ext cx="4584792" cy="485156"/>
          </a:xfrm>
          <a:prstGeom prst="rect">
            <a:avLst/>
          </a:prstGeom>
        </p:spPr>
        <p:txBody>
          <a:bodyPr lIns="0" tIns="0" rIns="0" bIns="0" rtlCol="0" anchor="t">
            <a:spAutoFit/>
          </a:bodyPr>
          <a:lstStyle/>
          <a:p>
            <a:pPr algn="just">
              <a:lnSpc>
                <a:spcPts val="576"/>
              </a:lnSpc>
            </a:pPr>
            <a:r>
              <a:rPr lang="en-US" sz="1103" spc="-1">
                <a:solidFill>
                  <a:srgbClr val="000000"/>
                </a:solidFill>
                <a:latin typeface="IBM Plex Sans Condensed"/>
                <a:ea typeface="IBM Plex Sans Condensed"/>
                <a:cs typeface="IBM Plex Sans Condensed"/>
                <a:sym typeface="IBM Plex Sans Condensed"/>
              </a:rPr>
              <a:t> </a:t>
            </a:r>
            <a:r>
              <a:rPr lang="en-US" sz="1103" spc="-1">
                <a:solidFill>
                  <a:srgbClr val="5B9BD5"/>
                </a:solidFill>
                <a:latin typeface="IBM Plex Sans Condensed Bold"/>
                <a:ea typeface="IBM Plex Sans Condensed Bold"/>
                <a:cs typeface="IBM Plex Sans Condensed Bold"/>
                <a:sym typeface="IBM Plex Sans Condensed Bold"/>
              </a:rPr>
              <a:t>Volume:</a:t>
            </a:r>
            <a:r>
              <a:rPr lang="en-US" sz="1103" spc="-1">
                <a:solidFill>
                  <a:srgbClr val="5B9BD5"/>
                </a:solidFill>
                <a:latin typeface="IBM Plex Sans Condensed"/>
                <a:ea typeface="IBM Plex Sans Condensed"/>
                <a:cs typeface="IBM Plex Sans Condensed"/>
                <a:sym typeface="IBM Plex Sans Condensed"/>
              </a:rPr>
              <a:t> </a:t>
            </a:r>
            <a:r>
              <a:rPr lang="en-US" sz="1103" spc="-1">
                <a:solidFill>
                  <a:srgbClr val="000000"/>
                </a:solidFill>
                <a:latin typeface="IBM Plex Sans Condensed"/>
                <a:ea typeface="IBM Plex Sans Condensed"/>
                <a:cs typeface="IBM Plex Sans Condensed"/>
                <a:sym typeface="IBM Plex Sans Condensed"/>
              </a:rPr>
              <a:t>Check </a:t>
            </a:r>
            <a:r>
              <a:rPr lang="en-US" sz="1103" spc="-1">
                <a:solidFill>
                  <a:srgbClr val="FF0000"/>
                </a:solidFill>
                <a:latin typeface="IBM Plex Sans Condensed"/>
                <a:ea typeface="IBM Plex Sans Condensed"/>
                <a:cs typeface="IBM Plex Sans Condensed"/>
                <a:sym typeface="IBM Plex Sans Condensed"/>
              </a:rPr>
              <a:t>how much data can handle by the application. Here we apply </a:t>
            </a:r>
          </a:p>
          <a:p>
            <a:pPr algn="just">
              <a:lnSpc>
                <a:spcPts val="2520"/>
              </a:lnSpc>
            </a:pPr>
            <a:r>
              <a:rPr lang="en-US" sz="1103" spc="14">
                <a:solidFill>
                  <a:srgbClr val="FF0000"/>
                </a:solidFill>
                <a:latin typeface="IBM Plex Sans Condensed"/>
                <a:ea typeface="IBM Plex Sans Condensed"/>
                <a:cs typeface="IBM Plex Sans Condensed"/>
                <a:sym typeface="IBM Plex Sans Condensed"/>
              </a:rPr>
              <a:t>huge data to system until it gets hang. </a:t>
            </a:r>
            <a:r>
              <a:rPr lang="en-US" sz="1103" spc="14">
                <a:solidFill>
                  <a:srgbClr val="000000"/>
                </a:solidFill>
                <a:latin typeface="IBM Plex Sans Condensed"/>
                <a:ea typeface="IBM Plex Sans Condensed"/>
                <a:cs typeface="IBM Plex Sans Condensed"/>
                <a:sym typeface="IBM Plex Sans Condensed"/>
              </a:rPr>
              <a:t>Generally, this test is performed to </a:t>
            </a:r>
          </a:p>
          <a:p>
            <a:pPr algn="just">
              <a:lnSpc>
                <a:spcPts val="556"/>
              </a:lnSpc>
            </a:pPr>
            <a:r>
              <a:rPr lang="en-US" sz="1103" spc="-1">
                <a:solidFill>
                  <a:srgbClr val="000000"/>
                </a:solidFill>
                <a:latin typeface="IBM Plex Sans Condensed"/>
                <a:ea typeface="IBM Plex Sans Condensed"/>
                <a:cs typeface="IBM Plex Sans Condensed"/>
                <a:sym typeface="IBM Plex Sans Condensed"/>
              </a:rPr>
              <a:t>check how system is responding to bulk of user at a time. </a:t>
            </a:r>
          </a:p>
        </p:txBody>
      </p:sp>
      <p:sp>
        <p:nvSpPr>
          <p:cNvPr id="42" name="TextBox 42"/>
          <p:cNvSpPr txBox="1"/>
          <p:nvPr/>
        </p:nvSpPr>
        <p:spPr>
          <a:xfrm>
            <a:off x="2058286" y="6374540"/>
            <a:ext cx="1341577" cy="180289"/>
          </a:xfrm>
          <a:prstGeom prst="rect">
            <a:avLst/>
          </a:prstGeom>
        </p:spPr>
        <p:txBody>
          <a:bodyPr lIns="0" tIns="0" rIns="0" bIns="0" rtlCol="0" anchor="t">
            <a:spAutoFit/>
          </a:bodyPr>
          <a:lstStyle/>
          <a:p>
            <a:pPr algn="l">
              <a:lnSpc>
                <a:spcPts val="1535"/>
              </a:lnSpc>
            </a:pPr>
            <a:r>
              <a:rPr lang="en-US" sz="1103" spc="-1">
                <a:solidFill>
                  <a:srgbClr val="000000"/>
                </a:solidFill>
                <a:latin typeface="IBM Plex Sans Condensed Bold"/>
                <a:ea typeface="IBM Plex Sans Condensed Bold"/>
                <a:cs typeface="IBM Plex Sans Condensed Bold"/>
                <a:sym typeface="IBM Plex Sans Condensed Bold"/>
              </a:rPr>
              <a:t>Configuration Testing: </a:t>
            </a:r>
          </a:p>
        </p:txBody>
      </p:sp>
      <p:sp>
        <p:nvSpPr>
          <p:cNvPr id="43" name="TextBox 43"/>
          <p:cNvSpPr txBox="1"/>
          <p:nvPr/>
        </p:nvSpPr>
        <p:spPr>
          <a:xfrm>
            <a:off x="2286886" y="6477133"/>
            <a:ext cx="112405" cy="203187"/>
          </a:xfrm>
          <a:prstGeom prst="rect">
            <a:avLst/>
          </a:prstGeom>
        </p:spPr>
        <p:txBody>
          <a:bodyPr lIns="0" tIns="0" rIns="0" bIns="0" rtlCol="0" anchor="t">
            <a:spAutoFit/>
          </a:bodyPr>
          <a:lstStyle/>
          <a:p>
            <a:pPr algn="l">
              <a:lnSpc>
                <a:spcPts val="1535"/>
              </a:lnSpc>
            </a:pPr>
            <a:r>
              <a:rPr lang="en-US" sz="1103">
                <a:solidFill>
                  <a:srgbClr val="000000"/>
                </a:solidFill>
                <a:latin typeface="Arimo"/>
                <a:ea typeface="Arimo"/>
                <a:cs typeface="Arimo"/>
                <a:sym typeface="Arimo"/>
              </a:rPr>
              <a:t></a:t>
            </a:r>
          </a:p>
        </p:txBody>
      </p:sp>
      <p:sp>
        <p:nvSpPr>
          <p:cNvPr id="44" name="TextBox 44"/>
          <p:cNvSpPr txBox="1"/>
          <p:nvPr/>
        </p:nvSpPr>
        <p:spPr>
          <a:xfrm>
            <a:off x="2396614" y="6648983"/>
            <a:ext cx="4584983" cy="488328"/>
          </a:xfrm>
          <a:prstGeom prst="rect">
            <a:avLst/>
          </a:prstGeom>
        </p:spPr>
        <p:txBody>
          <a:bodyPr lIns="0" tIns="0" rIns="0" bIns="0" rtlCol="0" anchor="t">
            <a:spAutoFit/>
          </a:bodyPr>
          <a:lstStyle/>
          <a:p>
            <a:pPr algn="just">
              <a:lnSpc>
                <a:spcPts val="551"/>
              </a:lnSpc>
            </a:pPr>
            <a:r>
              <a:rPr lang="en-US" sz="1103" spc="34">
                <a:solidFill>
                  <a:srgbClr val="000000"/>
                </a:solidFill>
                <a:latin typeface="IBM Plex Sans Condensed"/>
                <a:ea typeface="IBM Plex Sans Condensed"/>
                <a:cs typeface="IBM Plex Sans Condensed"/>
                <a:sym typeface="IBM Plex Sans Condensed"/>
              </a:rPr>
              <a:t> It is a combination of hardware and software, in which we need to test </a:t>
            </a:r>
          </a:p>
          <a:p>
            <a:pPr algn="just">
              <a:lnSpc>
                <a:spcPts val="2525"/>
              </a:lnSpc>
            </a:pPr>
            <a:r>
              <a:rPr lang="en-US" sz="1103" spc="-1">
                <a:solidFill>
                  <a:srgbClr val="000000"/>
                </a:solidFill>
                <a:latin typeface="IBM Plex Sans Condensed"/>
                <a:ea typeface="IBM Plex Sans Condensed"/>
                <a:cs typeface="IBM Plex Sans Condensed"/>
                <a:sym typeface="IBM Plex Sans Condensed"/>
              </a:rPr>
              <a:t>whether they are communicating properly or not. In simple words, we check </a:t>
            </a:r>
          </a:p>
          <a:p>
            <a:pPr algn="just">
              <a:lnSpc>
                <a:spcPts val="593"/>
              </a:lnSpc>
            </a:pPr>
            <a:r>
              <a:rPr lang="en-US" sz="1103" spc="-1">
                <a:solidFill>
                  <a:srgbClr val="000000"/>
                </a:solidFill>
                <a:latin typeface="IBM Plex Sans Condensed"/>
                <a:ea typeface="IBM Plex Sans Condensed"/>
                <a:cs typeface="IBM Plex Sans Condensed"/>
                <a:sym typeface="IBM Plex Sans Condensed"/>
              </a:rPr>
              <a:t>how the data is flow from one module to another. </a:t>
            </a:r>
          </a:p>
        </p:txBody>
      </p:sp>
      <p:sp>
        <p:nvSpPr>
          <p:cNvPr id="46" name="Footer Placeholder 45"/>
          <p:cNvSpPr>
            <a:spLocks noGrp="1"/>
          </p:cNvSpPr>
          <p:nvPr>
            <p:ph type="ftr" sz="quarter" idx="11"/>
          </p:nvPr>
        </p:nvSpPr>
        <p:spPr/>
        <p:txBody>
          <a:bodyPr/>
          <a:lstStyle/>
          <a:p>
            <a:r>
              <a:rPr lang="en-US" smtClean="0"/>
              <a:t>Mr. RANJIT KUMBHAR  7757962804</a:t>
            </a:r>
            <a:endParaRPr lang="en-US"/>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43305" y="1954406"/>
            <a:ext cx="2049142" cy="170688"/>
          </a:xfrm>
          <a:custGeom>
            <a:avLst/>
            <a:gdLst/>
            <a:ahLst/>
            <a:cxnLst/>
            <a:rect l="l" t="t" r="r" b="b"/>
            <a:pathLst>
              <a:path w="2049142" h="170688">
                <a:moveTo>
                  <a:pt x="0" y="0"/>
                </a:moveTo>
                <a:lnTo>
                  <a:pt x="2049142" y="0"/>
                </a:lnTo>
                <a:lnTo>
                  <a:pt x="2049142" y="170688"/>
                </a:lnTo>
                <a:lnTo>
                  <a:pt x="0" y="170688"/>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1371600" y="5181600"/>
            <a:ext cx="115567" cy="115567"/>
          </a:xfrm>
          <a:custGeom>
            <a:avLst/>
            <a:gdLst/>
            <a:ahLst/>
            <a:cxnLst/>
            <a:rect l="l" t="t" r="r" b="b"/>
            <a:pathLst>
              <a:path w="115567" h="115567">
                <a:moveTo>
                  <a:pt x="0" y="0"/>
                </a:moveTo>
                <a:lnTo>
                  <a:pt x="115567" y="0"/>
                </a:lnTo>
                <a:lnTo>
                  <a:pt x="115567" y="115567"/>
                </a:lnTo>
                <a:lnTo>
                  <a:pt x="0" y="115567"/>
                </a:lnTo>
                <a:lnTo>
                  <a:pt x="0" y="0"/>
                </a:lnTo>
                <a:close/>
              </a:path>
            </a:pathLst>
          </a:custGeom>
          <a:blipFill>
            <a:blip r:embed="rId4"/>
            <a:stretch>
              <a:fillRect/>
            </a:stretch>
          </a:blipFill>
        </p:spPr>
      </p:sp>
      <p:sp>
        <p:nvSpPr>
          <p:cNvPr id="5" name="TextBox 5"/>
          <p:cNvSpPr txBox="1"/>
          <p:nvPr/>
        </p:nvSpPr>
        <p:spPr>
          <a:xfrm>
            <a:off x="1143305" y="1931756"/>
            <a:ext cx="148885" cy="202330"/>
          </a:xfrm>
          <a:prstGeom prst="rect">
            <a:avLst/>
          </a:prstGeom>
        </p:spPr>
        <p:txBody>
          <a:bodyPr lIns="0" tIns="0" rIns="0" bIns="0" rtlCol="0" anchor="t">
            <a:spAutoFit/>
          </a:bodyPr>
          <a:lstStyle/>
          <a:p>
            <a:pPr algn="l">
              <a:lnSpc>
                <a:spcPts val="1545"/>
              </a:lnSpc>
            </a:pPr>
            <a:r>
              <a:rPr lang="en-US" sz="1103" spc="-1">
                <a:solidFill>
                  <a:srgbClr val="000000"/>
                </a:solidFill>
                <a:latin typeface="IBM Plex Sans Condensed Bold"/>
                <a:ea typeface="IBM Plex Sans Condensed Bold"/>
                <a:cs typeface="IBM Plex Sans Condensed Bold"/>
                <a:sym typeface="IBM Plex Sans Condensed Bold"/>
              </a:rPr>
              <a:t>4. </a:t>
            </a:r>
          </a:p>
        </p:txBody>
      </p:sp>
      <p:sp>
        <p:nvSpPr>
          <p:cNvPr id="6" name="TextBox 6"/>
          <p:cNvSpPr txBox="1"/>
          <p:nvPr/>
        </p:nvSpPr>
        <p:spPr>
          <a:xfrm>
            <a:off x="1829438" y="892007"/>
            <a:ext cx="145466" cy="202330"/>
          </a:xfrm>
          <a:prstGeom prst="rect">
            <a:avLst/>
          </a:prstGeom>
        </p:spPr>
        <p:txBody>
          <a:bodyPr lIns="0" tIns="0" rIns="0" bIns="0" rtlCol="0" anchor="t">
            <a:spAutoFit/>
          </a:bodyPr>
          <a:lstStyle/>
          <a:p>
            <a:pPr algn="l">
              <a:lnSpc>
                <a:spcPts val="1545"/>
              </a:lnSpc>
            </a:pPr>
            <a:r>
              <a:rPr lang="en-US" sz="1103" spc="-1">
                <a:solidFill>
                  <a:srgbClr val="000000"/>
                </a:solidFill>
                <a:latin typeface="IBM Plex Sans Condensed Bold"/>
                <a:ea typeface="IBM Plex Sans Condensed Bold"/>
                <a:cs typeface="IBM Plex Sans Condensed Bold"/>
                <a:sym typeface="IBM Plex Sans Condensed Bold"/>
              </a:rPr>
              <a:t>g. </a:t>
            </a:r>
          </a:p>
        </p:txBody>
      </p:sp>
      <p:sp>
        <p:nvSpPr>
          <p:cNvPr id="7" name="TextBox 7"/>
          <p:cNvSpPr txBox="1"/>
          <p:nvPr/>
        </p:nvSpPr>
        <p:spPr>
          <a:xfrm>
            <a:off x="2058286" y="914048"/>
            <a:ext cx="1721129" cy="180289"/>
          </a:xfrm>
          <a:prstGeom prst="rect">
            <a:avLst/>
          </a:prstGeom>
        </p:spPr>
        <p:txBody>
          <a:bodyPr lIns="0" tIns="0" rIns="0" bIns="0" rtlCol="0" anchor="t">
            <a:spAutoFit/>
          </a:bodyPr>
          <a:lstStyle/>
          <a:p>
            <a:pPr algn="l">
              <a:lnSpc>
                <a:spcPts val="1535"/>
              </a:lnSpc>
            </a:pPr>
            <a:r>
              <a:rPr lang="en-US" sz="1103" spc="-1">
                <a:solidFill>
                  <a:srgbClr val="000000"/>
                </a:solidFill>
                <a:latin typeface="IBM Plex Sans Condensed Bold"/>
                <a:ea typeface="IBM Plex Sans Condensed Bold"/>
                <a:cs typeface="IBM Plex Sans Condensed Bold"/>
                <a:sym typeface="IBM Plex Sans Condensed Bold"/>
              </a:rPr>
              <a:t>Sanitation / Garbage Testing </a:t>
            </a:r>
          </a:p>
        </p:txBody>
      </p:sp>
      <p:sp>
        <p:nvSpPr>
          <p:cNvPr id="8" name="TextBox 8"/>
          <p:cNvSpPr txBox="1"/>
          <p:nvPr/>
        </p:nvSpPr>
        <p:spPr>
          <a:xfrm>
            <a:off x="2286886" y="1016641"/>
            <a:ext cx="112405" cy="203187"/>
          </a:xfrm>
          <a:prstGeom prst="rect">
            <a:avLst/>
          </a:prstGeom>
        </p:spPr>
        <p:txBody>
          <a:bodyPr lIns="0" tIns="0" rIns="0" bIns="0" rtlCol="0" anchor="t">
            <a:spAutoFit/>
          </a:bodyPr>
          <a:lstStyle/>
          <a:p>
            <a:pPr algn="l">
              <a:lnSpc>
                <a:spcPts val="1535"/>
              </a:lnSpc>
            </a:pPr>
            <a:r>
              <a:rPr lang="en-US" sz="1103">
                <a:solidFill>
                  <a:srgbClr val="000000"/>
                </a:solidFill>
                <a:latin typeface="Arimo"/>
                <a:ea typeface="Arimo"/>
                <a:cs typeface="Arimo"/>
                <a:sym typeface="Arimo"/>
              </a:rPr>
              <a:t></a:t>
            </a:r>
          </a:p>
        </p:txBody>
      </p:sp>
      <p:sp>
        <p:nvSpPr>
          <p:cNvPr id="9" name="TextBox 9"/>
          <p:cNvSpPr txBox="1"/>
          <p:nvPr/>
        </p:nvSpPr>
        <p:spPr>
          <a:xfrm>
            <a:off x="2396614" y="1188491"/>
            <a:ext cx="4584478" cy="94755"/>
          </a:xfrm>
          <a:prstGeom prst="rect">
            <a:avLst/>
          </a:prstGeom>
        </p:spPr>
        <p:txBody>
          <a:bodyPr lIns="0" tIns="0" rIns="0" bIns="0" rtlCol="0" anchor="t">
            <a:spAutoFit/>
          </a:bodyPr>
          <a:lstStyle/>
          <a:p>
            <a:pPr algn="l">
              <a:lnSpc>
                <a:spcPts val="551"/>
              </a:lnSpc>
            </a:pPr>
            <a:r>
              <a:rPr lang="en-US" sz="1103" spc="18">
                <a:solidFill>
                  <a:srgbClr val="000000"/>
                </a:solidFill>
                <a:latin typeface="IBM Plex Sans Condensed"/>
                <a:ea typeface="IBM Plex Sans Condensed"/>
                <a:cs typeface="IBM Plex Sans Condensed"/>
                <a:sym typeface="IBM Plex Sans Condensed"/>
              </a:rPr>
              <a:t> If any application provides extra features/functionality, then we consider </a:t>
            </a:r>
          </a:p>
        </p:txBody>
      </p:sp>
      <p:sp>
        <p:nvSpPr>
          <p:cNvPr id="10" name="TextBox 10"/>
          <p:cNvSpPr txBox="1"/>
          <p:nvPr/>
        </p:nvSpPr>
        <p:spPr>
          <a:xfrm>
            <a:off x="2515486" y="1211990"/>
            <a:ext cx="726005" cy="275539"/>
          </a:xfrm>
          <a:prstGeom prst="rect">
            <a:avLst/>
          </a:prstGeom>
        </p:spPr>
        <p:txBody>
          <a:bodyPr lIns="0" tIns="0" rIns="0" bIns="0" rtlCol="0" anchor="t">
            <a:spAutoFit/>
          </a:bodyPr>
          <a:lstStyle/>
          <a:p>
            <a:pPr algn="l">
              <a:lnSpc>
                <a:spcPts val="2567"/>
              </a:lnSpc>
            </a:pPr>
            <a:r>
              <a:rPr lang="en-US" sz="1103" spc="-1">
                <a:solidFill>
                  <a:srgbClr val="000000"/>
                </a:solidFill>
                <a:latin typeface="IBM Plex Sans Condensed"/>
                <a:ea typeface="IBM Plex Sans Condensed"/>
                <a:cs typeface="IBM Plex Sans Condensed"/>
                <a:sym typeface="IBM Plex Sans Condensed"/>
              </a:rPr>
              <a:t>them a bug. </a:t>
            </a:r>
          </a:p>
        </p:txBody>
      </p:sp>
      <p:sp>
        <p:nvSpPr>
          <p:cNvPr id="11" name="TextBox 11"/>
          <p:cNvSpPr txBox="1"/>
          <p:nvPr/>
        </p:nvSpPr>
        <p:spPr>
          <a:xfrm>
            <a:off x="1372238" y="1953797"/>
            <a:ext cx="1889017" cy="180289"/>
          </a:xfrm>
          <a:prstGeom prst="rect">
            <a:avLst/>
          </a:prstGeom>
        </p:spPr>
        <p:txBody>
          <a:bodyPr lIns="0" tIns="0" rIns="0" bIns="0" rtlCol="0" anchor="t">
            <a:spAutoFit/>
          </a:bodyPr>
          <a:lstStyle/>
          <a:p>
            <a:pPr algn="l">
              <a:lnSpc>
                <a:spcPts val="1559"/>
              </a:lnSpc>
            </a:pPr>
            <a:r>
              <a:rPr lang="en-US" sz="1103" spc="-1">
                <a:solidFill>
                  <a:srgbClr val="000000"/>
                </a:solidFill>
                <a:latin typeface="IBM Plex Sans Condensed Bold"/>
                <a:ea typeface="IBM Plex Sans Condensed Bold"/>
                <a:cs typeface="IBM Plex Sans Condensed Bold"/>
                <a:sym typeface="IBM Plex Sans Condensed Bold"/>
              </a:rPr>
              <a:t>UAT (User Acceptance Testing): </a:t>
            </a:r>
          </a:p>
        </p:txBody>
      </p:sp>
      <p:sp>
        <p:nvSpPr>
          <p:cNvPr id="12" name="TextBox 12"/>
          <p:cNvSpPr txBox="1"/>
          <p:nvPr/>
        </p:nvSpPr>
        <p:spPr>
          <a:xfrm>
            <a:off x="1372238" y="2114464"/>
            <a:ext cx="105042" cy="207226"/>
          </a:xfrm>
          <a:prstGeom prst="rect">
            <a:avLst/>
          </a:prstGeom>
        </p:spPr>
        <p:txBody>
          <a:bodyPr lIns="0" tIns="0" rIns="0" bIns="0" rtlCol="0" anchor="t">
            <a:spAutoFit/>
          </a:bodyPr>
          <a:lstStyle/>
          <a:p>
            <a:pPr algn="l">
              <a:lnSpc>
                <a:spcPts val="1559"/>
              </a:lnSpc>
            </a:pPr>
            <a:r>
              <a:rPr lang="en-US" sz="1103">
                <a:solidFill>
                  <a:srgbClr val="000000"/>
                </a:solidFill>
                <a:latin typeface="Arimo"/>
                <a:ea typeface="Arimo"/>
                <a:cs typeface="Arimo"/>
                <a:sym typeface="Arimo"/>
              </a:rPr>
              <a:t> </a:t>
            </a:r>
          </a:p>
        </p:txBody>
      </p:sp>
      <p:sp>
        <p:nvSpPr>
          <p:cNvPr id="13" name="TextBox 13"/>
          <p:cNvSpPr txBox="1"/>
          <p:nvPr/>
        </p:nvSpPr>
        <p:spPr>
          <a:xfrm>
            <a:off x="1600838" y="2158013"/>
            <a:ext cx="5396875" cy="973026"/>
          </a:xfrm>
          <a:prstGeom prst="rect">
            <a:avLst/>
          </a:prstGeom>
        </p:spPr>
        <p:txBody>
          <a:bodyPr lIns="0" tIns="0" rIns="0" bIns="0" rtlCol="0" anchor="t">
            <a:spAutoFit/>
          </a:bodyPr>
          <a:lstStyle/>
          <a:p>
            <a:pPr algn="just">
              <a:lnSpc>
                <a:spcPts val="1559"/>
              </a:lnSpc>
            </a:pPr>
            <a:r>
              <a:rPr lang="en-US" sz="1103" spc="-1">
                <a:solidFill>
                  <a:srgbClr val="000000"/>
                </a:solidFill>
                <a:latin typeface="IBM Plex Sans Condensed"/>
                <a:ea typeface="IBM Plex Sans Condensed"/>
                <a:cs typeface="IBM Plex Sans Condensed"/>
                <a:sym typeface="IBM Plex Sans Condensed"/>
              </a:rPr>
              <a:t>User Acceptance Testing (UAT) is a type of testing performed by the end-user or the client to verify/accept the software system before moving the software application to the production environment. UAT is done in the final phase of testing after functional, integration, and system testing are done </a:t>
            </a:r>
          </a:p>
          <a:p>
            <a:pPr algn="just">
              <a:lnSpc>
                <a:spcPts val="1707"/>
              </a:lnSpc>
            </a:pPr>
            <a:r>
              <a:rPr lang="en-US" sz="1103" spc="-1">
                <a:solidFill>
                  <a:srgbClr val="000000"/>
                </a:solidFill>
                <a:latin typeface="IBM Plex Sans Condensed Bold"/>
                <a:ea typeface="IBM Plex Sans Condensed Bold"/>
                <a:cs typeface="IBM Plex Sans Condensed Bold"/>
                <a:sym typeface="IBM Plex Sans Condensed Bold"/>
              </a:rPr>
              <a:t>Here are two types of UAT: </a:t>
            </a:r>
          </a:p>
        </p:txBody>
      </p:sp>
      <p:sp>
        <p:nvSpPr>
          <p:cNvPr id="14" name="TextBox 14"/>
          <p:cNvSpPr txBox="1"/>
          <p:nvPr/>
        </p:nvSpPr>
        <p:spPr>
          <a:xfrm>
            <a:off x="1372238" y="2888151"/>
            <a:ext cx="105042" cy="226276"/>
          </a:xfrm>
          <a:prstGeom prst="rect">
            <a:avLst/>
          </a:prstGeom>
        </p:spPr>
        <p:txBody>
          <a:bodyPr lIns="0" tIns="0" rIns="0" bIns="0" rtlCol="0" anchor="t">
            <a:spAutoFit/>
          </a:bodyPr>
          <a:lstStyle/>
          <a:p>
            <a:pPr algn="l">
              <a:lnSpc>
                <a:spcPts val="1707"/>
              </a:lnSpc>
            </a:pPr>
            <a:r>
              <a:rPr lang="en-US" sz="1103">
                <a:solidFill>
                  <a:srgbClr val="000000"/>
                </a:solidFill>
                <a:latin typeface="Arimo"/>
                <a:ea typeface="Arimo"/>
                <a:cs typeface="Arimo"/>
                <a:sym typeface="Arimo"/>
              </a:rPr>
              <a:t> </a:t>
            </a:r>
          </a:p>
        </p:txBody>
      </p:sp>
      <p:sp>
        <p:nvSpPr>
          <p:cNvPr id="15" name="TextBox 15"/>
          <p:cNvSpPr txBox="1"/>
          <p:nvPr/>
        </p:nvSpPr>
        <p:spPr>
          <a:xfrm>
            <a:off x="1829438" y="3144536"/>
            <a:ext cx="126806" cy="168983"/>
          </a:xfrm>
          <a:prstGeom prst="rect">
            <a:avLst/>
          </a:prstGeom>
        </p:spPr>
        <p:txBody>
          <a:bodyPr lIns="0" tIns="0" rIns="0" bIns="0" rtlCol="0" anchor="t">
            <a:spAutoFit/>
          </a:bodyPr>
          <a:lstStyle/>
          <a:p>
            <a:pPr algn="l">
              <a:lnSpc>
                <a:spcPts val="1363"/>
              </a:lnSpc>
            </a:pPr>
            <a:r>
              <a:rPr lang="en-US" sz="1103" spc="-4">
                <a:solidFill>
                  <a:srgbClr val="000000"/>
                </a:solidFill>
                <a:latin typeface="Open Sans"/>
                <a:ea typeface="Open Sans"/>
                <a:cs typeface="Open Sans"/>
                <a:sym typeface="Open Sans"/>
              </a:rPr>
              <a:t>o </a:t>
            </a:r>
          </a:p>
        </p:txBody>
      </p:sp>
      <p:sp>
        <p:nvSpPr>
          <p:cNvPr id="16" name="TextBox 16"/>
          <p:cNvSpPr txBox="1"/>
          <p:nvPr/>
        </p:nvSpPr>
        <p:spPr>
          <a:xfrm>
            <a:off x="2058286" y="3164862"/>
            <a:ext cx="875233" cy="161239"/>
          </a:xfrm>
          <a:prstGeom prst="rect">
            <a:avLst/>
          </a:prstGeom>
        </p:spPr>
        <p:txBody>
          <a:bodyPr lIns="0" tIns="0" rIns="0" bIns="0" rtlCol="0" anchor="t">
            <a:spAutoFit/>
          </a:bodyPr>
          <a:lstStyle/>
          <a:p>
            <a:pPr algn="l">
              <a:lnSpc>
                <a:spcPts val="1363"/>
              </a:lnSpc>
            </a:pPr>
            <a:r>
              <a:rPr lang="en-US" sz="1103" spc="-1">
                <a:solidFill>
                  <a:srgbClr val="000000"/>
                </a:solidFill>
                <a:latin typeface="IBM Plex Sans Condensed Bold"/>
                <a:ea typeface="IBM Plex Sans Condensed Bold"/>
                <a:cs typeface="IBM Plex Sans Condensed Bold"/>
                <a:sym typeface="IBM Plex Sans Condensed Bold"/>
              </a:rPr>
              <a:t>Alpha Testing: </a:t>
            </a:r>
          </a:p>
        </p:txBody>
      </p:sp>
      <p:sp>
        <p:nvSpPr>
          <p:cNvPr id="17" name="TextBox 17"/>
          <p:cNvSpPr txBox="1"/>
          <p:nvPr/>
        </p:nvSpPr>
        <p:spPr>
          <a:xfrm>
            <a:off x="2286886" y="3321834"/>
            <a:ext cx="4696092" cy="394411"/>
          </a:xfrm>
          <a:prstGeom prst="rect">
            <a:avLst/>
          </a:prstGeom>
        </p:spPr>
        <p:txBody>
          <a:bodyPr lIns="0" tIns="0" rIns="0" bIns="0" rtlCol="0" anchor="t">
            <a:spAutoFit/>
          </a:bodyPr>
          <a:lstStyle/>
          <a:p>
            <a:pPr algn="l">
              <a:lnSpc>
                <a:spcPts val="1707"/>
              </a:lnSpc>
            </a:pPr>
            <a:r>
              <a:rPr lang="en-US" sz="1103" spc="2">
                <a:solidFill>
                  <a:srgbClr val="000000"/>
                </a:solidFill>
                <a:latin typeface="IBM Plex Sans Condensed"/>
                <a:ea typeface="IBM Plex Sans Condensed"/>
                <a:cs typeface="IBM Plex Sans Condensed"/>
                <a:sym typeface="IBM Plex Sans Condensed"/>
              </a:rPr>
              <a:t>Generally alpha testing is performed </a:t>
            </a:r>
            <a:r>
              <a:rPr lang="en-US" sz="1103" spc="2">
                <a:solidFill>
                  <a:srgbClr val="FF0000"/>
                </a:solidFill>
                <a:latin typeface="IBM Plex Sans Condensed Bold"/>
                <a:ea typeface="IBM Plex Sans Condensed Bold"/>
                <a:cs typeface="IBM Plex Sans Condensed Bold"/>
                <a:sym typeface="IBM Plex Sans Condensed Bold"/>
              </a:rPr>
              <a:t>in our side</a:t>
            </a:r>
            <a:r>
              <a:rPr lang="en-US" sz="1103" spc="2">
                <a:solidFill>
                  <a:srgbClr val="000000"/>
                </a:solidFill>
                <a:latin typeface="IBM Plex Sans Condensed"/>
                <a:ea typeface="IBM Plex Sans Condensed"/>
                <a:cs typeface="IBM Plex Sans Condensed"/>
                <a:sym typeface="IBM Plex Sans Condensed"/>
              </a:rPr>
              <a:t> </a:t>
            </a:r>
            <a:r>
              <a:rPr lang="en-US" sz="1103" spc="2">
                <a:solidFill>
                  <a:srgbClr val="FF0000"/>
                </a:solidFill>
                <a:latin typeface="IBM Plex Sans Condensed Bold"/>
                <a:ea typeface="IBM Plex Sans Condensed Bold"/>
                <a:cs typeface="IBM Plex Sans Condensed Bold"/>
                <a:sym typeface="IBM Plex Sans Condensed Bold"/>
              </a:rPr>
              <a:t>as per</a:t>
            </a:r>
            <a:r>
              <a:rPr lang="en-US" sz="1103" spc="2">
                <a:solidFill>
                  <a:srgbClr val="FF0000"/>
                </a:solidFill>
                <a:latin typeface="IBM Plex Sans Condensed"/>
                <a:ea typeface="IBM Plex Sans Condensed"/>
                <a:cs typeface="IBM Plex Sans Condensed"/>
                <a:sym typeface="IBM Plex Sans Condensed"/>
              </a:rPr>
              <a:t> </a:t>
            </a:r>
            <a:r>
              <a:rPr lang="en-US" sz="1103" spc="2">
                <a:solidFill>
                  <a:srgbClr val="000000"/>
                </a:solidFill>
                <a:latin typeface="IBM Plex Sans Condensed"/>
                <a:ea typeface="IBM Plex Sans Condensed"/>
                <a:cs typeface="IBM Plex Sans Condensed"/>
                <a:sym typeface="IBM Plex Sans Condensed"/>
              </a:rPr>
              <a:t>client environment. Post </a:t>
            </a:r>
          </a:p>
          <a:p>
            <a:pPr algn="l">
              <a:lnSpc>
                <a:spcPts val="1363"/>
              </a:lnSpc>
            </a:pPr>
            <a:r>
              <a:rPr lang="en-US" sz="1103" spc="-1">
                <a:solidFill>
                  <a:srgbClr val="000000"/>
                </a:solidFill>
                <a:latin typeface="IBM Plex Sans Condensed"/>
                <a:ea typeface="IBM Plex Sans Condensed"/>
                <a:cs typeface="IBM Plex Sans Condensed"/>
                <a:sym typeface="IBM Plex Sans Condensed"/>
              </a:rPr>
              <a:t>Alpha Testing the software is ready for deployment into client Environment. </a:t>
            </a:r>
          </a:p>
        </p:txBody>
      </p:sp>
      <p:sp>
        <p:nvSpPr>
          <p:cNvPr id="18" name="TextBox 18"/>
          <p:cNvSpPr txBox="1"/>
          <p:nvPr/>
        </p:nvSpPr>
        <p:spPr>
          <a:xfrm>
            <a:off x="1829438" y="3695081"/>
            <a:ext cx="126806" cy="207083"/>
          </a:xfrm>
          <a:prstGeom prst="rect">
            <a:avLst/>
          </a:prstGeom>
        </p:spPr>
        <p:txBody>
          <a:bodyPr lIns="0" tIns="0" rIns="0" bIns="0" rtlCol="0" anchor="t">
            <a:spAutoFit/>
          </a:bodyPr>
          <a:lstStyle/>
          <a:p>
            <a:pPr algn="l">
              <a:lnSpc>
                <a:spcPts val="1761"/>
              </a:lnSpc>
            </a:pPr>
            <a:r>
              <a:rPr lang="en-US" sz="1103" spc="-4">
                <a:solidFill>
                  <a:srgbClr val="000000"/>
                </a:solidFill>
                <a:latin typeface="Open Sans"/>
                <a:ea typeface="Open Sans"/>
                <a:cs typeface="Open Sans"/>
                <a:sym typeface="Open Sans"/>
              </a:rPr>
              <a:t>o </a:t>
            </a:r>
          </a:p>
        </p:txBody>
      </p:sp>
      <p:sp>
        <p:nvSpPr>
          <p:cNvPr id="19" name="TextBox 19"/>
          <p:cNvSpPr txBox="1"/>
          <p:nvPr/>
        </p:nvSpPr>
        <p:spPr>
          <a:xfrm>
            <a:off x="2058286" y="3715407"/>
            <a:ext cx="803338" cy="199339"/>
          </a:xfrm>
          <a:prstGeom prst="rect">
            <a:avLst/>
          </a:prstGeom>
        </p:spPr>
        <p:txBody>
          <a:bodyPr lIns="0" tIns="0" rIns="0" bIns="0" rtlCol="0" anchor="t">
            <a:spAutoFit/>
          </a:bodyPr>
          <a:lstStyle/>
          <a:p>
            <a:pPr algn="l">
              <a:lnSpc>
                <a:spcPts val="1761"/>
              </a:lnSpc>
            </a:pPr>
            <a:r>
              <a:rPr lang="en-US" sz="1103" spc="-1">
                <a:solidFill>
                  <a:srgbClr val="000000"/>
                </a:solidFill>
                <a:latin typeface="IBM Plex Sans Condensed Bold"/>
                <a:ea typeface="IBM Plex Sans Condensed Bold"/>
                <a:cs typeface="IBM Plex Sans Condensed Bold"/>
                <a:sym typeface="IBM Plex Sans Condensed Bold"/>
              </a:rPr>
              <a:t>Beta Testing: </a:t>
            </a:r>
          </a:p>
        </p:txBody>
      </p:sp>
      <p:sp>
        <p:nvSpPr>
          <p:cNvPr id="20" name="TextBox 20"/>
          <p:cNvSpPr txBox="1"/>
          <p:nvPr/>
        </p:nvSpPr>
        <p:spPr>
          <a:xfrm>
            <a:off x="2286886" y="3948579"/>
            <a:ext cx="4696149" cy="749503"/>
          </a:xfrm>
          <a:prstGeom prst="rect">
            <a:avLst/>
          </a:prstGeom>
        </p:spPr>
        <p:txBody>
          <a:bodyPr lIns="0" tIns="0" rIns="0" bIns="0" rtlCol="0" anchor="t">
            <a:spAutoFit/>
          </a:bodyPr>
          <a:lstStyle/>
          <a:p>
            <a:pPr algn="just">
              <a:lnSpc>
                <a:spcPts val="1310"/>
              </a:lnSpc>
            </a:pPr>
            <a:r>
              <a:rPr lang="en-US" sz="1103" spc="-1">
                <a:solidFill>
                  <a:srgbClr val="000000"/>
                </a:solidFill>
                <a:latin typeface="IBM Plex Sans Condensed"/>
                <a:ea typeface="IBM Plex Sans Condensed"/>
                <a:cs typeface="IBM Plex Sans Condensed"/>
                <a:sym typeface="IBM Plex Sans Condensed"/>
              </a:rPr>
              <a:t>Beta Testing Done into client side, where </a:t>
            </a:r>
            <a:r>
              <a:rPr lang="en-US" sz="1103" spc="-1">
                <a:solidFill>
                  <a:srgbClr val="FF0000"/>
                </a:solidFill>
                <a:latin typeface="IBM Plex Sans Condensed"/>
                <a:ea typeface="IBM Plex Sans Condensed"/>
                <a:cs typeface="IBM Plex Sans Condensed"/>
                <a:sym typeface="IBM Plex Sans Condensed"/>
              </a:rPr>
              <a:t>whole system </a:t>
            </a:r>
            <a:r>
              <a:rPr lang="en-US" sz="1103" spc="-1">
                <a:solidFill>
                  <a:srgbClr val="000000"/>
                </a:solidFill>
                <a:latin typeface="IBM Plex Sans Condensed"/>
                <a:ea typeface="IBM Plex Sans Condensed"/>
                <a:cs typeface="IBM Plex Sans Condensed"/>
                <a:sym typeface="IBM Plex Sans Condensed"/>
              </a:rPr>
              <a:t>is </a:t>
            </a:r>
            <a:r>
              <a:rPr lang="en-US" sz="1103" spc="-1">
                <a:solidFill>
                  <a:srgbClr val="FF0000"/>
                </a:solidFill>
                <a:latin typeface="IBM Plex Sans Condensed Bold"/>
                <a:ea typeface="IBM Plex Sans Condensed Bold"/>
                <a:cs typeface="IBM Plex Sans Condensed Bold"/>
                <a:sym typeface="IBM Plex Sans Condensed Bold"/>
              </a:rPr>
              <a:t>tested as per the client </a:t>
            </a:r>
          </a:p>
          <a:p>
            <a:pPr algn="just">
              <a:lnSpc>
                <a:spcPts val="1761"/>
              </a:lnSpc>
            </a:pPr>
            <a:r>
              <a:rPr lang="en-US" sz="1103" spc="-1">
                <a:solidFill>
                  <a:srgbClr val="FF0000"/>
                </a:solidFill>
                <a:latin typeface="IBM Plex Sans Condensed Bold"/>
                <a:ea typeface="IBM Plex Sans Condensed Bold"/>
                <a:cs typeface="IBM Plex Sans Condensed Bold"/>
                <a:sym typeface="IBM Plex Sans Condensed Bold"/>
              </a:rPr>
              <a:t>Environment.</a:t>
            </a:r>
            <a:r>
              <a:rPr lang="en-US" sz="1103" spc="-1">
                <a:solidFill>
                  <a:srgbClr val="FF0000"/>
                </a:solidFill>
                <a:latin typeface="IBM Plex Sans Condensed"/>
                <a:ea typeface="IBM Plex Sans Condensed"/>
                <a:cs typeface="IBM Plex Sans Condensed"/>
                <a:sym typeface="IBM Plex Sans Condensed"/>
              </a:rPr>
              <a:t> </a:t>
            </a:r>
            <a:r>
              <a:rPr lang="en-US" sz="1103" spc="-1">
                <a:solidFill>
                  <a:srgbClr val="000000"/>
                </a:solidFill>
                <a:latin typeface="IBM Plex Sans Condensed"/>
                <a:ea typeface="IBM Plex Sans Condensed"/>
                <a:cs typeface="IBM Plex Sans Condensed"/>
                <a:sym typeface="IBM Plex Sans Condensed"/>
              </a:rPr>
              <a:t>Generally, Beta and Alpha testing are done by two separate team. </a:t>
            </a:r>
          </a:p>
          <a:p>
            <a:pPr algn="just">
              <a:lnSpc>
                <a:spcPts val="1357"/>
              </a:lnSpc>
            </a:pPr>
            <a:r>
              <a:rPr lang="en-US" sz="1103" spc="-1">
                <a:solidFill>
                  <a:srgbClr val="000000"/>
                </a:solidFill>
                <a:latin typeface="IBM Plex Sans Condensed"/>
                <a:ea typeface="IBM Plex Sans Condensed"/>
                <a:cs typeface="IBM Plex Sans Condensed"/>
                <a:sym typeface="IBM Plex Sans Condensed"/>
              </a:rPr>
              <a:t>Largely it is done by Team who is functional user of that software. As a QA Team </a:t>
            </a:r>
          </a:p>
          <a:p>
            <a:pPr algn="just">
              <a:lnSpc>
                <a:spcPts val="1714"/>
              </a:lnSpc>
            </a:pPr>
            <a:r>
              <a:rPr lang="en-US" sz="1103" spc="-1">
                <a:solidFill>
                  <a:srgbClr val="000000"/>
                </a:solidFill>
                <a:latin typeface="IBM Plex Sans Condensed"/>
                <a:ea typeface="IBM Plex Sans Condensed"/>
                <a:cs typeface="IBM Plex Sans Condensed"/>
                <a:sym typeface="IBM Plex Sans Condensed"/>
              </a:rPr>
              <a:t>we assist them as per request from the client.</a:t>
            </a:r>
            <a:r>
              <a:rPr lang="en-US" sz="1103" spc="-1">
                <a:solidFill>
                  <a:srgbClr val="000000"/>
                </a:solidFill>
                <a:latin typeface="IBM Plex Sans Condensed Bold"/>
                <a:ea typeface="IBM Plex Sans Condensed Bold"/>
                <a:cs typeface="IBM Plex Sans Condensed Bold"/>
                <a:sym typeface="IBM Plex Sans Condensed Bold"/>
              </a:rPr>
              <a:t> </a:t>
            </a:r>
          </a:p>
        </p:txBody>
      </p:sp>
      <p:sp>
        <p:nvSpPr>
          <p:cNvPr id="21" name="TextBox 21"/>
          <p:cNvSpPr txBox="1"/>
          <p:nvPr/>
        </p:nvSpPr>
        <p:spPr>
          <a:xfrm>
            <a:off x="1207313" y="4726838"/>
            <a:ext cx="5496916" cy="294589"/>
          </a:xfrm>
          <a:prstGeom prst="rect">
            <a:avLst/>
          </a:prstGeom>
        </p:spPr>
        <p:txBody>
          <a:bodyPr lIns="0" tIns="0" rIns="0" bIns="0" rtlCol="0" anchor="t">
            <a:spAutoFit/>
          </a:bodyPr>
          <a:lstStyle/>
          <a:p>
            <a:pPr algn="l">
              <a:lnSpc>
                <a:spcPts val="2759"/>
              </a:lnSpc>
            </a:pPr>
            <a:r>
              <a:rPr lang="en-US" sz="1103" spc="-1">
                <a:solidFill>
                  <a:srgbClr val="000000"/>
                </a:solidFill>
                <a:latin typeface="IBM Plex Sans Condensed"/>
                <a:ea typeface="IBM Plex Sans Condensed"/>
                <a:cs typeface="IBM Plex Sans Condensed"/>
                <a:sym typeface="IBM Plex Sans Condensed"/>
              </a:rPr>
              <a:t>============================================================================= </a:t>
            </a:r>
          </a:p>
        </p:txBody>
      </p:sp>
      <p:sp>
        <p:nvSpPr>
          <p:cNvPr id="22" name="TextBox 22"/>
          <p:cNvSpPr txBox="1"/>
          <p:nvPr/>
        </p:nvSpPr>
        <p:spPr>
          <a:xfrm>
            <a:off x="1600838" y="5088026"/>
            <a:ext cx="2766003" cy="256489"/>
          </a:xfrm>
          <a:prstGeom prst="rect">
            <a:avLst/>
          </a:prstGeom>
        </p:spPr>
        <p:txBody>
          <a:bodyPr lIns="0" tIns="0" rIns="0" bIns="0" rtlCol="0" anchor="t">
            <a:spAutoFit/>
          </a:bodyPr>
          <a:lstStyle/>
          <a:p>
            <a:pPr algn="l">
              <a:lnSpc>
                <a:spcPts val="2328"/>
              </a:lnSpc>
            </a:pPr>
            <a:r>
              <a:rPr lang="en-US" sz="1103" spc="-1">
                <a:solidFill>
                  <a:srgbClr val="000000"/>
                </a:solidFill>
                <a:latin typeface="IBM Plex Sans Condensed Bold"/>
                <a:ea typeface="IBM Plex Sans Condensed Bold"/>
                <a:cs typeface="IBM Plex Sans Condensed Bold"/>
                <a:sym typeface="IBM Plex Sans Condensed Bold"/>
              </a:rPr>
              <a:t>Functional Testing Vs. Non-Functional Testing: </a:t>
            </a:r>
          </a:p>
        </p:txBody>
      </p:sp>
      <p:sp>
        <p:nvSpPr>
          <p:cNvPr id="23" name="TextBox 23"/>
          <p:cNvSpPr txBox="1"/>
          <p:nvPr/>
        </p:nvSpPr>
        <p:spPr>
          <a:xfrm>
            <a:off x="1829438" y="5373014"/>
            <a:ext cx="1155306" cy="294589"/>
          </a:xfrm>
          <a:prstGeom prst="rect">
            <a:avLst/>
          </a:prstGeom>
        </p:spPr>
        <p:txBody>
          <a:bodyPr lIns="0" tIns="0" rIns="0" bIns="0" rtlCol="0" anchor="t">
            <a:spAutoFit/>
          </a:bodyPr>
          <a:lstStyle/>
          <a:p>
            <a:pPr algn="l">
              <a:lnSpc>
                <a:spcPts val="2759"/>
              </a:lnSpc>
            </a:pPr>
            <a:r>
              <a:rPr lang="en-US" sz="1103" spc="-1">
                <a:solidFill>
                  <a:srgbClr val="000000"/>
                </a:solidFill>
                <a:latin typeface="IBM Plex Sans Condensed Bold"/>
                <a:ea typeface="IBM Plex Sans Condensed Bold"/>
                <a:cs typeface="IBM Plex Sans Condensed Bold"/>
                <a:sym typeface="IBM Plex Sans Condensed Bold"/>
              </a:rPr>
              <a:t>Functional Testing: </a:t>
            </a:r>
          </a:p>
        </p:txBody>
      </p:sp>
      <p:sp>
        <p:nvSpPr>
          <p:cNvPr id="24" name="TextBox 24"/>
          <p:cNvSpPr txBox="1"/>
          <p:nvPr/>
        </p:nvSpPr>
        <p:spPr>
          <a:xfrm>
            <a:off x="2286886" y="5690530"/>
            <a:ext cx="105042" cy="899503"/>
          </a:xfrm>
          <a:prstGeom prst="rect">
            <a:avLst/>
          </a:prstGeom>
        </p:spPr>
        <p:txBody>
          <a:bodyPr lIns="0" tIns="0" rIns="0" bIns="0" rtlCol="0" anchor="t">
            <a:spAutoFit/>
          </a:bodyPr>
          <a:lstStyle/>
          <a:p>
            <a:pPr algn="just">
              <a:lnSpc>
                <a:spcPts val="2476"/>
              </a:lnSpc>
            </a:pPr>
            <a:r>
              <a:rPr lang="en-US" sz="1103">
                <a:solidFill>
                  <a:srgbClr val="000000"/>
                </a:solidFill>
                <a:latin typeface="Arimo"/>
                <a:ea typeface="Arimo"/>
                <a:cs typeface="Arimo"/>
                <a:sym typeface="Arimo"/>
              </a:rPr>
              <a:t> </a:t>
            </a:r>
          </a:p>
          <a:p>
            <a:pPr algn="just">
              <a:lnSpc>
                <a:spcPts val="739"/>
              </a:lnSpc>
            </a:pPr>
            <a:r>
              <a:rPr lang="en-US" sz="1103">
                <a:solidFill>
                  <a:srgbClr val="000000"/>
                </a:solidFill>
                <a:latin typeface="Arimo"/>
                <a:ea typeface="Arimo"/>
                <a:cs typeface="Arimo"/>
                <a:sym typeface="Arimo"/>
              </a:rPr>
              <a:t> </a:t>
            </a:r>
          </a:p>
          <a:p>
            <a:pPr algn="just">
              <a:lnSpc>
                <a:spcPts val="2476"/>
              </a:lnSpc>
            </a:pPr>
            <a:r>
              <a:rPr lang="en-US" sz="1103">
                <a:solidFill>
                  <a:srgbClr val="000000"/>
                </a:solidFill>
                <a:latin typeface="Arimo"/>
                <a:ea typeface="Arimo"/>
                <a:cs typeface="Arimo"/>
                <a:sym typeface="Arimo"/>
              </a:rPr>
              <a:t> </a:t>
            </a:r>
          </a:p>
          <a:p>
            <a:pPr algn="just">
              <a:lnSpc>
                <a:spcPts val="643"/>
              </a:lnSpc>
            </a:pPr>
            <a:r>
              <a:rPr lang="en-US" sz="1103">
                <a:solidFill>
                  <a:srgbClr val="000000"/>
                </a:solidFill>
                <a:latin typeface="Arimo"/>
                <a:ea typeface="Arimo"/>
                <a:cs typeface="Arimo"/>
                <a:sym typeface="Arimo"/>
              </a:rPr>
              <a:t> </a:t>
            </a:r>
          </a:p>
        </p:txBody>
      </p:sp>
      <p:sp>
        <p:nvSpPr>
          <p:cNvPr id="25" name="TextBox 25"/>
          <p:cNvSpPr txBox="1"/>
          <p:nvPr/>
        </p:nvSpPr>
        <p:spPr>
          <a:xfrm>
            <a:off x="2515486" y="5734079"/>
            <a:ext cx="3192323" cy="872566"/>
          </a:xfrm>
          <a:prstGeom prst="rect">
            <a:avLst/>
          </a:prstGeom>
        </p:spPr>
        <p:txBody>
          <a:bodyPr lIns="0" tIns="0" rIns="0" bIns="0" rtlCol="0" anchor="t">
            <a:spAutoFit/>
          </a:bodyPr>
          <a:lstStyle/>
          <a:p>
            <a:pPr algn="l">
              <a:lnSpc>
                <a:spcPts val="2476"/>
              </a:lnSpc>
            </a:pPr>
            <a:r>
              <a:rPr lang="en-US" sz="1103" spc="-1">
                <a:solidFill>
                  <a:srgbClr val="FF0000"/>
                </a:solidFill>
                <a:latin typeface="IBM Plex Sans Condensed Bold"/>
                <a:ea typeface="IBM Plex Sans Condensed Bold"/>
                <a:cs typeface="IBM Plex Sans Condensed Bold"/>
                <a:sym typeface="IBM Plex Sans Condensed Bold"/>
              </a:rPr>
              <a:t>Validates</a:t>
            </a:r>
            <a:r>
              <a:rPr lang="en-US" sz="1103" spc="-1">
                <a:solidFill>
                  <a:srgbClr val="FF0000"/>
                </a:solidFill>
                <a:latin typeface="IBM Plex Sans Condensed"/>
                <a:ea typeface="IBM Plex Sans Condensed"/>
                <a:cs typeface="IBM Plex Sans Condensed"/>
                <a:sym typeface="IBM Plex Sans Condensed"/>
              </a:rPr>
              <a:t> </a:t>
            </a:r>
            <a:r>
              <a:rPr lang="en-US" sz="1103" spc="-1">
                <a:solidFill>
                  <a:srgbClr val="FF0000"/>
                </a:solidFill>
                <a:latin typeface="IBM Plex Sans Condensed Bold"/>
                <a:ea typeface="IBM Plex Sans Condensed Bold"/>
                <a:cs typeface="IBM Plex Sans Condensed Bold"/>
                <a:sym typeface="IBM Plex Sans Condensed Bold"/>
              </a:rPr>
              <a:t>functionality</a:t>
            </a:r>
            <a:r>
              <a:rPr lang="en-US" sz="1103" spc="-1">
                <a:solidFill>
                  <a:srgbClr val="FF0000"/>
                </a:solidFill>
                <a:latin typeface="IBM Plex Sans Condensed"/>
                <a:ea typeface="IBM Plex Sans Condensed"/>
                <a:cs typeface="IBM Plex Sans Condensed"/>
                <a:sym typeface="IBM Plex Sans Condensed"/>
              </a:rPr>
              <a:t> </a:t>
            </a:r>
            <a:r>
              <a:rPr lang="en-US" sz="1103" spc="-1">
                <a:solidFill>
                  <a:srgbClr val="000000"/>
                </a:solidFill>
                <a:latin typeface="IBM Plex Sans Condensed"/>
                <a:ea typeface="IBM Plex Sans Condensed"/>
                <a:cs typeface="IBM Plex Sans Condensed"/>
                <a:sym typeface="IBM Plex Sans Condensed"/>
              </a:rPr>
              <a:t>of Software. </a:t>
            </a:r>
          </a:p>
          <a:p>
            <a:pPr algn="l">
              <a:lnSpc>
                <a:spcPts val="739"/>
              </a:lnSpc>
            </a:pPr>
            <a:r>
              <a:rPr lang="en-US" sz="1103" spc="-1">
                <a:solidFill>
                  <a:srgbClr val="000000"/>
                </a:solidFill>
                <a:latin typeface="IBM Plex Sans Condensed"/>
                <a:ea typeface="IBM Plex Sans Condensed"/>
                <a:cs typeface="IBM Plex Sans Condensed"/>
                <a:sym typeface="IBM Plex Sans Condensed"/>
              </a:rPr>
              <a:t>Functionality describes </a:t>
            </a:r>
            <a:r>
              <a:rPr lang="en-US" sz="1103" spc="-1">
                <a:solidFill>
                  <a:srgbClr val="FF0000"/>
                </a:solidFill>
                <a:latin typeface="IBM Plex Sans Condensed Bold"/>
                <a:ea typeface="IBM Plex Sans Condensed Bold"/>
                <a:cs typeface="IBM Plex Sans Condensed Bold"/>
                <a:sym typeface="IBM Plex Sans Condensed Bold"/>
              </a:rPr>
              <a:t>what</a:t>
            </a:r>
            <a:r>
              <a:rPr lang="en-US" sz="1103" spc="-1">
                <a:solidFill>
                  <a:srgbClr val="FF0000"/>
                </a:solidFill>
                <a:latin typeface="IBM Plex Sans Condensed"/>
                <a:ea typeface="IBM Plex Sans Condensed"/>
                <a:cs typeface="IBM Plex Sans Condensed"/>
                <a:sym typeface="IBM Plex Sans Condensed"/>
              </a:rPr>
              <a:t> software </a:t>
            </a:r>
            <a:r>
              <a:rPr lang="en-US" sz="1103" spc="-1">
                <a:solidFill>
                  <a:srgbClr val="FF0000"/>
                </a:solidFill>
                <a:latin typeface="IBM Plex Sans Condensed Bold"/>
                <a:ea typeface="IBM Plex Sans Condensed Bold"/>
                <a:cs typeface="IBM Plex Sans Condensed Bold"/>
                <a:sym typeface="IBM Plex Sans Condensed Bold"/>
              </a:rPr>
              <a:t>does</a:t>
            </a:r>
            <a:r>
              <a:rPr lang="en-US" sz="1103" spc="-1">
                <a:solidFill>
                  <a:srgbClr val="FF0000"/>
                </a:solidFill>
                <a:latin typeface="IBM Plex Sans Condensed"/>
                <a:ea typeface="IBM Plex Sans Condensed"/>
                <a:cs typeface="IBM Plex Sans Condensed"/>
                <a:sym typeface="IBM Plex Sans Condensed"/>
              </a:rPr>
              <a:t>.</a:t>
            </a:r>
            <a:r>
              <a:rPr lang="en-US" sz="1103" spc="-1">
                <a:solidFill>
                  <a:srgbClr val="000000"/>
                </a:solidFill>
                <a:latin typeface="IBM Plex Sans Condensed"/>
                <a:ea typeface="IBM Plex Sans Condensed"/>
                <a:cs typeface="IBM Plex Sans Condensed"/>
                <a:sym typeface="IBM Plex Sans Condensed"/>
              </a:rPr>
              <a:t> </a:t>
            </a:r>
          </a:p>
          <a:p>
            <a:pPr algn="l">
              <a:lnSpc>
                <a:spcPts val="2476"/>
              </a:lnSpc>
            </a:pPr>
            <a:r>
              <a:rPr lang="en-US" sz="1103" spc="-1">
                <a:solidFill>
                  <a:srgbClr val="000000"/>
                </a:solidFill>
                <a:latin typeface="IBM Plex Sans Condensed"/>
                <a:ea typeface="IBM Plex Sans Condensed"/>
                <a:cs typeface="IBM Plex Sans Condensed"/>
                <a:sym typeface="IBM Plex Sans Condensed"/>
              </a:rPr>
              <a:t>Concentrates on </a:t>
            </a:r>
            <a:r>
              <a:rPr lang="en-US" sz="1103" spc="-1">
                <a:solidFill>
                  <a:srgbClr val="FF0000"/>
                </a:solidFill>
                <a:latin typeface="IBM Plex Sans Condensed Bold"/>
                <a:ea typeface="IBM Plex Sans Condensed Bold"/>
                <a:cs typeface="IBM Plex Sans Condensed Bold"/>
                <a:sym typeface="IBM Plex Sans Condensed Bold"/>
              </a:rPr>
              <a:t>user requirements.</a:t>
            </a:r>
            <a:r>
              <a:rPr lang="en-US" sz="1103" spc="-1">
                <a:solidFill>
                  <a:srgbClr val="000000"/>
                </a:solidFill>
                <a:latin typeface="IBM Plex Sans Condensed"/>
                <a:ea typeface="IBM Plex Sans Condensed"/>
                <a:cs typeface="IBM Plex Sans Condensed"/>
                <a:sym typeface="IBM Plex Sans Condensed"/>
              </a:rPr>
              <a:t> </a:t>
            </a:r>
          </a:p>
          <a:p>
            <a:pPr algn="l">
              <a:lnSpc>
                <a:spcPts val="643"/>
              </a:lnSpc>
            </a:pPr>
            <a:r>
              <a:rPr lang="en-US" sz="1103" spc="-1">
                <a:solidFill>
                  <a:srgbClr val="FF0000"/>
                </a:solidFill>
                <a:latin typeface="IBM Plex Sans Condensed"/>
                <a:ea typeface="IBM Plex Sans Condensed"/>
                <a:cs typeface="IBM Plex Sans Condensed"/>
                <a:sym typeface="IBM Plex Sans Condensed"/>
              </a:rPr>
              <a:t>Functional testing takes before Non-functional testing.</a:t>
            </a:r>
            <a:r>
              <a:rPr lang="en-US" sz="1103" spc="-1">
                <a:solidFill>
                  <a:srgbClr val="000000"/>
                </a:solidFill>
                <a:latin typeface="IBM Plex Sans Condensed"/>
                <a:ea typeface="IBM Plex Sans Condensed"/>
                <a:cs typeface="IBM Plex Sans Condensed"/>
                <a:sym typeface="IBM Plex Sans Condensed"/>
              </a:rPr>
              <a:t> </a:t>
            </a:r>
          </a:p>
        </p:txBody>
      </p:sp>
      <p:sp>
        <p:nvSpPr>
          <p:cNvPr id="26" name="TextBox 26"/>
          <p:cNvSpPr txBox="1"/>
          <p:nvPr/>
        </p:nvSpPr>
        <p:spPr>
          <a:xfrm>
            <a:off x="1829438" y="6961661"/>
            <a:ext cx="1425778" cy="294589"/>
          </a:xfrm>
          <a:prstGeom prst="rect">
            <a:avLst/>
          </a:prstGeom>
        </p:spPr>
        <p:txBody>
          <a:bodyPr lIns="0" tIns="0" rIns="0" bIns="0" rtlCol="0" anchor="t">
            <a:spAutoFit/>
          </a:bodyPr>
          <a:lstStyle/>
          <a:p>
            <a:pPr algn="l">
              <a:lnSpc>
                <a:spcPts val="2759"/>
              </a:lnSpc>
            </a:pPr>
            <a:r>
              <a:rPr lang="en-US" sz="1103" spc="-1">
                <a:solidFill>
                  <a:srgbClr val="000000"/>
                </a:solidFill>
                <a:latin typeface="IBM Plex Sans Condensed Bold"/>
                <a:ea typeface="IBM Plex Sans Condensed Bold"/>
                <a:cs typeface="IBM Plex Sans Condensed Bold"/>
                <a:sym typeface="IBM Plex Sans Condensed Bold"/>
              </a:rPr>
              <a:t>Non-Functional testing: </a:t>
            </a:r>
          </a:p>
        </p:txBody>
      </p:sp>
      <p:sp>
        <p:nvSpPr>
          <p:cNvPr id="27" name="TextBox 27"/>
          <p:cNvSpPr txBox="1"/>
          <p:nvPr/>
        </p:nvSpPr>
        <p:spPr>
          <a:xfrm>
            <a:off x="2286886" y="7278919"/>
            <a:ext cx="105042" cy="899760"/>
          </a:xfrm>
          <a:prstGeom prst="rect">
            <a:avLst/>
          </a:prstGeom>
        </p:spPr>
        <p:txBody>
          <a:bodyPr lIns="0" tIns="0" rIns="0" bIns="0" rtlCol="0" anchor="t">
            <a:spAutoFit/>
          </a:bodyPr>
          <a:lstStyle/>
          <a:p>
            <a:pPr algn="just">
              <a:lnSpc>
                <a:spcPts val="2471"/>
              </a:lnSpc>
            </a:pPr>
            <a:r>
              <a:rPr lang="en-US" sz="1103">
                <a:solidFill>
                  <a:srgbClr val="000000"/>
                </a:solidFill>
                <a:latin typeface="Arimo"/>
                <a:ea typeface="Arimo"/>
                <a:cs typeface="Arimo"/>
                <a:sym typeface="Arimo"/>
              </a:rPr>
              <a:t> </a:t>
            </a:r>
          </a:p>
          <a:p>
            <a:pPr algn="just">
              <a:lnSpc>
                <a:spcPts val="744"/>
              </a:lnSpc>
            </a:pPr>
            <a:r>
              <a:rPr lang="en-US" sz="1103">
                <a:solidFill>
                  <a:srgbClr val="000000"/>
                </a:solidFill>
                <a:latin typeface="Arimo"/>
                <a:ea typeface="Arimo"/>
                <a:cs typeface="Arimo"/>
                <a:sym typeface="Arimo"/>
              </a:rPr>
              <a:t> </a:t>
            </a:r>
          </a:p>
          <a:p>
            <a:pPr algn="just">
              <a:lnSpc>
                <a:spcPts val="2427"/>
              </a:lnSpc>
            </a:pPr>
            <a:r>
              <a:rPr lang="en-US" sz="1103">
                <a:solidFill>
                  <a:srgbClr val="000000"/>
                </a:solidFill>
                <a:latin typeface="Arimo"/>
                <a:ea typeface="Arimo"/>
                <a:cs typeface="Arimo"/>
                <a:sym typeface="Arimo"/>
              </a:rPr>
              <a:t> </a:t>
            </a:r>
          </a:p>
          <a:p>
            <a:pPr algn="just">
              <a:lnSpc>
                <a:spcPts val="739"/>
              </a:lnSpc>
            </a:pPr>
            <a:r>
              <a:rPr lang="en-US" sz="1103">
                <a:solidFill>
                  <a:srgbClr val="000000"/>
                </a:solidFill>
                <a:latin typeface="Arimo"/>
                <a:ea typeface="Arimo"/>
                <a:cs typeface="Arimo"/>
                <a:sym typeface="Arimo"/>
              </a:rPr>
              <a:t> </a:t>
            </a:r>
          </a:p>
        </p:txBody>
      </p:sp>
      <p:sp>
        <p:nvSpPr>
          <p:cNvPr id="28" name="TextBox 28"/>
          <p:cNvSpPr txBox="1"/>
          <p:nvPr/>
        </p:nvSpPr>
        <p:spPr>
          <a:xfrm>
            <a:off x="2515486" y="7322468"/>
            <a:ext cx="3904526" cy="872823"/>
          </a:xfrm>
          <a:prstGeom prst="rect">
            <a:avLst/>
          </a:prstGeom>
        </p:spPr>
        <p:txBody>
          <a:bodyPr lIns="0" tIns="0" rIns="0" bIns="0" rtlCol="0" anchor="t">
            <a:spAutoFit/>
          </a:bodyPr>
          <a:lstStyle/>
          <a:p>
            <a:pPr algn="l">
              <a:lnSpc>
                <a:spcPts val="2471"/>
              </a:lnSpc>
            </a:pPr>
            <a:r>
              <a:rPr lang="en-US" sz="1103" spc="-1">
                <a:solidFill>
                  <a:srgbClr val="FF0000"/>
                </a:solidFill>
                <a:latin typeface="IBM Plex Sans Condensed Bold"/>
                <a:ea typeface="IBM Plex Sans Condensed Bold"/>
                <a:cs typeface="IBM Plex Sans Condensed Bold"/>
                <a:sym typeface="IBM Plex Sans Condensed Bold"/>
              </a:rPr>
              <a:t>Verify</a:t>
            </a:r>
            <a:r>
              <a:rPr lang="en-US" sz="1103" spc="-1">
                <a:solidFill>
                  <a:srgbClr val="FF0000"/>
                </a:solidFill>
                <a:latin typeface="IBM Plex Sans Condensed"/>
                <a:ea typeface="IBM Plex Sans Condensed"/>
                <a:cs typeface="IBM Plex Sans Condensed"/>
                <a:sym typeface="IBM Plex Sans Condensed"/>
              </a:rPr>
              <a:t> the </a:t>
            </a:r>
            <a:r>
              <a:rPr lang="en-US" sz="1103" spc="-1">
                <a:solidFill>
                  <a:srgbClr val="FF0000"/>
                </a:solidFill>
                <a:latin typeface="IBM Plex Sans Condensed Bold"/>
                <a:ea typeface="IBM Plex Sans Condensed Bold"/>
                <a:cs typeface="IBM Plex Sans Condensed Bold"/>
                <a:sym typeface="IBM Plex Sans Condensed Bold"/>
              </a:rPr>
              <a:t>performance</a:t>
            </a:r>
            <a:r>
              <a:rPr lang="en-US" sz="1103" spc="-1">
                <a:solidFill>
                  <a:srgbClr val="FF0000"/>
                </a:solidFill>
                <a:latin typeface="IBM Plex Sans Condensed"/>
                <a:ea typeface="IBM Plex Sans Condensed"/>
                <a:cs typeface="IBM Plex Sans Condensed"/>
                <a:sym typeface="IBM Plex Sans Condensed"/>
              </a:rPr>
              <a:t>, security, reliability </a:t>
            </a:r>
            <a:r>
              <a:rPr lang="en-US" sz="1103" spc="-1">
                <a:solidFill>
                  <a:srgbClr val="000000"/>
                </a:solidFill>
                <a:latin typeface="IBM Plex Sans Condensed"/>
                <a:ea typeface="IBM Plex Sans Condensed"/>
                <a:cs typeface="IBM Plex Sans Condensed"/>
                <a:sym typeface="IBM Plex Sans Condensed"/>
              </a:rPr>
              <a:t>of the software. </a:t>
            </a:r>
          </a:p>
          <a:p>
            <a:pPr algn="l">
              <a:lnSpc>
                <a:spcPts val="744"/>
              </a:lnSpc>
            </a:pPr>
            <a:r>
              <a:rPr lang="en-US" sz="1103" spc="-1">
                <a:solidFill>
                  <a:srgbClr val="000000"/>
                </a:solidFill>
                <a:latin typeface="IBM Plex Sans Condensed"/>
                <a:ea typeface="IBM Plex Sans Condensed"/>
                <a:cs typeface="IBM Plex Sans Condensed"/>
                <a:sym typeface="IBM Plex Sans Condensed"/>
              </a:rPr>
              <a:t>Non-functional testing describes </a:t>
            </a:r>
            <a:r>
              <a:rPr lang="en-US" sz="1103" spc="-1">
                <a:solidFill>
                  <a:srgbClr val="FF0000"/>
                </a:solidFill>
                <a:latin typeface="IBM Plex Sans Condensed Bold"/>
                <a:ea typeface="IBM Plex Sans Condensed Bold"/>
                <a:cs typeface="IBM Plex Sans Condensed Bold"/>
                <a:sym typeface="IBM Plex Sans Condensed Bold"/>
              </a:rPr>
              <a:t>how</a:t>
            </a:r>
            <a:r>
              <a:rPr lang="en-US" sz="1103" spc="-1">
                <a:solidFill>
                  <a:srgbClr val="FF0000"/>
                </a:solidFill>
                <a:latin typeface="IBM Plex Sans Condensed"/>
                <a:ea typeface="IBM Plex Sans Condensed"/>
                <a:cs typeface="IBM Plex Sans Condensed"/>
                <a:sym typeface="IBM Plex Sans Condensed"/>
              </a:rPr>
              <a:t> the software </a:t>
            </a:r>
            <a:r>
              <a:rPr lang="en-US" sz="1103" spc="-1">
                <a:solidFill>
                  <a:srgbClr val="FF0000"/>
                </a:solidFill>
                <a:latin typeface="IBM Plex Sans Condensed Bold"/>
                <a:ea typeface="IBM Plex Sans Condensed Bold"/>
                <a:cs typeface="IBM Plex Sans Condensed Bold"/>
                <a:sym typeface="IBM Plex Sans Condensed Bold"/>
              </a:rPr>
              <a:t>works</a:t>
            </a:r>
            <a:r>
              <a:rPr lang="en-US" sz="1103" spc="-1">
                <a:solidFill>
                  <a:srgbClr val="FF0000"/>
                </a:solidFill>
                <a:latin typeface="IBM Plex Sans Condensed"/>
                <a:ea typeface="IBM Plex Sans Condensed"/>
                <a:cs typeface="IBM Plex Sans Condensed"/>
                <a:sym typeface="IBM Plex Sans Condensed"/>
              </a:rPr>
              <a:t>.</a:t>
            </a:r>
            <a:r>
              <a:rPr lang="en-US" sz="1103" spc="-1">
                <a:solidFill>
                  <a:srgbClr val="000000"/>
                </a:solidFill>
                <a:latin typeface="IBM Plex Sans Condensed"/>
                <a:ea typeface="IBM Plex Sans Condensed"/>
                <a:cs typeface="IBM Plex Sans Condensed"/>
                <a:sym typeface="IBM Plex Sans Condensed"/>
              </a:rPr>
              <a:t> </a:t>
            </a:r>
          </a:p>
          <a:p>
            <a:pPr algn="l">
              <a:lnSpc>
                <a:spcPts val="2427"/>
              </a:lnSpc>
            </a:pPr>
            <a:r>
              <a:rPr lang="en-US" sz="1103" spc="-1">
                <a:solidFill>
                  <a:srgbClr val="000000"/>
                </a:solidFill>
                <a:latin typeface="IBM Plex Sans Condensed"/>
                <a:ea typeface="IBM Plex Sans Condensed"/>
                <a:cs typeface="IBM Plex Sans Condensed"/>
                <a:sym typeface="IBM Plex Sans Condensed"/>
              </a:rPr>
              <a:t>Concentrates on </a:t>
            </a:r>
            <a:r>
              <a:rPr lang="en-US" sz="1103" spc="-1">
                <a:solidFill>
                  <a:srgbClr val="FF0000"/>
                </a:solidFill>
                <a:latin typeface="IBM Plex Sans Condensed Bold"/>
                <a:ea typeface="IBM Plex Sans Condensed Bold"/>
                <a:cs typeface="IBM Plex Sans Condensed Bold"/>
                <a:sym typeface="IBM Plex Sans Condensed Bold"/>
              </a:rPr>
              <a:t>user expectations.</a:t>
            </a:r>
            <a:r>
              <a:rPr lang="en-US" sz="1103" spc="-1">
                <a:solidFill>
                  <a:srgbClr val="000000"/>
                </a:solidFill>
                <a:latin typeface="IBM Plex Sans Condensed"/>
                <a:ea typeface="IBM Plex Sans Condensed"/>
                <a:cs typeface="IBM Plex Sans Condensed"/>
                <a:sym typeface="IBM Plex Sans Condensed"/>
              </a:rPr>
              <a:t> </a:t>
            </a:r>
          </a:p>
          <a:p>
            <a:pPr algn="l">
              <a:lnSpc>
                <a:spcPts val="739"/>
              </a:lnSpc>
            </a:pPr>
            <a:r>
              <a:rPr lang="en-US" sz="1103" spc="-1">
                <a:solidFill>
                  <a:srgbClr val="000000"/>
                </a:solidFill>
                <a:latin typeface="IBM Plex Sans Condensed"/>
                <a:ea typeface="IBM Plex Sans Condensed"/>
                <a:cs typeface="IBM Plex Sans Condensed"/>
                <a:sym typeface="IBM Plex Sans Condensed"/>
              </a:rPr>
              <a:t>Non-functional testing performed </a:t>
            </a:r>
            <a:r>
              <a:rPr lang="en-US" sz="1103" spc="-1">
                <a:solidFill>
                  <a:srgbClr val="FF0000"/>
                </a:solidFill>
                <a:latin typeface="IBM Plex Sans Condensed"/>
                <a:ea typeface="IBM Plex Sans Condensed"/>
                <a:cs typeface="IBM Plex Sans Condensed"/>
                <a:sym typeface="IBM Plex Sans Condensed"/>
              </a:rPr>
              <a:t>after finishing functional testing.</a:t>
            </a:r>
            <a:r>
              <a:rPr lang="en-US" sz="1103" spc="-1">
                <a:solidFill>
                  <a:srgbClr val="000000"/>
                </a:solidFill>
                <a:latin typeface="IBM Plex Sans Condensed"/>
                <a:ea typeface="IBM Plex Sans Condensed"/>
                <a:cs typeface="IBM Plex Sans Condensed"/>
                <a:sym typeface="IBM Plex Sans Condensed"/>
              </a:rPr>
              <a:t> </a:t>
            </a:r>
          </a:p>
        </p:txBody>
      </p:sp>
      <p:sp>
        <p:nvSpPr>
          <p:cNvPr id="30" name="Footer Placeholder 29"/>
          <p:cNvSpPr>
            <a:spLocks noGrp="1"/>
          </p:cNvSpPr>
          <p:nvPr>
            <p:ph type="ftr" sz="quarter" idx="11"/>
          </p:nvPr>
        </p:nvSpPr>
        <p:spPr/>
        <p:txBody>
          <a:bodyPr/>
          <a:lstStyle/>
          <a:p>
            <a:r>
              <a:rPr lang="en-US" smtClean="0"/>
              <a:t>Mr. RANJIT KUMBHAR  7757962804</a:t>
            </a:r>
            <a:endParaRPr lang="en-US"/>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576454" y="914400"/>
            <a:ext cx="4619501" cy="2425703"/>
          </a:xfrm>
          <a:custGeom>
            <a:avLst/>
            <a:gdLst/>
            <a:ahLst/>
            <a:cxnLst/>
            <a:rect l="l" t="t" r="r" b="b"/>
            <a:pathLst>
              <a:path w="4619501" h="2425703">
                <a:moveTo>
                  <a:pt x="0" y="0"/>
                </a:moveTo>
                <a:lnTo>
                  <a:pt x="4619501" y="0"/>
                </a:lnTo>
                <a:lnTo>
                  <a:pt x="4619501" y="2425703"/>
                </a:lnTo>
                <a:lnTo>
                  <a:pt x="0" y="2425703"/>
                </a:lnTo>
                <a:lnTo>
                  <a:pt x="0" y="0"/>
                </a:lnTo>
                <a:close/>
              </a:path>
            </a:pathLst>
          </a:custGeom>
          <a:blipFill>
            <a:blip r:embed="rId2"/>
            <a:stretch>
              <a:fillRect/>
            </a:stretch>
          </a:blipFill>
        </p:spPr>
      </p:sp>
      <p:sp>
        <p:nvSpPr>
          <p:cNvPr id="4" name="TextBox 4"/>
          <p:cNvSpPr txBox="1"/>
          <p:nvPr/>
        </p:nvSpPr>
        <p:spPr>
          <a:xfrm>
            <a:off x="1143305" y="5636666"/>
            <a:ext cx="4579515" cy="180289"/>
          </a:xfrm>
          <a:prstGeom prst="rect">
            <a:avLst/>
          </a:prstGeom>
        </p:spPr>
        <p:txBody>
          <a:bodyPr lIns="0" tIns="0" rIns="0" bIns="0" rtlCol="0" anchor="t">
            <a:spAutoFit/>
          </a:bodyPr>
          <a:lstStyle/>
          <a:p>
            <a:pPr algn="l">
              <a:lnSpc>
                <a:spcPts val="1544"/>
              </a:lnSpc>
            </a:pPr>
            <a:r>
              <a:rPr lang="en-US" sz="1103" spc="-1">
                <a:solidFill>
                  <a:srgbClr val="000000"/>
                </a:solidFill>
                <a:latin typeface="IBM Plex Sans Condensed Bold"/>
                <a:ea typeface="IBM Plex Sans Condensed Bold"/>
                <a:cs typeface="IBM Plex Sans Condensed Bold"/>
                <a:sym typeface="IBM Plex Sans Condensed Bold"/>
              </a:rPr>
              <a:t>Test Design Techniques (During Designing Test Cases) (for Black Box Testing): </a:t>
            </a:r>
          </a:p>
        </p:txBody>
      </p:sp>
      <p:sp>
        <p:nvSpPr>
          <p:cNvPr id="5" name="TextBox 5"/>
          <p:cNvSpPr txBox="1"/>
          <p:nvPr/>
        </p:nvSpPr>
        <p:spPr>
          <a:xfrm>
            <a:off x="1372238" y="5809955"/>
            <a:ext cx="148571" cy="397402"/>
          </a:xfrm>
          <a:prstGeom prst="rect">
            <a:avLst/>
          </a:prstGeom>
        </p:spPr>
        <p:txBody>
          <a:bodyPr lIns="0" tIns="0" rIns="0" bIns="0" rtlCol="0" anchor="t">
            <a:spAutoFit/>
          </a:bodyPr>
          <a:lstStyle/>
          <a:p>
            <a:pPr algn="just">
              <a:lnSpc>
                <a:spcPts val="1544"/>
              </a:lnSpc>
            </a:pPr>
            <a:r>
              <a:rPr lang="en-US" sz="1103" spc="-1">
                <a:solidFill>
                  <a:srgbClr val="000000"/>
                </a:solidFill>
                <a:latin typeface="IBM Plex Sans Condensed"/>
                <a:ea typeface="IBM Plex Sans Condensed"/>
                <a:cs typeface="IBM Plex Sans Condensed"/>
                <a:sym typeface="IBM Plex Sans Condensed"/>
              </a:rPr>
              <a:t>1. 2. </a:t>
            </a:r>
          </a:p>
        </p:txBody>
      </p:sp>
      <p:sp>
        <p:nvSpPr>
          <p:cNvPr id="6" name="TextBox 6"/>
          <p:cNvSpPr txBox="1"/>
          <p:nvPr/>
        </p:nvSpPr>
        <p:spPr>
          <a:xfrm>
            <a:off x="1600838" y="5831996"/>
            <a:ext cx="2094205" cy="375361"/>
          </a:xfrm>
          <a:prstGeom prst="rect">
            <a:avLst/>
          </a:prstGeom>
        </p:spPr>
        <p:txBody>
          <a:bodyPr lIns="0" tIns="0" rIns="0" bIns="0" rtlCol="0" anchor="t">
            <a:spAutoFit/>
          </a:bodyPr>
          <a:lstStyle/>
          <a:p>
            <a:pPr algn="l">
              <a:lnSpc>
                <a:spcPts val="1544"/>
              </a:lnSpc>
            </a:pPr>
            <a:r>
              <a:rPr lang="en-US" sz="1103" spc="-1">
                <a:solidFill>
                  <a:srgbClr val="000000"/>
                </a:solidFill>
                <a:latin typeface="IBM Plex Sans Condensed"/>
                <a:ea typeface="IBM Plex Sans Condensed"/>
                <a:cs typeface="IBM Plex Sans Condensed"/>
                <a:sym typeface="IBM Plex Sans Condensed"/>
              </a:rPr>
              <a:t>Equivalence Class Partitioning (ECP) Boundary Value Analysis (BVA) </a:t>
            </a:r>
          </a:p>
        </p:txBody>
      </p:sp>
      <p:sp>
        <p:nvSpPr>
          <p:cNvPr id="7" name="TextBox 7"/>
          <p:cNvSpPr txBox="1"/>
          <p:nvPr/>
        </p:nvSpPr>
        <p:spPr>
          <a:xfrm>
            <a:off x="1372238" y="6203147"/>
            <a:ext cx="1105167" cy="202330"/>
          </a:xfrm>
          <a:prstGeom prst="rect">
            <a:avLst/>
          </a:prstGeom>
        </p:spPr>
        <p:txBody>
          <a:bodyPr lIns="0" tIns="0" rIns="0" bIns="0" rtlCol="0" anchor="t">
            <a:spAutoFit/>
          </a:bodyPr>
          <a:lstStyle/>
          <a:p>
            <a:pPr algn="l">
              <a:lnSpc>
                <a:spcPts val="1544"/>
              </a:lnSpc>
            </a:pPr>
            <a:r>
              <a:rPr lang="en-US" sz="1103" spc="-1">
                <a:solidFill>
                  <a:srgbClr val="000000"/>
                </a:solidFill>
                <a:latin typeface="IBM Plex Sans Condensed"/>
                <a:ea typeface="IBM Plex Sans Condensed"/>
                <a:cs typeface="IBM Plex Sans Condensed"/>
                <a:sym typeface="IBM Plex Sans Condensed"/>
              </a:rPr>
              <a:t>3. Decision Table </a:t>
            </a:r>
          </a:p>
        </p:txBody>
      </p:sp>
      <p:sp>
        <p:nvSpPr>
          <p:cNvPr id="8" name="TextBox 8"/>
          <p:cNvSpPr txBox="1"/>
          <p:nvPr/>
        </p:nvSpPr>
        <p:spPr>
          <a:xfrm>
            <a:off x="1372238" y="6398219"/>
            <a:ext cx="148571" cy="202330"/>
          </a:xfrm>
          <a:prstGeom prst="rect">
            <a:avLst/>
          </a:prstGeom>
        </p:spPr>
        <p:txBody>
          <a:bodyPr lIns="0" tIns="0" rIns="0" bIns="0" rtlCol="0" anchor="t">
            <a:spAutoFit/>
          </a:bodyPr>
          <a:lstStyle/>
          <a:p>
            <a:pPr algn="l">
              <a:lnSpc>
                <a:spcPts val="1544"/>
              </a:lnSpc>
            </a:pPr>
            <a:r>
              <a:rPr lang="en-US" sz="1103" spc="-1">
                <a:solidFill>
                  <a:srgbClr val="000000"/>
                </a:solidFill>
                <a:latin typeface="IBM Plex Sans Condensed"/>
                <a:ea typeface="IBM Plex Sans Condensed"/>
                <a:cs typeface="IBM Plex Sans Condensed"/>
                <a:sym typeface="IBM Plex Sans Condensed"/>
              </a:rPr>
              <a:t>4. </a:t>
            </a:r>
          </a:p>
        </p:txBody>
      </p:sp>
      <p:sp>
        <p:nvSpPr>
          <p:cNvPr id="9" name="TextBox 9"/>
          <p:cNvSpPr txBox="1"/>
          <p:nvPr/>
        </p:nvSpPr>
        <p:spPr>
          <a:xfrm>
            <a:off x="1600838" y="6420260"/>
            <a:ext cx="946614" cy="180289"/>
          </a:xfrm>
          <a:prstGeom prst="rect">
            <a:avLst/>
          </a:prstGeom>
        </p:spPr>
        <p:txBody>
          <a:bodyPr lIns="0" tIns="0" rIns="0" bIns="0" rtlCol="0" anchor="t">
            <a:spAutoFit/>
          </a:bodyPr>
          <a:lstStyle/>
          <a:p>
            <a:pPr algn="l">
              <a:lnSpc>
                <a:spcPts val="1544"/>
              </a:lnSpc>
            </a:pPr>
            <a:r>
              <a:rPr lang="en-US" sz="1103" spc="-1">
                <a:solidFill>
                  <a:srgbClr val="000000"/>
                </a:solidFill>
                <a:latin typeface="IBM Plex Sans Condensed"/>
                <a:ea typeface="IBM Plex Sans Condensed"/>
                <a:cs typeface="IBM Plex Sans Condensed"/>
                <a:sym typeface="IBM Plex Sans Condensed"/>
              </a:rPr>
              <a:t>State Transition </a:t>
            </a:r>
          </a:p>
        </p:txBody>
      </p:sp>
      <p:sp>
        <p:nvSpPr>
          <p:cNvPr id="10" name="TextBox 10"/>
          <p:cNvSpPr txBox="1"/>
          <p:nvPr/>
        </p:nvSpPr>
        <p:spPr>
          <a:xfrm>
            <a:off x="1372238" y="6593291"/>
            <a:ext cx="1114501" cy="202330"/>
          </a:xfrm>
          <a:prstGeom prst="rect">
            <a:avLst/>
          </a:prstGeom>
        </p:spPr>
        <p:txBody>
          <a:bodyPr lIns="0" tIns="0" rIns="0" bIns="0" rtlCol="0" anchor="t">
            <a:spAutoFit/>
          </a:bodyPr>
          <a:lstStyle/>
          <a:p>
            <a:pPr algn="l">
              <a:lnSpc>
                <a:spcPts val="1544"/>
              </a:lnSpc>
            </a:pPr>
            <a:r>
              <a:rPr lang="en-US" sz="1103" spc="-1">
                <a:solidFill>
                  <a:srgbClr val="000000"/>
                </a:solidFill>
                <a:latin typeface="IBM Plex Sans Condensed"/>
                <a:ea typeface="IBM Plex Sans Condensed"/>
                <a:cs typeface="IBM Plex Sans Condensed"/>
                <a:sym typeface="IBM Plex Sans Condensed"/>
              </a:rPr>
              <a:t>5. Error Guessing </a:t>
            </a:r>
          </a:p>
        </p:txBody>
      </p:sp>
      <p:sp>
        <p:nvSpPr>
          <p:cNvPr id="11" name="TextBox 11"/>
          <p:cNvSpPr txBox="1"/>
          <p:nvPr/>
        </p:nvSpPr>
        <p:spPr>
          <a:xfrm>
            <a:off x="1207313" y="3721503"/>
            <a:ext cx="5496916" cy="275539"/>
          </a:xfrm>
          <a:prstGeom prst="rect">
            <a:avLst/>
          </a:prstGeom>
        </p:spPr>
        <p:txBody>
          <a:bodyPr lIns="0" tIns="0" rIns="0" bIns="0" rtlCol="0" anchor="t">
            <a:spAutoFit/>
          </a:bodyPr>
          <a:lstStyle/>
          <a:p>
            <a:pPr algn="l">
              <a:lnSpc>
                <a:spcPts val="2544"/>
              </a:lnSpc>
            </a:pPr>
            <a:r>
              <a:rPr lang="en-US" sz="1103" spc="-1">
                <a:solidFill>
                  <a:srgbClr val="000000"/>
                </a:solidFill>
                <a:latin typeface="IBM Plex Sans Condensed"/>
                <a:ea typeface="IBM Plex Sans Condensed"/>
                <a:cs typeface="IBM Plex Sans Condensed"/>
                <a:sym typeface="IBM Plex Sans Condensed"/>
              </a:rPr>
              <a:t>============================================================================= </a:t>
            </a:r>
          </a:p>
        </p:txBody>
      </p:sp>
      <p:sp>
        <p:nvSpPr>
          <p:cNvPr id="12" name="TextBox 12"/>
          <p:cNvSpPr txBox="1"/>
          <p:nvPr/>
        </p:nvSpPr>
        <p:spPr>
          <a:xfrm>
            <a:off x="914705" y="4044591"/>
            <a:ext cx="4794028" cy="275539"/>
          </a:xfrm>
          <a:prstGeom prst="rect">
            <a:avLst/>
          </a:prstGeom>
        </p:spPr>
        <p:txBody>
          <a:bodyPr lIns="0" tIns="0" rIns="0" bIns="0" rtlCol="0" anchor="t">
            <a:spAutoFit/>
          </a:bodyPr>
          <a:lstStyle/>
          <a:p>
            <a:pPr algn="l">
              <a:lnSpc>
                <a:spcPts val="2544"/>
              </a:lnSpc>
            </a:pPr>
            <a:r>
              <a:rPr lang="en-US" sz="1103" spc="-1">
                <a:solidFill>
                  <a:srgbClr val="000000"/>
                </a:solidFill>
                <a:latin typeface="IBM Plex Sans Condensed Bold"/>
                <a:ea typeface="IBM Plex Sans Condensed Bold"/>
                <a:cs typeface="IBM Plex Sans Condensed Bold"/>
                <a:sym typeface="IBM Plex Sans Condensed Bold"/>
              </a:rPr>
              <a:t>Test Techniques / Test Design Techniques / Test Data / Test Written Techniques: </a:t>
            </a:r>
          </a:p>
        </p:txBody>
      </p:sp>
      <p:sp>
        <p:nvSpPr>
          <p:cNvPr id="13" name="TextBox 13"/>
          <p:cNvSpPr txBox="1"/>
          <p:nvPr/>
        </p:nvSpPr>
        <p:spPr>
          <a:xfrm>
            <a:off x="1372238" y="4367679"/>
            <a:ext cx="1969846" cy="275539"/>
          </a:xfrm>
          <a:prstGeom prst="rect">
            <a:avLst/>
          </a:prstGeom>
        </p:spPr>
        <p:txBody>
          <a:bodyPr lIns="0" tIns="0" rIns="0" bIns="0" rtlCol="0" anchor="t">
            <a:spAutoFit/>
          </a:bodyPr>
          <a:lstStyle/>
          <a:p>
            <a:pPr algn="l">
              <a:lnSpc>
                <a:spcPts val="2544"/>
              </a:lnSpc>
            </a:pPr>
            <a:r>
              <a:rPr lang="en-US" sz="1103" spc="-1">
                <a:solidFill>
                  <a:srgbClr val="000000"/>
                </a:solidFill>
                <a:latin typeface="IBM Plex Sans Condensed Bold"/>
                <a:ea typeface="IBM Plex Sans Condensed Bold"/>
                <a:cs typeface="IBM Plex Sans Condensed Bold"/>
                <a:sym typeface="IBM Plex Sans Condensed Bold"/>
              </a:rPr>
              <a:t>Used to prepare data for testing. </a:t>
            </a:r>
          </a:p>
        </p:txBody>
      </p:sp>
      <p:sp>
        <p:nvSpPr>
          <p:cNvPr id="14" name="TextBox 14"/>
          <p:cNvSpPr txBox="1"/>
          <p:nvPr/>
        </p:nvSpPr>
        <p:spPr>
          <a:xfrm>
            <a:off x="1600838" y="4598556"/>
            <a:ext cx="112405" cy="298437"/>
          </a:xfrm>
          <a:prstGeom prst="rect">
            <a:avLst/>
          </a:prstGeom>
        </p:spPr>
        <p:txBody>
          <a:bodyPr lIns="0" tIns="0" rIns="0" bIns="0" rtlCol="0" anchor="t">
            <a:spAutoFit/>
          </a:bodyPr>
          <a:lstStyle/>
          <a:p>
            <a:pPr algn="l">
              <a:lnSpc>
                <a:spcPts val="2544"/>
              </a:lnSpc>
            </a:pPr>
            <a:r>
              <a:rPr lang="en-US" sz="1103">
                <a:solidFill>
                  <a:srgbClr val="000000"/>
                </a:solidFill>
                <a:latin typeface="Arimo"/>
                <a:ea typeface="Arimo"/>
                <a:cs typeface="Arimo"/>
                <a:sym typeface="Arimo"/>
              </a:rPr>
              <a:t></a:t>
            </a:r>
          </a:p>
        </p:txBody>
      </p:sp>
      <p:sp>
        <p:nvSpPr>
          <p:cNvPr id="15" name="TextBox 15"/>
          <p:cNvSpPr txBox="1"/>
          <p:nvPr/>
        </p:nvSpPr>
        <p:spPr>
          <a:xfrm>
            <a:off x="1710566" y="4865646"/>
            <a:ext cx="424148" cy="94755"/>
          </a:xfrm>
          <a:prstGeom prst="rect">
            <a:avLst/>
          </a:prstGeom>
        </p:spPr>
        <p:txBody>
          <a:bodyPr lIns="0" tIns="0" rIns="0" bIns="0" rtlCol="0" anchor="t">
            <a:spAutoFit/>
          </a:bodyPr>
          <a:lstStyle/>
          <a:p>
            <a:pPr algn="l">
              <a:lnSpc>
                <a:spcPts val="551"/>
              </a:lnSpc>
            </a:pPr>
            <a:r>
              <a:rPr lang="en-US" sz="1103" spc="-1">
                <a:solidFill>
                  <a:srgbClr val="000000"/>
                </a:solidFill>
                <a:latin typeface="IBM Plex Sans Condensed"/>
                <a:ea typeface="IBM Plex Sans Condensed"/>
                <a:cs typeface="IBM Plex Sans Condensed"/>
                <a:sym typeface="IBM Plex Sans Condensed"/>
              </a:rPr>
              <a:t> Data </a:t>
            </a:r>
          </a:p>
        </p:txBody>
      </p:sp>
      <p:sp>
        <p:nvSpPr>
          <p:cNvPr id="16" name="TextBox 16"/>
          <p:cNvSpPr txBox="1"/>
          <p:nvPr/>
        </p:nvSpPr>
        <p:spPr>
          <a:xfrm>
            <a:off x="1600838" y="4793628"/>
            <a:ext cx="112405" cy="298437"/>
          </a:xfrm>
          <a:prstGeom prst="rect">
            <a:avLst/>
          </a:prstGeom>
        </p:spPr>
        <p:txBody>
          <a:bodyPr lIns="0" tIns="0" rIns="0" bIns="0" rtlCol="0" anchor="t">
            <a:spAutoFit/>
          </a:bodyPr>
          <a:lstStyle/>
          <a:p>
            <a:pPr algn="l">
              <a:lnSpc>
                <a:spcPts val="2520"/>
              </a:lnSpc>
            </a:pPr>
            <a:r>
              <a:rPr lang="en-US" sz="1103">
                <a:solidFill>
                  <a:srgbClr val="000000"/>
                </a:solidFill>
                <a:latin typeface="Arimo"/>
                <a:ea typeface="Arimo"/>
                <a:cs typeface="Arimo"/>
                <a:sym typeface="Arimo"/>
              </a:rPr>
              <a:t></a:t>
            </a:r>
          </a:p>
        </p:txBody>
      </p:sp>
      <p:sp>
        <p:nvSpPr>
          <p:cNvPr id="17" name="TextBox 17"/>
          <p:cNvSpPr txBox="1"/>
          <p:nvPr/>
        </p:nvSpPr>
        <p:spPr>
          <a:xfrm>
            <a:off x="1710566" y="5041668"/>
            <a:ext cx="39757" cy="108194"/>
          </a:xfrm>
          <a:prstGeom prst="rect">
            <a:avLst/>
          </a:prstGeom>
        </p:spPr>
        <p:txBody>
          <a:bodyPr lIns="0" tIns="0" rIns="0" bIns="0" rtlCol="0" anchor="t">
            <a:spAutoFit/>
          </a:bodyPr>
          <a:lstStyle/>
          <a:p>
            <a:pPr algn="l">
              <a:lnSpc>
                <a:spcPts val="551"/>
              </a:lnSpc>
            </a:pPr>
            <a:r>
              <a:rPr lang="en-US" sz="1103">
                <a:solidFill>
                  <a:srgbClr val="000000"/>
                </a:solidFill>
                <a:latin typeface="Arimo"/>
                <a:ea typeface="Arimo"/>
                <a:cs typeface="Arimo"/>
                <a:sym typeface="Arimo"/>
              </a:rPr>
              <a:t> </a:t>
            </a:r>
          </a:p>
        </p:txBody>
      </p:sp>
      <p:sp>
        <p:nvSpPr>
          <p:cNvPr id="18" name="TextBox 18"/>
          <p:cNvSpPr txBox="1"/>
          <p:nvPr/>
        </p:nvSpPr>
        <p:spPr>
          <a:xfrm>
            <a:off x="1829438" y="5076596"/>
            <a:ext cx="3276133" cy="85039"/>
          </a:xfrm>
          <a:prstGeom prst="rect">
            <a:avLst/>
          </a:prstGeom>
        </p:spPr>
        <p:txBody>
          <a:bodyPr lIns="0" tIns="0" rIns="0" bIns="0" rtlCol="0" anchor="t">
            <a:spAutoFit/>
          </a:bodyPr>
          <a:lstStyle/>
          <a:p>
            <a:pPr algn="l">
              <a:lnSpc>
                <a:spcPts val="551"/>
              </a:lnSpc>
            </a:pPr>
            <a:r>
              <a:rPr lang="en-US" sz="1103" spc="-1">
                <a:solidFill>
                  <a:srgbClr val="000000"/>
                </a:solidFill>
                <a:latin typeface="IBM Plex Sans Condensed"/>
                <a:ea typeface="IBM Plex Sans Condensed"/>
                <a:cs typeface="IBM Plex Sans Condensed"/>
                <a:sym typeface="IBM Plex Sans Condensed"/>
              </a:rPr>
              <a:t>Coverage (cover every area/functionality of the feature)</a:t>
            </a:r>
            <a:r>
              <a:rPr lang="en-US" sz="1103" spc="-1">
                <a:solidFill>
                  <a:srgbClr val="000000"/>
                </a:solidFill>
                <a:latin typeface="IBM Plex Sans Condensed Bold"/>
                <a:ea typeface="IBM Plex Sans Condensed Bold"/>
                <a:cs typeface="IBM Plex Sans Condensed Bold"/>
                <a:sym typeface="IBM Plex Sans Condensed Bold"/>
              </a:rPr>
              <a:t> </a:t>
            </a:r>
          </a:p>
        </p:txBody>
      </p:sp>
      <p:sp>
        <p:nvSpPr>
          <p:cNvPr id="19" name="TextBox 19"/>
          <p:cNvSpPr txBox="1"/>
          <p:nvPr/>
        </p:nvSpPr>
        <p:spPr>
          <a:xfrm>
            <a:off x="1372238" y="7166639"/>
            <a:ext cx="2321166" cy="275539"/>
          </a:xfrm>
          <a:prstGeom prst="rect">
            <a:avLst/>
          </a:prstGeom>
        </p:spPr>
        <p:txBody>
          <a:bodyPr lIns="0" tIns="0" rIns="0" bIns="0" rtlCol="0" anchor="t">
            <a:spAutoFit/>
          </a:bodyPr>
          <a:lstStyle/>
          <a:p>
            <a:pPr algn="l">
              <a:lnSpc>
                <a:spcPts val="2543"/>
              </a:lnSpc>
            </a:pPr>
            <a:r>
              <a:rPr lang="en-US" sz="1103" spc="-1">
                <a:solidFill>
                  <a:srgbClr val="5B9BD5"/>
                </a:solidFill>
                <a:latin typeface="IBM Plex Sans Condensed Bold"/>
                <a:ea typeface="IBM Plex Sans Condensed Bold"/>
                <a:cs typeface="IBM Plex Sans Condensed Bold"/>
                <a:sym typeface="IBM Plex Sans Condensed Bold"/>
              </a:rPr>
              <a:t>1. Equivalence Class Partitioning (ECP): </a:t>
            </a:r>
          </a:p>
        </p:txBody>
      </p:sp>
      <p:sp>
        <p:nvSpPr>
          <p:cNvPr id="20" name="TextBox 20"/>
          <p:cNvSpPr txBox="1"/>
          <p:nvPr/>
        </p:nvSpPr>
        <p:spPr>
          <a:xfrm>
            <a:off x="1600838" y="7467686"/>
            <a:ext cx="5396846" cy="297580"/>
          </a:xfrm>
          <a:prstGeom prst="rect">
            <a:avLst/>
          </a:prstGeom>
        </p:spPr>
        <p:txBody>
          <a:bodyPr lIns="0" tIns="0" rIns="0" bIns="0" rtlCol="0" anchor="t">
            <a:spAutoFit/>
          </a:bodyPr>
          <a:lstStyle/>
          <a:p>
            <a:pPr algn="l">
              <a:lnSpc>
                <a:spcPts val="2543"/>
              </a:lnSpc>
            </a:pPr>
            <a:r>
              <a:rPr lang="en-US" sz="1103" spc="3">
                <a:solidFill>
                  <a:srgbClr val="000000"/>
                </a:solidFill>
                <a:latin typeface="IBM Plex Sans Condensed"/>
                <a:ea typeface="IBM Plex Sans Condensed"/>
                <a:cs typeface="IBM Plex Sans Condensed"/>
                <a:sym typeface="IBM Plex Sans Condensed"/>
              </a:rPr>
              <a:t>a. </a:t>
            </a:r>
            <a:r>
              <a:rPr lang="en-US" sz="1103" spc="3">
                <a:solidFill>
                  <a:srgbClr val="FF0000"/>
                </a:solidFill>
                <a:latin typeface="IBM Plex Sans Condensed"/>
                <a:ea typeface="IBM Plex Sans Condensed"/>
                <a:cs typeface="IBM Plex Sans Condensed"/>
                <a:sym typeface="IBM Plex Sans Condensed"/>
              </a:rPr>
              <a:t>Partition data into various classes </a:t>
            </a:r>
            <a:r>
              <a:rPr lang="en-US" sz="1103" spc="3">
                <a:solidFill>
                  <a:srgbClr val="000000"/>
                </a:solidFill>
                <a:latin typeface="IBM Plex Sans Condensed"/>
                <a:ea typeface="IBM Plex Sans Condensed"/>
                <a:cs typeface="IBM Plex Sans Condensed"/>
                <a:sym typeface="IBM Plex Sans Condensed"/>
              </a:rPr>
              <a:t>and we can </a:t>
            </a:r>
            <a:r>
              <a:rPr lang="en-US" sz="1103" spc="3">
                <a:solidFill>
                  <a:srgbClr val="FF0000"/>
                </a:solidFill>
                <a:latin typeface="IBM Plex Sans Condensed"/>
                <a:ea typeface="IBM Plex Sans Condensed"/>
                <a:cs typeface="IBM Plex Sans Condensed"/>
                <a:sym typeface="IBM Plex Sans Condensed"/>
              </a:rPr>
              <a:t>select data according to class then test. </a:t>
            </a:r>
            <a:r>
              <a:rPr lang="en-US" sz="1103" spc="3">
                <a:solidFill>
                  <a:srgbClr val="000000"/>
                </a:solidFill>
                <a:latin typeface="IBM Plex Sans Condensed"/>
                <a:ea typeface="IBM Plex Sans Condensed"/>
                <a:cs typeface="IBM Plex Sans Condensed"/>
                <a:sym typeface="IBM Plex Sans Condensed"/>
              </a:rPr>
              <a:t>It </a:t>
            </a:r>
          </a:p>
        </p:txBody>
      </p:sp>
      <p:sp>
        <p:nvSpPr>
          <p:cNvPr id="21" name="TextBox 21"/>
          <p:cNvSpPr txBox="1"/>
          <p:nvPr/>
        </p:nvSpPr>
        <p:spPr>
          <a:xfrm>
            <a:off x="1829438" y="7878347"/>
            <a:ext cx="3571484" cy="280368"/>
          </a:xfrm>
          <a:prstGeom prst="rect">
            <a:avLst/>
          </a:prstGeom>
        </p:spPr>
        <p:txBody>
          <a:bodyPr lIns="0" tIns="0" rIns="0" bIns="0" rtlCol="0" anchor="t">
            <a:spAutoFit/>
          </a:bodyPr>
          <a:lstStyle/>
          <a:p>
            <a:pPr algn="l">
              <a:lnSpc>
                <a:spcPts val="576"/>
              </a:lnSpc>
            </a:pPr>
            <a:r>
              <a:rPr lang="en-US" sz="1103" spc="-1">
                <a:solidFill>
                  <a:srgbClr val="FF0000"/>
                </a:solidFill>
                <a:latin typeface="IBM Plex Sans Condensed"/>
                <a:ea typeface="IBM Plex Sans Condensed"/>
                <a:cs typeface="IBM Plex Sans Condensed"/>
                <a:sym typeface="IBM Plex Sans Condensed"/>
              </a:rPr>
              <a:t>reduces the number of tests cases </a:t>
            </a:r>
            <a:r>
              <a:rPr lang="en-US" sz="1103" spc="-1">
                <a:solidFill>
                  <a:srgbClr val="000000"/>
                </a:solidFill>
                <a:latin typeface="IBM Plex Sans Condensed"/>
                <a:ea typeface="IBM Plex Sans Condensed"/>
                <a:cs typeface="IBM Plex Sans Condensed"/>
                <a:sym typeface="IBM Plex Sans Condensed"/>
              </a:rPr>
              <a:t>and saves time for testing. </a:t>
            </a:r>
          </a:p>
          <a:p>
            <a:pPr algn="l">
              <a:lnSpc>
                <a:spcPts val="2499"/>
              </a:lnSpc>
            </a:pPr>
            <a:r>
              <a:rPr lang="en-US" sz="1103" spc="-1">
                <a:solidFill>
                  <a:srgbClr val="000000"/>
                </a:solidFill>
                <a:latin typeface="IBM Plex Sans Condensed"/>
                <a:ea typeface="IBM Plex Sans Condensed"/>
                <a:cs typeface="IBM Plex Sans Condensed"/>
                <a:sym typeface="IBM Plex Sans Condensed"/>
              </a:rPr>
              <a:t>Value Check. </a:t>
            </a:r>
          </a:p>
        </p:txBody>
      </p:sp>
      <p:sp>
        <p:nvSpPr>
          <p:cNvPr id="22" name="TextBox 22"/>
          <p:cNvSpPr txBox="1"/>
          <p:nvPr/>
        </p:nvSpPr>
        <p:spPr>
          <a:xfrm>
            <a:off x="1600838" y="7870660"/>
            <a:ext cx="151676" cy="288055"/>
          </a:xfrm>
          <a:prstGeom prst="rect">
            <a:avLst/>
          </a:prstGeom>
        </p:spPr>
        <p:txBody>
          <a:bodyPr lIns="0" tIns="0" rIns="0" bIns="0" rtlCol="0" anchor="t">
            <a:spAutoFit/>
          </a:bodyPr>
          <a:lstStyle/>
          <a:p>
            <a:pPr algn="l">
              <a:lnSpc>
                <a:spcPts val="2499"/>
              </a:lnSpc>
            </a:pPr>
            <a:r>
              <a:rPr lang="en-US" sz="1103" spc="-1">
                <a:solidFill>
                  <a:srgbClr val="000000"/>
                </a:solidFill>
                <a:latin typeface="IBM Plex Sans Condensed"/>
                <a:ea typeface="IBM Plex Sans Condensed"/>
                <a:cs typeface="IBM Plex Sans Condensed"/>
                <a:sym typeface="IBM Plex Sans Condensed"/>
              </a:rPr>
              <a:t>b. </a:t>
            </a:r>
          </a:p>
        </p:txBody>
      </p:sp>
      <p:sp>
        <p:nvSpPr>
          <p:cNvPr id="23" name="TextBox 23"/>
          <p:cNvSpPr txBox="1"/>
          <p:nvPr/>
        </p:nvSpPr>
        <p:spPr>
          <a:xfrm>
            <a:off x="1600838" y="8246707"/>
            <a:ext cx="3419142" cy="107080"/>
          </a:xfrm>
          <a:prstGeom prst="rect">
            <a:avLst/>
          </a:prstGeom>
        </p:spPr>
        <p:txBody>
          <a:bodyPr lIns="0" tIns="0" rIns="0" bIns="0" rtlCol="0" anchor="t">
            <a:spAutoFit/>
          </a:bodyPr>
          <a:lstStyle/>
          <a:p>
            <a:pPr algn="l">
              <a:lnSpc>
                <a:spcPts val="571"/>
              </a:lnSpc>
            </a:pPr>
            <a:r>
              <a:rPr lang="en-US" sz="1103" spc="-1">
                <a:solidFill>
                  <a:srgbClr val="000000"/>
                </a:solidFill>
                <a:latin typeface="IBM Plex Sans Condensed"/>
                <a:ea typeface="IBM Plex Sans Condensed"/>
                <a:cs typeface="IBM Plex Sans Condensed"/>
                <a:sym typeface="IBM Plex Sans Condensed"/>
              </a:rPr>
              <a:t>c. </a:t>
            </a:r>
            <a:r>
              <a:rPr lang="en-US" sz="1103" spc="-1">
                <a:solidFill>
                  <a:srgbClr val="FF0000"/>
                </a:solidFill>
                <a:latin typeface="IBM Plex Sans Condensed"/>
                <a:ea typeface="IBM Plex Sans Condensed"/>
                <a:cs typeface="IBM Plex Sans Condensed"/>
                <a:sym typeface="IBM Plex Sans Condensed"/>
              </a:rPr>
              <a:t>Classify/divide/partition the data into multiple classes.</a:t>
            </a:r>
            <a:r>
              <a:rPr lang="en-US" sz="1103" spc="-1">
                <a:solidFill>
                  <a:srgbClr val="000000"/>
                </a:solidFill>
                <a:latin typeface="IBM Plex Sans Condensed"/>
                <a:ea typeface="IBM Plex Sans Condensed"/>
                <a:cs typeface="IBM Plex Sans Condensed"/>
                <a:sym typeface="IBM Plex Sans Condensed"/>
              </a:rPr>
              <a:t> </a:t>
            </a:r>
          </a:p>
        </p:txBody>
      </p:sp>
      <p:sp>
        <p:nvSpPr>
          <p:cNvPr id="24" name="TextBox 24"/>
          <p:cNvSpPr txBox="1"/>
          <p:nvPr/>
        </p:nvSpPr>
        <p:spPr>
          <a:xfrm>
            <a:off x="914705" y="5593128"/>
            <a:ext cx="65789" cy="207226"/>
          </a:xfrm>
          <a:prstGeom prst="rect">
            <a:avLst/>
          </a:prstGeom>
        </p:spPr>
        <p:txBody>
          <a:bodyPr lIns="0" tIns="0" rIns="0" bIns="0" rtlCol="0" anchor="t">
            <a:spAutoFit/>
          </a:bodyPr>
          <a:lstStyle/>
          <a:p>
            <a:pPr algn="l">
              <a:lnSpc>
                <a:spcPts val="1545"/>
              </a:lnSpc>
            </a:pPr>
            <a:r>
              <a:rPr lang="en-US" sz="1103">
                <a:solidFill>
                  <a:srgbClr val="000000"/>
                </a:solidFill>
                <a:latin typeface="Arimo"/>
                <a:ea typeface="Arimo"/>
                <a:cs typeface="Arimo"/>
                <a:sym typeface="Arimo"/>
              </a:rPr>
              <a:t></a:t>
            </a:r>
          </a:p>
        </p:txBody>
      </p:sp>
      <p:sp>
        <p:nvSpPr>
          <p:cNvPr id="26" name="Footer Placeholder 25"/>
          <p:cNvSpPr>
            <a:spLocks noGrp="1"/>
          </p:cNvSpPr>
          <p:nvPr>
            <p:ph type="ftr" sz="quarter" idx="11"/>
          </p:nvPr>
        </p:nvSpPr>
        <p:spPr/>
        <p:txBody>
          <a:bodyPr/>
          <a:lstStyle/>
          <a:p>
            <a:r>
              <a:rPr lang="en-US" smtClean="0"/>
              <a:t>Mr. RANJIT KUMBHAR  7757962804</a:t>
            </a:r>
            <a:endParaRPr lang="en-US"/>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914400" y="914400"/>
            <a:ext cx="5943600" cy="2397128"/>
          </a:xfrm>
          <a:custGeom>
            <a:avLst/>
            <a:gdLst/>
            <a:ahLst/>
            <a:cxnLst/>
            <a:rect l="l" t="t" r="r" b="b"/>
            <a:pathLst>
              <a:path w="5943600" h="2397128">
                <a:moveTo>
                  <a:pt x="0" y="0"/>
                </a:moveTo>
                <a:lnTo>
                  <a:pt x="5943600" y="0"/>
                </a:lnTo>
                <a:lnTo>
                  <a:pt x="5943600" y="2397128"/>
                </a:lnTo>
                <a:lnTo>
                  <a:pt x="0" y="2397128"/>
                </a:lnTo>
                <a:lnTo>
                  <a:pt x="0" y="0"/>
                </a:lnTo>
                <a:close/>
              </a:path>
            </a:pathLst>
          </a:custGeom>
          <a:blipFill>
            <a:blip r:embed="rId2"/>
            <a:stretch>
              <a:fillRect/>
            </a:stretch>
          </a:blipFill>
        </p:spPr>
      </p:sp>
      <p:sp>
        <p:nvSpPr>
          <p:cNvPr id="3" name="Freeform 3"/>
          <p:cNvSpPr/>
          <p:nvPr/>
        </p:nvSpPr>
        <p:spPr>
          <a:xfrm>
            <a:off x="914400" y="4114800"/>
            <a:ext cx="5943600" cy="2508247"/>
          </a:xfrm>
          <a:custGeom>
            <a:avLst/>
            <a:gdLst/>
            <a:ahLst/>
            <a:cxnLst/>
            <a:rect l="l" t="t" r="r" b="b"/>
            <a:pathLst>
              <a:path w="5943600" h="2508247">
                <a:moveTo>
                  <a:pt x="0" y="0"/>
                </a:moveTo>
                <a:lnTo>
                  <a:pt x="5943600" y="0"/>
                </a:lnTo>
                <a:lnTo>
                  <a:pt x="5943600" y="2508247"/>
                </a:lnTo>
                <a:lnTo>
                  <a:pt x="0" y="2508247"/>
                </a:lnTo>
                <a:lnTo>
                  <a:pt x="0" y="0"/>
                </a:lnTo>
                <a:close/>
              </a:path>
            </a:pathLst>
          </a:custGeom>
          <a:blipFill>
            <a:blip r:embed="rId3"/>
            <a:stretch>
              <a:fillRect t="-50"/>
            </a:stretch>
          </a:blipFill>
        </p:spPr>
      </p:sp>
      <p:sp>
        <p:nvSpPr>
          <p:cNvPr id="5" name="TextBox 5"/>
          <p:cNvSpPr txBox="1"/>
          <p:nvPr/>
        </p:nvSpPr>
        <p:spPr>
          <a:xfrm>
            <a:off x="1372238" y="7334279"/>
            <a:ext cx="2047570" cy="275539"/>
          </a:xfrm>
          <a:prstGeom prst="rect">
            <a:avLst/>
          </a:prstGeom>
        </p:spPr>
        <p:txBody>
          <a:bodyPr lIns="0" tIns="0" rIns="0" bIns="0" rtlCol="0" anchor="t">
            <a:spAutoFit/>
          </a:bodyPr>
          <a:lstStyle/>
          <a:p>
            <a:pPr algn="l">
              <a:lnSpc>
                <a:spcPts val="2543"/>
              </a:lnSpc>
            </a:pPr>
            <a:r>
              <a:rPr lang="en-US" sz="1103" spc="-1">
                <a:solidFill>
                  <a:srgbClr val="5B9BD5"/>
                </a:solidFill>
                <a:latin typeface="IBM Plex Sans Condensed Bold"/>
                <a:ea typeface="IBM Plex Sans Condensed Bold"/>
                <a:cs typeface="IBM Plex Sans Condensed Bold"/>
                <a:sym typeface="IBM Plex Sans Condensed Bold"/>
              </a:rPr>
              <a:t>2. Boundary Value Analysis (BVA): </a:t>
            </a:r>
          </a:p>
        </p:txBody>
      </p:sp>
      <p:sp>
        <p:nvSpPr>
          <p:cNvPr id="6" name="TextBox 6"/>
          <p:cNvSpPr txBox="1"/>
          <p:nvPr/>
        </p:nvSpPr>
        <p:spPr>
          <a:xfrm>
            <a:off x="1600838" y="7635326"/>
            <a:ext cx="4507668" cy="492900"/>
          </a:xfrm>
          <a:prstGeom prst="rect">
            <a:avLst/>
          </a:prstGeom>
        </p:spPr>
        <p:txBody>
          <a:bodyPr lIns="0" tIns="0" rIns="0" bIns="0" rtlCol="0" anchor="t">
            <a:spAutoFit/>
          </a:bodyPr>
          <a:lstStyle/>
          <a:p>
            <a:pPr algn="l">
              <a:lnSpc>
                <a:spcPts val="2543"/>
              </a:lnSpc>
            </a:pPr>
            <a:r>
              <a:rPr lang="en-US" sz="1103" spc="-1">
                <a:solidFill>
                  <a:srgbClr val="000000"/>
                </a:solidFill>
                <a:latin typeface="IBM Plex Sans Condensed"/>
                <a:ea typeface="IBM Plex Sans Condensed"/>
                <a:cs typeface="IBM Plex Sans Condensed"/>
                <a:sym typeface="IBM Plex Sans Condensed"/>
              </a:rPr>
              <a:t>a. </a:t>
            </a:r>
            <a:r>
              <a:rPr lang="en-US" sz="1103" spc="-1">
                <a:solidFill>
                  <a:srgbClr val="FF0000"/>
                </a:solidFill>
                <a:latin typeface="IBM Plex Sans Condensed"/>
                <a:ea typeface="IBM Plex Sans Condensed"/>
                <a:cs typeface="IBM Plex Sans Condensed"/>
                <a:sym typeface="IBM Plex Sans Condensed"/>
              </a:rPr>
              <a:t>Mainly we focus on boundaries of the value.</a:t>
            </a:r>
            <a:r>
              <a:rPr lang="en-US" sz="1103" spc="-1">
                <a:solidFill>
                  <a:srgbClr val="000000"/>
                </a:solidFill>
                <a:latin typeface="IBM Plex Sans Condensed"/>
                <a:ea typeface="IBM Plex Sans Condensed"/>
                <a:cs typeface="IBM Plex Sans Condensed"/>
                <a:sym typeface="IBM Plex Sans Condensed"/>
              </a:rPr>
              <a:t> </a:t>
            </a:r>
          </a:p>
          <a:p>
            <a:pPr algn="l">
              <a:lnSpc>
                <a:spcPts val="551"/>
              </a:lnSpc>
            </a:pPr>
            <a:r>
              <a:rPr lang="en-US" sz="1103" spc="-1">
                <a:solidFill>
                  <a:srgbClr val="000000"/>
                </a:solidFill>
                <a:latin typeface="IBM Plex Sans Condensed"/>
                <a:ea typeface="IBM Plex Sans Condensed"/>
                <a:cs typeface="IBM Plex Sans Condensed"/>
                <a:sym typeface="IBM Plex Sans Condensed"/>
              </a:rPr>
              <a:t>b. Here we consider 6 factors: </a:t>
            </a:r>
            <a:r>
              <a:rPr lang="en-US" sz="1103" spc="-1">
                <a:solidFill>
                  <a:srgbClr val="FF0000"/>
                </a:solidFill>
                <a:latin typeface="IBM Plex Sans Condensed"/>
                <a:ea typeface="IBM Plex Sans Condensed"/>
                <a:cs typeface="IBM Plex Sans Condensed"/>
                <a:sym typeface="IBM Plex Sans Condensed"/>
              </a:rPr>
              <a:t>Min, Min + 1, Min - 1, Max, Max + 1, Max – 1.</a:t>
            </a:r>
            <a:r>
              <a:rPr lang="en-US" sz="1103" spc="-1">
                <a:solidFill>
                  <a:srgbClr val="000000"/>
                </a:solidFill>
                <a:latin typeface="IBM Plex Sans Condensed"/>
                <a:ea typeface="IBM Plex Sans Condensed"/>
                <a:cs typeface="IBM Plex Sans Condensed"/>
                <a:sym typeface="IBM Plex Sans Condensed"/>
              </a:rPr>
              <a:t> </a:t>
            </a:r>
          </a:p>
        </p:txBody>
      </p:sp>
      <p:sp>
        <p:nvSpPr>
          <p:cNvPr id="8" name="Footer Placeholder 7"/>
          <p:cNvSpPr>
            <a:spLocks noGrp="1"/>
          </p:cNvSpPr>
          <p:nvPr>
            <p:ph type="ftr" sz="quarter" idx="11"/>
          </p:nvPr>
        </p:nvSpPr>
        <p:spPr/>
        <p:txBody>
          <a:bodyPr/>
          <a:lstStyle/>
          <a:p>
            <a:r>
              <a:rPr lang="en-US" smtClean="0"/>
              <a:t>Mr. RANJIT KUMBHAR  7757962804</a:t>
            </a:r>
            <a:endParaRPr lang="en-US"/>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990600" y="914400"/>
            <a:ext cx="5790562" cy="3461385"/>
          </a:xfrm>
          <a:custGeom>
            <a:avLst/>
            <a:gdLst/>
            <a:ahLst/>
            <a:cxnLst/>
            <a:rect l="l" t="t" r="r" b="b"/>
            <a:pathLst>
              <a:path w="5790562" h="3461385">
                <a:moveTo>
                  <a:pt x="0" y="0"/>
                </a:moveTo>
                <a:lnTo>
                  <a:pt x="5790562" y="0"/>
                </a:lnTo>
                <a:lnTo>
                  <a:pt x="5790562" y="3461385"/>
                </a:lnTo>
                <a:lnTo>
                  <a:pt x="0" y="3461385"/>
                </a:lnTo>
                <a:lnTo>
                  <a:pt x="0" y="0"/>
                </a:lnTo>
                <a:close/>
              </a:path>
            </a:pathLst>
          </a:custGeom>
          <a:blipFill>
            <a:blip r:embed="rId2"/>
            <a:stretch>
              <a:fillRect/>
            </a:stretch>
          </a:blipFill>
        </p:spPr>
      </p:sp>
      <p:sp>
        <p:nvSpPr>
          <p:cNvPr id="4" name="TextBox 4"/>
          <p:cNvSpPr txBox="1"/>
          <p:nvPr/>
        </p:nvSpPr>
        <p:spPr>
          <a:xfrm>
            <a:off x="6784210" y="4182894"/>
            <a:ext cx="32318" cy="246964"/>
          </a:xfrm>
          <a:prstGeom prst="rect">
            <a:avLst/>
          </a:prstGeom>
        </p:spPr>
        <p:txBody>
          <a:bodyPr lIns="0" tIns="0" rIns="0" bIns="0" rtlCol="0" anchor="t">
            <a:spAutoFit/>
          </a:bodyPr>
          <a:lstStyle/>
          <a:p>
            <a:pPr algn="l">
              <a:lnSpc>
                <a:spcPts val="2255"/>
              </a:lnSpc>
            </a:pPr>
            <a:r>
              <a:rPr lang="en-US" sz="1103" spc="-1">
                <a:solidFill>
                  <a:srgbClr val="000000"/>
                </a:solidFill>
                <a:latin typeface="IBM Plex Sans Condensed"/>
                <a:ea typeface="IBM Plex Sans Condensed"/>
                <a:cs typeface="IBM Plex Sans Condensed"/>
                <a:sym typeface="IBM Plex Sans Condensed"/>
              </a:rPr>
              <a:t> </a:t>
            </a:r>
          </a:p>
        </p:txBody>
      </p:sp>
      <p:sp>
        <p:nvSpPr>
          <p:cNvPr id="5" name="TextBox 5"/>
          <p:cNvSpPr txBox="1"/>
          <p:nvPr/>
        </p:nvSpPr>
        <p:spPr>
          <a:xfrm>
            <a:off x="914705" y="4469406"/>
            <a:ext cx="4619930" cy="570309"/>
          </a:xfrm>
          <a:prstGeom prst="rect">
            <a:avLst/>
          </a:prstGeom>
        </p:spPr>
        <p:txBody>
          <a:bodyPr lIns="0" tIns="0" rIns="0" bIns="0" rtlCol="0" anchor="t">
            <a:spAutoFit/>
          </a:bodyPr>
          <a:lstStyle/>
          <a:p>
            <a:pPr algn="l">
              <a:lnSpc>
                <a:spcPts val="2255"/>
              </a:lnSpc>
            </a:pPr>
            <a:r>
              <a:rPr lang="en-US" sz="1103" spc="-1">
                <a:solidFill>
                  <a:srgbClr val="000000"/>
                </a:solidFill>
                <a:latin typeface="IBM Plex Sans Condensed Bold"/>
                <a:ea typeface="IBM Plex Sans Condensed Bold"/>
                <a:cs typeface="IBM Plex Sans Condensed Bold"/>
                <a:sym typeface="IBM Plex Sans Condensed Bold"/>
              </a:rPr>
              <a:t>*** In Input Domain Testing mostly we use ECP and BVA techniques. </a:t>
            </a:r>
          </a:p>
          <a:p>
            <a:pPr algn="l">
              <a:lnSpc>
                <a:spcPts val="2759"/>
              </a:lnSpc>
            </a:pPr>
            <a:r>
              <a:rPr lang="en-US" sz="1103" spc="-1">
                <a:solidFill>
                  <a:srgbClr val="000000"/>
                </a:solidFill>
                <a:latin typeface="IBM Plex Sans Condensed Bold"/>
                <a:ea typeface="IBM Plex Sans Condensed Bold"/>
                <a:cs typeface="IBM Plex Sans Condensed Bold"/>
                <a:sym typeface="IBM Plex Sans Condensed Bold"/>
              </a:rPr>
              <a:t>*** Input Domain testing: </a:t>
            </a:r>
            <a:r>
              <a:rPr lang="en-US" sz="1103" spc="-1">
                <a:solidFill>
                  <a:srgbClr val="000000"/>
                </a:solidFill>
                <a:latin typeface="IBM Plex Sans Condensed"/>
                <a:ea typeface="IBM Plex Sans Condensed"/>
                <a:cs typeface="IBM Plex Sans Condensed"/>
                <a:sym typeface="IBM Plex Sans Condensed"/>
              </a:rPr>
              <a:t>The value will be verified in the textbox/input fields.</a:t>
            </a:r>
            <a:r>
              <a:rPr lang="en-US" sz="1103" spc="-1">
                <a:solidFill>
                  <a:srgbClr val="000000"/>
                </a:solidFill>
                <a:latin typeface="IBM Plex Sans Condensed Bold"/>
                <a:ea typeface="IBM Plex Sans Condensed Bold"/>
                <a:cs typeface="IBM Plex Sans Condensed Bold"/>
                <a:sym typeface="IBM Plex Sans Condensed Bold"/>
              </a:rPr>
              <a:t> </a:t>
            </a:r>
          </a:p>
        </p:txBody>
      </p:sp>
      <p:sp>
        <p:nvSpPr>
          <p:cNvPr id="6" name="TextBox 6"/>
          <p:cNvSpPr txBox="1"/>
          <p:nvPr/>
        </p:nvSpPr>
        <p:spPr>
          <a:xfrm>
            <a:off x="1372238" y="5391302"/>
            <a:ext cx="1074077" cy="294589"/>
          </a:xfrm>
          <a:prstGeom prst="rect">
            <a:avLst/>
          </a:prstGeom>
        </p:spPr>
        <p:txBody>
          <a:bodyPr lIns="0" tIns="0" rIns="0" bIns="0" rtlCol="0" anchor="t">
            <a:spAutoFit/>
          </a:bodyPr>
          <a:lstStyle/>
          <a:p>
            <a:pPr algn="l">
              <a:lnSpc>
                <a:spcPts val="2759"/>
              </a:lnSpc>
            </a:pPr>
            <a:r>
              <a:rPr lang="en-US" sz="1103" spc="-1">
                <a:solidFill>
                  <a:srgbClr val="5B9BD5"/>
                </a:solidFill>
                <a:latin typeface="IBM Plex Sans Condensed Bold"/>
                <a:ea typeface="IBM Plex Sans Condensed Bold"/>
                <a:cs typeface="IBM Plex Sans Condensed Bold"/>
                <a:sym typeface="IBM Plex Sans Condensed Bold"/>
              </a:rPr>
              <a:t>3. Decision Table: </a:t>
            </a:r>
          </a:p>
        </p:txBody>
      </p:sp>
      <p:sp>
        <p:nvSpPr>
          <p:cNvPr id="7" name="TextBox 7"/>
          <p:cNvSpPr txBox="1"/>
          <p:nvPr/>
        </p:nvSpPr>
        <p:spPr>
          <a:xfrm>
            <a:off x="1600838" y="5730707"/>
            <a:ext cx="5395998" cy="1061866"/>
          </a:xfrm>
          <a:prstGeom prst="rect">
            <a:avLst/>
          </a:prstGeom>
        </p:spPr>
        <p:txBody>
          <a:bodyPr lIns="0" tIns="0" rIns="0" bIns="0" rtlCol="0" anchor="t">
            <a:spAutoFit/>
          </a:bodyPr>
          <a:lstStyle/>
          <a:p>
            <a:pPr algn="l">
              <a:lnSpc>
                <a:spcPts val="2331"/>
              </a:lnSpc>
            </a:pPr>
            <a:r>
              <a:rPr lang="en-US" sz="1103" spc="-1">
                <a:solidFill>
                  <a:srgbClr val="000000"/>
                </a:solidFill>
                <a:latin typeface="IBM Plex Sans Condensed"/>
                <a:ea typeface="IBM Plex Sans Condensed"/>
                <a:cs typeface="IBM Plex Sans Condensed"/>
                <a:sym typeface="IBM Plex Sans Condensed"/>
              </a:rPr>
              <a:t>a. Decision Table is also called a </a:t>
            </a:r>
            <a:r>
              <a:rPr lang="en-US" sz="1103" spc="-1">
                <a:solidFill>
                  <a:srgbClr val="FF0000"/>
                </a:solidFill>
                <a:latin typeface="IBM Plex Sans Condensed"/>
                <a:ea typeface="IBM Plex Sans Condensed"/>
                <a:cs typeface="IBM Plex Sans Condensed"/>
                <a:sym typeface="IBM Plex Sans Condensed"/>
              </a:rPr>
              <a:t>Cause-Effect Table.</a:t>
            </a:r>
            <a:r>
              <a:rPr lang="en-US" sz="1103" spc="-1">
                <a:solidFill>
                  <a:srgbClr val="000000"/>
                </a:solidFill>
                <a:latin typeface="IBM Plex Sans Condensed"/>
                <a:ea typeface="IBM Plex Sans Condensed"/>
                <a:cs typeface="IBM Plex Sans Condensed"/>
                <a:sym typeface="IBM Plex Sans Condensed"/>
              </a:rPr>
              <a:t> </a:t>
            </a:r>
          </a:p>
          <a:p>
            <a:pPr algn="l">
              <a:lnSpc>
                <a:spcPts val="739"/>
              </a:lnSpc>
            </a:pPr>
            <a:r>
              <a:rPr lang="en-US" sz="1103" spc="-1">
                <a:solidFill>
                  <a:srgbClr val="000000"/>
                </a:solidFill>
                <a:latin typeface="IBM Plex Sans Condensed"/>
                <a:ea typeface="IBM Plex Sans Condensed"/>
                <a:cs typeface="IBM Plex Sans Condensed"/>
                <a:sym typeface="IBM Plex Sans Condensed"/>
              </a:rPr>
              <a:t>b. This technique will be </a:t>
            </a:r>
            <a:r>
              <a:rPr lang="en-US" sz="1103" spc="-1">
                <a:solidFill>
                  <a:srgbClr val="FF0000"/>
                </a:solidFill>
                <a:latin typeface="IBM Plex Sans Condensed"/>
                <a:ea typeface="IBM Plex Sans Condensed"/>
                <a:cs typeface="IBM Plex Sans Condensed"/>
                <a:sym typeface="IBM Plex Sans Condensed"/>
              </a:rPr>
              <a:t>used if we have more conditions and corresponding actions.</a:t>
            </a:r>
            <a:r>
              <a:rPr lang="en-US" sz="1103" spc="-1">
                <a:solidFill>
                  <a:srgbClr val="000000"/>
                </a:solidFill>
                <a:latin typeface="IBM Plex Sans Condensed"/>
                <a:ea typeface="IBM Plex Sans Condensed"/>
                <a:cs typeface="IBM Plex Sans Condensed"/>
                <a:sym typeface="IBM Plex Sans Condensed"/>
              </a:rPr>
              <a:t> </a:t>
            </a:r>
          </a:p>
          <a:p>
            <a:pPr algn="l">
              <a:lnSpc>
                <a:spcPts val="2331"/>
              </a:lnSpc>
            </a:pPr>
            <a:r>
              <a:rPr lang="en-US" sz="1103" spc="-1">
                <a:solidFill>
                  <a:srgbClr val="000000"/>
                </a:solidFill>
                <a:latin typeface="IBM Plex Sans Condensed"/>
                <a:ea typeface="IBM Plex Sans Condensed"/>
                <a:cs typeface="IBM Plex Sans Condensed"/>
                <a:sym typeface="IBM Plex Sans Condensed"/>
              </a:rPr>
              <a:t>c. In the Decision table technique, </a:t>
            </a:r>
            <a:r>
              <a:rPr lang="en-US" sz="1103" spc="-1">
                <a:solidFill>
                  <a:srgbClr val="FF0000"/>
                </a:solidFill>
                <a:latin typeface="IBM Plex Sans Condensed"/>
                <a:ea typeface="IBM Plex Sans Condensed"/>
                <a:cs typeface="IBM Plex Sans Condensed"/>
                <a:sym typeface="IBM Plex Sans Condensed"/>
              </a:rPr>
              <a:t>we deal with </a:t>
            </a:r>
            <a:r>
              <a:rPr lang="en-US" sz="1103" spc="-1">
                <a:solidFill>
                  <a:srgbClr val="FF0000"/>
                </a:solidFill>
                <a:latin typeface="IBM Plex Sans Condensed Bold"/>
                <a:ea typeface="IBM Plex Sans Condensed Bold"/>
                <a:cs typeface="IBM Plex Sans Condensed Bold"/>
                <a:sym typeface="IBM Plex Sans Condensed Bold"/>
              </a:rPr>
              <a:t>combinations of inputs.</a:t>
            </a:r>
            <a:r>
              <a:rPr lang="en-US" sz="1103" spc="-1">
                <a:solidFill>
                  <a:srgbClr val="000000"/>
                </a:solidFill>
                <a:latin typeface="IBM Plex Sans Condensed"/>
                <a:ea typeface="IBM Plex Sans Condensed"/>
                <a:cs typeface="IBM Plex Sans Condensed"/>
                <a:sym typeface="IBM Plex Sans Condensed"/>
              </a:rPr>
              <a:t> </a:t>
            </a:r>
          </a:p>
          <a:p>
            <a:pPr algn="l">
              <a:lnSpc>
                <a:spcPts val="788"/>
              </a:lnSpc>
            </a:pPr>
            <a:r>
              <a:rPr lang="en-US" sz="1103" spc="-1">
                <a:solidFill>
                  <a:srgbClr val="000000"/>
                </a:solidFill>
                <a:latin typeface="IBM Plex Sans Condensed"/>
                <a:ea typeface="IBM Plex Sans Condensed"/>
                <a:cs typeface="IBM Plex Sans Condensed"/>
                <a:sym typeface="IBM Plex Sans Condensed"/>
              </a:rPr>
              <a:t>d. </a:t>
            </a:r>
            <a:r>
              <a:rPr lang="en-US" sz="1103" spc="-1">
                <a:solidFill>
                  <a:srgbClr val="FF0000"/>
                </a:solidFill>
                <a:latin typeface="IBM Plex Sans Condensed"/>
                <a:ea typeface="IBM Plex Sans Condensed"/>
                <a:cs typeface="IBM Plex Sans Condensed"/>
                <a:sym typeface="IBM Plex Sans Condensed"/>
              </a:rPr>
              <a:t>To identify the test cases </a:t>
            </a:r>
            <a:r>
              <a:rPr lang="en-US" sz="1103" spc="-1">
                <a:solidFill>
                  <a:srgbClr val="000000"/>
                </a:solidFill>
                <a:latin typeface="IBM Plex Sans Condensed"/>
                <a:ea typeface="IBM Plex Sans Condensed"/>
                <a:cs typeface="IBM Plex Sans Condensed"/>
                <a:sym typeface="IBM Plex Sans Condensed"/>
              </a:rPr>
              <a:t>with a decision table, </a:t>
            </a:r>
            <a:r>
              <a:rPr lang="en-US" sz="1103" spc="-1">
                <a:solidFill>
                  <a:srgbClr val="FF0000"/>
                </a:solidFill>
                <a:latin typeface="IBM Plex Sans Condensed"/>
                <a:ea typeface="IBM Plex Sans Condensed"/>
                <a:cs typeface="IBM Plex Sans Condensed"/>
                <a:sym typeface="IBM Plex Sans Condensed"/>
              </a:rPr>
              <a:t>we consider conditions and actions.</a:t>
            </a:r>
            <a:r>
              <a:rPr lang="en-US" sz="1103" spc="-1">
                <a:solidFill>
                  <a:srgbClr val="000000"/>
                </a:solidFill>
                <a:latin typeface="IBM Plex Sans Condensed"/>
                <a:ea typeface="IBM Plex Sans Condensed"/>
                <a:cs typeface="IBM Plex Sans Condensed"/>
                <a:sym typeface="IBM Plex Sans Condensed"/>
              </a:rPr>
              <a:t> </a:t>
            </a:r>
          </a:p>
          <a:p>
            <a:pPr algn="l">
              <a:lnSpc>
                <a:spcPts val="2284"/>
              </a:lnSpc>
            </a:pPr>
            <a:r>
              <a:rPr lang="en-US" sz="1103" spc="-1">
                <a:solidFill>
                  <a:srgbClr val="000000"/>
                </a:solidFill>
                <a:latin typeface="IBM Plex Sans Condensed"/>
                <a:ea typeface="IBM Plex Sans Condensed"/>
                <a:cs typeface="IBM Plex Sans Condensed"/>
                <a:sym typeface="IBM Plex Sans Condensed"/>
              </a:rPr>
              <a:t>e. </a:t>
            </a:r>
            <a:r>
              <a:rPr lang="en-US" sz="1103" spc="-1">
                <a:solidFill>
                  <a:srgbClr val="FF0000"/>
                </a:solidFill>
                <a:latin typeface="IBM Plex Sans Condensed"/>
                <a:ea typeface="IBM Plex Sans Condensed"/>
                <a:cs typeface="IBM Plex Sans Condensed"/>
                <a:sym typeface="IBM Plex Sans Condensed"/>
              </a:rPr>
              <a:t>If we have a greater number of conditions/actions</a:t>
            </a:r>
            <a:r>
              <a:rPr lang="en-US" sz="1103" spc="-1">
                <a:solidFill>
                  <a:srgbClr val="000000"/>
                </a:solidFill>
                <a:latin typeface="IBM Plex Sans Condensed"/>
                <a:ea typeface="IBM Plex Sans Condensed"/>
                <a:cs typeface="IBM Plex Sans Condensed"/>
                <a:sym typeface="IBM Plex Sans Condensed"/>
              </a:rPr>
              <a:t>, then we use the decision table </a:t>
            </a:r>
          </a:p>
        </p:txBody>
      </p:sp>
      <p:sp>
        <p:nvSpPr>
          <p:cNvPr id="8" name="TextBox 8"/>
          <p:cNvSpPr txBox="1"/>
          <p:nvPr/>
        </p:nvSpPr>
        <p:spPr>
          <a:xfrm>
            <a:off x="1829438" y="6883937"/>
            <a:ext cx="651262" cy="104089"/>
          </a:xfrm>
          <a:prstGeom prst="rect">
            <a:avLst/>
          </a:prstGeom>
        </p:spPr>
        <p:txBody>
          <a:bodyPr lIns="0" tIns="0" rIns="0" bIns="0" rtlCol="0" anchor="t">
            <a:spAutoFit/>
          </a:bodyPr>
          <a:lstStyle/>
          <a:p>
            <a:pPr algn="l">
              <a:lnSpc>
                <a:spcPts val="793"/>
              </a:lnSpc>
            </a:pPr>
            <a:r>
              <a:rPr lang="en-US" sz="1103" spc="-1">
                <a:solidFill>
                  <a:srgbClr val="000000"/>
                </a:solidFill>
                <a:latin typeface="IBM Plex Sans Condensed"/>
                <a:ea typeface="IBM Plex Sans Condensed"/>
                <a:cs typeface="IBM Plex Sans Condensed"/>
                <a:sym typeface="IBM Plex Sans Condensed"/>
              </a:rPr>
              <a:t>technique. </a:t>
            </a:r>
          </a:p>
        </p:txBody>
      </p:sp>
      <p:sp>
        <p:nvSpPr>
          <p:cNvPr id="9" name="TextBox 9"/>
          <p:cNvSpPr txBox="1"/>
          <p:nvPr/>
        </p:nvSpPr>
        <p:spPr>
          <a:xfrm>
            <a:off x="1829438" y="7349138"/>
            <a:ext cx="1671390" cy="285064"/>
          </a:xfrm>
          <a:prstGeom prst="rect">
            <a:avLst/>
          </a:prstGeom>
        </p:spPr>
        <p:txBody>
          <a:bodyPr lIns="0" tIns="0" rIns="0" bIns="0" rtlCol="0" anchor="t">
            <a:spAutoFit/>
          </a:bodyPr>
          <a:lstStyle/>
          <a:p>
            <a:pPr algn="l">
              <a:lnSpc>
                <a:spcPts val="2616"/>
              </a:lnSpc>
            </a:pPr>
            <a:r>
              <a:rPr lang="en-US" sz="1103" spc="-1">
                <a:solidFill>
                  <a:srgbClr val="000000"/>
                </a:solidFill>
                <a:latin typeface="IBM Plex Sans Condensed Bold"/>
                <a:ea typeface="IBM Plex Sans Condensed Bold"/>
                <a:cs typeface="IBM Plex Sans Condensed Bold"/>
                <a:sym typeface="IBM Plex Sans Condensed Bold"/>
              </a:rPr>
              <a:t>Example for Decision Table: </a:t>
            </a:r>
          </a:p>
        </p:txBody>
      </p:sp>
      <p:sp>
        <p:nvSpPr>
          <p:cNvPr id="10" name="TextBox 10"/>
          <p:cNvSpPr txBox="1"/>
          <p:nvPr/>
        </p:nvSpPr>
        <p:spPr>
          <a:xfrm>
            <a:off x="2058286" y="7637821"/>
            <a:ext cx="105042" cy="312001"/>
          </a:xfrm>
          <a:prstGeom prst="rect">
            <a:avLst/>
          </a:prstGeom>
        </p:spPr>
        <p:txBody>
          <a:bodyPr lIns="0" tIns="0" rIns="0" bIns="0" rtlCol="0" anchor="t">
            <a:spAutoFit/>
          </a:bodyPr>
          <a:lstStyle/>
          <a:p>
            <a:pPr algn="l">
              <a:lnSpc>
                <a:spcPts val="2616"/>
              </a:lnSpc>
            </a:pPr>
            <a:r>
              <a:rPr lang="en-US" sz="1103">
                <a:solidFill>
                  <a:srgbClr val="000000"/>
                </a:solidFill>
                <a:latin typeface="Arimo"/>
                <a:ea typeface="Arimo"/>
                <a:cs typeface="Arimo"/>
                <a:sym typeface="Arimo"/>
              </a:rPr>
              <a:t> </a:t>
            </a:r>
          </a:p>
        </p:txBody>
      </p:sp>
      <p:sp>
        <p:nvSpPr>
          <p:cNvPr id="11" name="TextBox 11"/>
          <p:cNvSpPr txBox="1"/>
          <p:nvPr/>
        </p:nvSpPr>
        <p:spPr>
          <a:xfrm>
            <a:off x="2286886" y="7681370"/>
            <a:ext cx="4696454" cy="684609"/>
          </a:xfrm>
          <a:prstGeom prst="rect">
            <a:avLst/>
          </a:prstGeom>
        </p:spPr>
        <p:txBody>
          <a:bodyPr lIns="0" tIns="0" rIns="0" bIns="0" rtlCol="0" anchor="t">
            <a:spAutoFit/>
          </a:bodyPr>
          <a:lstStyle/>
          <a:p>
            <a:pPr algn="l">
              <a:lnSpc>
                <a:spcPts val="2616"/>
              </a:lnSpc>
            </a:pPr>
            <a:r>
              <a:rPr lang="en-US" sz="1103" spc="-1">
                <a:solidFill>
                  <a:srgbClr val="000000"/>
                </a:solidFill>
                <a:latin typeface="IBM Plex Sans Condensed"/>
                <a:ea typeface="IBM Plex Sans Condensed"/>
                <a:cs typeface="IBM Plex Sans Condensed"/>
                <a:sym typeface="IBM Plex Sans Condensed"/>
              </a:rPr>
              <a:t>Take an example of transferring money online to an account that is already added </a:t>
            </a:r>
          </a:p>
          <a:p>
            <a:pPr algn="l">
              <a:lnSpc>
                <a:spcPts val="551"/>
              </a:lnSpc>
            </a:pPr>
            <a:r>
              <a:rPr lang="en-US" sz="1103" spc="-1">
                <a:solidFill>
                  <a:srgbClr val="000000"/>
                </a:solidFill>
                <a:latin typeface="IBM Plex Sans Condensed"/>
                <a:ea typeface="IBM Plex Sans Condensed"/>
                <a:cs typeface="IBM Plex Sans Condensed"/>
                <a:sym typeface="IBM Plex Sans Condensed"/>
              </a:rPr>
              <a:t>and approved. </a:t>
            </a:r>
          </a:p>
          <a:p>
            <a:pPr algn="l">
              <a:lnSpc>
                <a:spcPts val="2663"/>
              </a:lnSpc>
            </a:pPr>
            <a:r>
              <a:rPr lang="en-US" sz="1103" spc="-1">
                <a:solidFill>
                  <a:srgbClr val="000000"/>
                </a:solidFill>
                <a:latin typeface="IBM Plex Sans Condensed"/>
                <a:ea typeface="IBM Plex Sans Condensed"/>
                <a:cs typeface="IBM Plex Sans Condensed"/>
                <a:sym typeface="IBM Plex Sans Condensed"/>
              </a:rPr>
              <a:t>Here the conditions to transfer money are, </a:t>
            </a:r>
          </a:p>
        </p:txBody>
      </p:sp>
      <p:sp>
        <p:nvSpPr>
          <p:cNvPr id="12" name="TextBox 12"/>
          <p:cNvSpPr txBox="1"/>
          <p:nvPr/>
        </p:nvSpPr>
        <p:spPr>
          <a:xfrm>
            <a:off x="2058286" y="8037366"/>
            <a:ext cx="105042" cy="312001"/>
          </a:xfrm>
          <a:prstGeom prst="rect">
            <a:avLst/>
          </a:prstGeom>
        </p:spPr>
        <p:txBody>
          <a:bodyPr lIns="0" tIns="0" rIns="0" bIns="0" rtlCol="0" anchor="t">
            <a:spAutoFit/>
          </a:bodyPr>
          <a:lstStyle/>
          <a:p>
            <a:pPr algn="l">
              <a:lnSpc>
                <a:spcPts val="2663"/>
              </a:lnSpc>
            </a:pPr>
            <a:r>
              <a:rPr lang="en-US" sz="1103">
                <a:solidFill>
                  <a:srgbClr val="000000"/>
                </a:solidFill>
                <a:latin typeface="Arimo"/>
                <a:ea typeface="Arimo"/>
                <a:cs typeface="Arimo"/>
                <a:sym typeface="Arimo"/>
              </a:rPr>
              <a:t> </a:t>
            </a:r>
          </a:p>
        </p:txBody>
      </p:sp>
      <p:sp>
        <p:nvSpPr>
          <p:cNvPr id="13" name="TextBox 13"/>
          <p:cNvSpPr txBox="1"/>
          <p:nvPr/>
        </p:nvSpPr>
        <p:spPr>
          <a:xfrm>
            <a:off x="2744086" y="8453971"/>
            <a:ext cx="148571" cy="107080"/>
          </a:xfrm>
          <a:prstGeom prst="rect">
            <a:avLst/>
          </a:prstGeom>
        </p:spPr>
        <p:txBody>
          <a:bodyPr lIns="0" tIns="0" rIns="0" bIns="0" rtlCol="0" anchor="t">
            <a:spAutoFit/>
          </a:bodyPr>
          <a:lstStyle/>
          <a:p>
            <a:pPr algn="l">
              <a:lnSpc>
                <a:spcPts val="551"/>
              </a:lnSpc>
            </a:pPr>
            <a:r>
              <a:rPr lang="en-US" sz="1103" spc="-1">
                <a:solidFill>
                  <a:srgbClr val="000000"/>
                </a:solidFill>
                <a:latin typeface="IBM Plex Sans Condensed"/>
                <a:ea typeface="IBM Plex Sans Condensed"/>
                <a:cs typeface="IBM Plex Sans Condensed"/>
                <a:sym typeface="IBM Plex Sans Condensed"/>
              </a:rPr>
              <a:t>1. </a:t>
            </a:r>
          </a:p>
        </p:txBody>
      </p:sp>
      <p:sp>
        <p:nvSpPr>
          <p:cNvPr id="14" name="TextBox 14"/>
          <p:cNvSpPr txBox="1"/>
          <p:nvPr/>
        </p:nvSpPr>
        <p:spPr>
          <a:xfrm>
            <a:off x="2973067" y="8476002"/>
            <a:ext cx="1590427" cy="85039"/>
          </a:xfrm>
          <a:prstGeom prst="rect">
            <a:avLst/>
          </a:prstGeom>
        </p:spPr>
        <p:txBody>
          <a:bodyPr lIns="0" tIns="0" rIns="0" bIns="0" rtlCol="0" anchor="t">
            <a:spAutoFit/>
          </a:bodyPr>
          <a:lstStyle/>
          <a:p>
            <a:pPr algn="l">
              <a:lnSpc>
                <a:spcPts val="551"/>
              </a:lnSpc>
            </a:pPr>
            <a:r>
              <a:rPr lang="en-US" sz="1103" spc="-1">
                <a:solidFill>
                  <a:srgbClr val="000000"/>
                </a:solidFill>
                <a:latin typeface="IBM Plex Sans Condensed"/>
                <a:ea typeface="IBM Plex Sans Condensed"/>
                <a:cs typeface="IBM Plex Sans Condensed"/>
                <a:sym typeface="IBM Plex Sans Condensed"/>
              </a:rPr>
              <a:t>Account already approved. </a:t>
            </a:r>
          </a:p>
        </p:txBody>
      </p:sp>
      <p:sp>
        <p:nvSpPr>
          <p:cNvPr id="15" name="TextBox 15"/>
          <p:cNvSpPr txBox="1"/>
          <p:nvPr/>
        </p:nvSpPr>
        <p:spPr>
          <a:xfrm>
            <a:off x="2744086" y="8461591"/>
            <a:ext cx="2330748" cy="492671"/>
          </a:xfrm>
          <a:prstGeom prst="rect">
            <a:avLst/>
          </a:prstGeom>
        </p:spPr>
        <p:txBody>
          <a:bodyPr lIns="0" tIns="0" rIns="0" bIns="0" rtlCol="0" anchor="t">
            <a:spAutoFit/>
          </a:bodyPr>
          <a:lstStyle/>
          <a:p>
            <a:pPr algn="l">
              <a:lnSpc>
                <a:spcPts val="2567"/>
              </a:lnSpc>
            </a:pPr>
            <a:r>
              <a:rPr lang="en-US" sz="1103" spc="-1">
                <a:solidFill>
                  <a:srgbClr val="000000"/>
                </a:solidFill>
                <a:latin typeface="IBM Plex Sans Condensed"/>
                <a:ea typeface="IBM Plex Sans Condensed"/>
                <a:cs typeface="IBM Plex Sans Condensed"/>
                <a:sym typeface="IBM Plex Sans Condensed"/>
              </a:rPr>
              <a:t>2. OTP (one-time-password) matched. </a:t>
            </a:r>
          </a:p>
          <a:p>
            <a:pPr algn="l">
              <a:lnSpc>
                <a:spcPts val="551"/>
              </a:lnSpc>
            </a:pPr>
            <a:r>
              <a:rPr lang="en-US" sz="1103" spc="-1">
                <a:solidFill>
                  <a:srgbClr val="000000"/>
                </a:solidFill>
                <a:latin typeface="IBM Plex Sans Condensed"/>
                <a:ea typeface="IBM Plex Sans Condensed"/>
                <a:cs typeface="IBM Plex Sans Condensed"/>
                <a:sym typeface="IBM Plex Sans Condensed"/>
              </a:rPr>
              <a:t>3. Sufficient money in the account. </a:t>
            </a:r>
          </a:p>
        </p:txBody>
      </p:sp>
      <p:sp>
        <p:nvSpPr>
          <p:cNvPr id="17" name="Footer Placeholder 16"/>
          <p:cNvSpPr>
            <a:spLocks noGrp="1"/>
          </p:cNvSpPr>
          <p:nvPr>
            <p:ph type="ftr" sz="quarter" idx="11"/>
          </p:nvPr>
        </p:nvSpPr>
        <p:spPr/>
        <p:txBody>
          <a:bodyPr/>
          <a:lstStyle/>
          <a:p>
            <a:r>
              <a:rPr lang="en-US" smtClean="0"/>
              <a:t>Mr. RANJIT KUMBHAR  7757962804</a:t>
            </a:r>
            <a:endParaRPr lang="en-US"/>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914400" y="2156336"/>
            <a:ext cx="5943600" cy="1856737"/>
          </a:xfrm>
          <a:custGeom>
            <a:avLst/>
            <a:gdLst/>
            <a:ahLst/>
            <a:cxnLst/>
            <a:rect l="l" t="t" r="r" b="b"/>
            <a:pathLst>
              <a:path w="5943600" h="1856737">
                <a:moveTo>
                  <a:pt x="0" y="0"/>
                </a:moveTo>
                <a:lnTo>
                  <a:pt x="5943600" y="0"/>
                </a:lnTo>
                <a:lnTo>
                  <a:pt x="5943600" y="1856737"/>
                </a:lnTo>
                <a:lnTo>
                  <a:pt x="0" y="1856737"/>
                </a:lnTo>
                <a:lnTo>
                  <a:pt x="0" y="0"/>
                </a:lnTo>
                <a:close/>
              </a:path>
            </a:pathLst>
          </a:custGeom>
          <a:blipFill>
            <a:blip r:embed="rId2"/>
            <a:stretch>
              <a:fillRect/>
            </a:stretch>
          </a:blipFill>
        </p:spPr>
      </p:sp>
      <p:sp>
        <p:nvSpPr>
          <p:cNvPr id="4" name="TextBox 4"/>
          <p:cNvSpPr txBox="1"/>
          <p:nvPr/>
        </p:nvSpPr>
        <p:spPr>
          <a:xfrm>
            <a:off x="2286886" y="1246280"/>
            <a:ext cx="1848602" cy="180289"/>
          </a:xfrm>
          <a:prstGeom prst="rect">
            <a:avLst/>
          </a:prstGeom>
        </p:spPr>
        <p:txBody>
          <a:bodyPr lIns="0" tIns="0" rIns="0" bIns="0" rtlCol="0" anchor="t">
            <a:spAutoFit/>
          </a:bodyPr>
          <a:lstStyle/>
          <a:p>
            <a:pPr algn="l">
              <a:lnSpc>
                <a:spcPts val="1537"/>
              </a:lnSpc>
            </a:pPr>
            <a:r>
              <a:rPr lang="en-US" sz="1103" spc="-1">
                <a:solidFill>
                  <a:srgbClr val="000000"/>
                </a:solidFill>
                <a:latin typeface="IBM Plex Sans Condensed"/>
                <a:ea typeface="IBM Plex Sans Condensed"/>
                <a:cs typeface="IBM Plex Sans Condensed"/>
                <a:sym typeface="IBM Plex Sans Condensed"/>
              </a:rPr>
              <a:t>And the actions performed are, </a:t>
            </a:r>
          </a:p>
        </p:txBody>
      </p:sp>
      <p:sp>
        <p:nvSpPr>
          <p:cNvPr id="5" name="TextBox 5"/>
          <p:cNvSpPr txBox="1"/>
          <p:nvPr/>
        </p:nvSpPr>
        <p:spPr>
          <a:xfrm>
            <a:off x="2744086" y="1419692"/>
            <a:ext cx="2800588" cy="397402"/>
          </a:xfrm>
          <a:prstGeom prst="rect">
            <a:avLst/>
          </a:prstGeom>
        </p:spPr>
        <p:txBody>
          <a:bodyPr lIns="0" tIns="0" rIns="0" bIns="0" rtlCol="0" anchor="t">
            <a:spAutoFit/>
          </a:bodyPr>
          <a:lstStyle/>
          <a:p>
            <a:pPr algn="l">
              <a:lnSpc>
                <a:spcPts val="1537"/>
              </a:lnSpc>
            </a:pPr>
            <a:r>
              <a:rPr lang="en-US" sz="1103" spc="-1">
                <a:solidFill>
                  <a:srgbClr val="000000"/>
                </a:solidFill>
                <a:latin typeface="IBM Plex Sans Condensed"/>
                <a:ea typeface="IBM Plex Sans Condensed"/>
                <a:cs typeface="IBM Plex Sans Condensed"/>
                <a:sym typeface="IBM Plex Sans Condensed"/>
              </a:rPr>
              <a:t>1. Transfer money. 2. Show a message as the insufficient amount. </a:t>
            </a:r>
          </a:p>
        </p:txBody>
      </p:sp>
      <p:sp>
        <p:nvSpPr>
          <p:cNvPr id="6" name="TextBox 6"/>
          <p:cNvSpPr txBox="1"/>
          <p:nvPr/>
        </p:nvSpPr>
        <p:spPr>
          <a:xfrm>
            <a:off x="2744086" y="1809836"/>
            <a:ext cx="148571" cy="202330"/>
          </a:xfrm>
          <a:prstGeom prst="rect">
            <a:avLst/>
          </a:prstGeom>
        </p:spPr>
        <p:txBody>
          <a:bodyPr lIns="0" tIns="0" rIns="0" bIns="0" rtlCol="0" anchor="t">
            <a:spAutoFit/>
          </a:bodyPr>
          <a:lstStyle/>
          <a:p>
            <a:pPr algn="l">
              <a:lnSpc>
                <a:spcPts val="1537"/>
              </a:lnSpc>
            </a:pPr>
            <a:r>
              <a:rPr lang="en-US" sz="1103" spc="-1">
                <a:solidFill>
                  <a:srgbClr val="000000"/>
                </a:solidFill>
                <a:latin typeface="IBM Plex Sans Condensed"/>
                <a:ea typeface="IBM Plex Sans Condensed"/>
                <a:cs typeface="IBM Plex Sans Condensed"/>
                <a:sym typeface="IBM Plex Sans Condensed"/>
              </a:rPr>
              <a:t>3. </a:t>
            </a:r>
          </a:p>
        </p:txBody>
      </p:sp>
      <p:sp>
        <p:nvSpPr>
          <p:cNvPr id="7" name="TextBox 7"/>
          <p:cNvSpPr txBox="1"/>
          <p:nvPr/>
        </p:nvSpPr>
        <p:spPr>
          <a:xfrm>
            <a:off x="2973067" y="1831877"/>
            <a:ext cx="3285458" cy="180289"/>
          </a:xfrm>
          <a:prstGeom prst="rect">
            <a:avLst/>
          </a:prstGeom>
        </p:spPr>
        <p:txBody>
          <a:bodyPr lIns="0" tIns="0" rIns="0" bIns="0" rtlCol="0" anchor="t">
            <a:spAutoFit/>
          </a:bodyPr>
          <a:lstStyle/>
          <a:p>
            <a:pPr algn="l">
              <a:lnSpc>
                <a:spcPts val="1537"/>
              </a:lnSpc>
            </a:pPr>
            <a:r>
              <a:rPr lang="en-US" sz="1103" spc="-1">
                <a:solidFill>
                  <a:srgbClr val="000000"/>
                </a:solidFill>
                <a:latin typeface="IBM Plex Sans Condensed"/>
                <a:ea typeface="IBM Plex Sans Condensed"/>
                <a:cs typeface="IBM Plex Sans Condensed"/>
                <a:sym typeface="IBM Plex Sans Condensed"/>
              </a:rPr>
              <a:t>Block the transaction in case of a suspicious transaction. </a:t>
            </a:r>
          </a:p>
        </p:txBody>
      </p:sp>
      <p:sp>
        <p:nvSpPr>
          <p:cNvPr id="8" name="TextBox 8"/>
          <p:cNvSpPr txBox="1"/>
          <p:nvPr/>
        </p:nvSpPr>
        <p:spPr>
          <a:xfrm>
            <a:off x="6860410" y="3811038"/>
            <a:ext cx="32318" cy="246964"/>
          </a:xfrm>
          <a:prstGeom prst="rect">
            <a:avLst/>
          </a:prstGeom>
        </p:spPr>
        <p:txBody>
          <a:bodyPr lIns="0" tIns="0" rIns="0" bIns="0" rtlCol="0" anchor="t">
            <a:spAutoFit/>
          </a:bodyPr>
          <a:lstStyle/>
          <a:p>
            <a:pPr algn="l">
              <a:lnSpc>
                <a:spcPts val="2279"/>
              </a:lnSpc>
            </a:pPr>
            <a:r>
              <a:rPr lang="en-US" sz="1103" spc="-1">
                <a:solidFill>
                  <a:srgbClr val="000000"/>
                </a:solidFill>
                <a:latin typeface="IBM Plex Sans Condensed"/>
                <a:ea typeface="IBM Plex Sans Condensed"/>
                <a:cs typeface="IBM Plex Sans Condensed"/>
                <a:sym typeface="IBM Plex Sans Condensed"/>
              </a:rPr>
              <a:t> </a:t>
            </a:r>
          </a:p>
        </p:txBody>
      </p:sp>
      <p:sp>
        <p:nvSpPr>
          <p:cNvPr id="9" name="TextBox 9"/>
          <p:cNvSpPr txBox="1"/>
          <p:nvPr/>
        </p:nvSpPr>
        <p:spPr>
          <a:xfrm>
            <a:off x="1372238" y="4100598"/>
            <a:ext cx="1154916" cy="246964"/>
          </a:xfrm>
          <a:prstGeom prst="rect">
            <a:avLst/>
          </a:prstGeom>
        </p:spPr>
        <p:txBody>
          <a:bodyPr lIns="0" tIns="0" rIns="0" bIns="0" rtlCol="0" anchor="t">
            <a:spAutoFit/>
          </a:bodyPr>
          <a:lstStyle/>
          <a:p>
            <a:pPr algn="l">
              <a:lnSpc>
                <a:spcPts val="2279"/>
              </a:lnSpc>
            </a:pPr>
            <a:r>
              <a:rPr lang="en-US" sz="1103" spc="-1">
                <a:solidFill>
                  <a:srgbClr val="5B9BD5"/>
                </a:solidFill>
                <a:latin typeface="IBM Plex Sans Condensed Bold"/>
                <a:ea typeface="IBM Plex Sans Condensed Bold"/>
                <a:cs typeface="IBM Plex Sans Condensed Bold"/>
                <a:sym typeface="IBM Plex Sans Condensed Bold"/>
              </a:rPr>
              <a:t>4. State Transition: </a:t>
            </a:r>
          </a:p>
        </p:txBody>
      </p:sp>
      <p:sp>
        <p:nvSpPr>
          <p:cNvPr id="10" name="TextBox 10"/>
          <p:cNvSpPr txBox="1"/>
          <p:nvPr/>
        </p:nvSpPr>
        <p:spPr>
          <a:xfrm>
            <a:off x="1600838" y="4354030"/>
            <a:ext cx="5396722" cy="316630"/>
          </a:xfrm>
          <a:prstGeom prst="rect">
            <a:avLst/>
          </a:prstGeom>
        </p:spPr>
        <p:txBody>
          <a:bodyPr lIns="0" tIns="0" rIns="0" bIns="0" rtlCol="0" anchor="t">
            <a:spAutoFit/>
          </a:bodyPr>
          <a:lstStyle/>
          <a:p>
            <a:pPr algn="l">
              <a:lnSpc>
                <a:spcPts val="2759"/>
              </a:lnSpc>
            </a:pPr>
            <a:r>
              <a:rPr lang="en-US" sz="1103" spc="3">
                <a:solidFill>
                  <a:srgbClr val="000000"/>
                </a:solidFill>
                <a:latin typeface="IBM Plex Sans Condensed"/>
                <a:ea typeface="IBM Plex Sans Condensed"/>
                <a:cs typeface="IBM Plex Sans Condensed"/>
                <a:sym typeface="IBM Plex Sans Condensed"/>
              </a:rPr>
              <a:t>a. In State Transition Technique input is given in </a:t>
            </a:r>
            <a:r>
              <a:rPr lang="en-US" sz="1103" spc="3">
                <a:solidFill>
                  <a:srgbClr val="FF0000"/>
                </a:solidFill>
                <a:latin typeface="IBM Plex Sans Condensed Bold"/>
                <a:ea typeface="IBM Plex Sans Condensed Bold"/>
                <a:cs typeface="IBM Plex Sans Condensed Bold"/>
                <a:sym typeface="IBM Plex Sans Condensed Bold"/>
              </a:rPr>
              <a:t>sequence one step at a time.</a:t>
            </a:r>
            <a:r>
              <a:rPr lang="en-US" sz="1103" spc="3">
                <a:solidFill>
                  <a:srgbClr val="000000"/>
                </a:solidFill>
                <a:latin typeface="IBM Plex Sans Condensed"/>
                <a:ea typeface="IBM Plex Sans Condensed"/>
                <a:cs typeface="IBM Plex Sans Condensed"/>
                <a:sym typeface="IBM Plex Sans Condensed"/>
              </a:rPr>
              <a:t> Under this </a:t>
            </a:r>
          </a:p>
        </p:txBody>
      </p:sp>
      <p:sp>
        <p:nvSpPr>
          <p:cNvPr id="11" name="TextBox 11"/>
          <p:cNvSpPr txBox="1"/>
          <p:nvPr/>
        </p:nvSpPr>
        <p:spPr>
          <a:xfrm>
            <a:off x="1829438" y="4780940"/>
            <a:ext cx="3077156" cy="85039"/>
          </a:xfrm>
          <a:prstGeom prst="rect">
            <a:avLst/>
          </a:prstGeom>
        </p:spPr>
        <p:txBody>
          <a:bodyPr lIns="0" tIns="0" rIns="0" bIns="0" rtlCol="0" anchor="t">
            <a:spAutoFit/>
          </a:bodyPr>
          <a:lstStyle/>
          <a:p>
            <a:pPr algn="l">
              <a:lnSpc>
                <a:spcPts val="551"/>
              </a:lnSpc>
            </a:pPr>
            <a:r>
              <a:rPr lang="en-US" sz="1103" spc="-1">
                <a:solidFill>
                  <a:srgbClr val="000000"/>
                </a:solidFill>
                <a:latin typeface="IBM Plex Sans Condensed"/>
                <a:ea typeface="IBM Plex Sans Condensed"/>
                <a:cs typeface="IBM Plex Sans Condensed"/>
                <a:sym typeface="IBM Plex Sans Condensed"/>
              </a:rPr>
              <a:t>technique we can test for limited set of input values. </a:t>
            </a:r>
          </a:p>
        </p:txBody>
      </p:sp>
      <p:sp>
        <p:nvSpPr>
          <p:cNvPr id="12" name="TextBox 12"/>
          <p:cNvSpPr txBox="1"/>
          <p:nvPr/>
        </p:nvSpPr>
        <p:spPr>
          <a:xfrm>
            <a:off x="1600838" y="4763472"/>
            <a:ext cx="5397094" cy="297580"/>
          </a:xfrm>
          <a:prstGeom prst="rect">
            <a:avLst/>
          </a:prstGeom>
        </p:spPr>
        <p:txBody>
          <a:bodyPr lIns="0" tIns="0" rIns="0" bIns="0" rtlCol="0" anchor="t">
            <a:spAutoFit/>
          </a:bodyPr>
          <a:lstStyle/>
          <a:p>
            <a:pPr algn="l">
              <a:lnSpc>
                <a:spcPts val="2520"/>
              </a:lnSpc>
            </a:pPr>
            <a:r>
              <a:rPr lang="en-US" sz="1103" spc="2">
                <a:solidFill>
                  <a:srgbClr val="000000"/>
                </a:solidFill>
                <a:latin typeface="IBM Plex Sans Condensed"/>
                <a:ea typeface="IBM Plex Sans Condensed"/>
                <a:cs typeface="IBM Plex Sans Condensed"/>
                <a:sym typeface="IBM Plex Sans Condensed"/>
              </a:rPr>
              <a:t>b. The technique should be used when the testing team </a:t>
            </a:r>
            <a:r>
              <a:rPr lang="en-US" sz="1103" spc="2">
                <a:solidFill>
                  <a:srgbClr val="FF0000"/>
                </a:solidFill>
                <a:latin typeface="IBM Plex Sans Condensed Bold"/>
                <a:ea typeface="IBM Plex Sans Condensed Bold"/>
                <a:cs typeface="IBM Plex Sans Condensed Bold"/>
                <a:sym typeface="IBM Plex Sans Condensed Bold"/>
              </a:rPr>
              <a:t>wants to test sequence of events</a:t>
            </a:r>
            <a:r>
              <a:rPr lang="en-US" sz="1103" spc="2">
                <a:solidFill>
                  <a:srgbClr val="000000"/>
                </a:solidFill>
                <a:latin typeface="IBM Plex Sans Condensed"/>
                <a:ea typeface="IBM Plex Sans Condensed"/>
                <a:cs typeface="IBM Plex Sans Condensed"/>
                <a:sym typeface="IBM Plex Sans Condensed"/>
              </a:rPr>
              <a:t> </a:t>
            </a:r>
          </a:p>
        </p:txBody>
      </p:sp>
      <p:sp>
        <p:nvSpPr>
          <p:cNvPr id="13" name="TextBox 13"/>
          <p:cNvSpPr txBox="1"/>
          <p:nvPr/>
        </p:nvSpPr>
        <p:spPr>
          <a:xfrm>
            <a:off x="1829438" y="5174132"/>
            <a:ext cx="2554595" cy="85039"/>
          </a:xfrm>
          <a:prstGeom prst="rect">
            <a:avLst/>
          </a:prstGeom>
        </p:spPr>
        <p:txBody>
          <a:bodyPr lIns="0" tIns="0" rIns="0" bIns="0" rtlCol="0" anchor="t">
            <a:spAutoFit/>
          </a:bodyPr>
          <a:lstStyle/>
          <a:p>
            <a:pPr algn="l">
              <a:lnSpc>
                <a:spcPts val="599"/>
              </a:lnSpc>
            </a:pPr>
            <a:r>
              <a:rPr lang="en-US" sz="1103" spc="-1">
                <a:solidFill>
                  <a:srgbClr val="000000"/>
                </a:solidFill>
                <a:latin typeface="IBM Plex Sans Condensed"/>
                <a:ea typeface="IBM Plex Sans Condensed"/>
                <a:cs typeface="IBM Plex Sans Condensed"/>
                <a:sym typeface="IBM Plex Sans Condensed"/>
              </a:rPr>
              <a:t>which happen in the application under test. </a:t>
            </a:r>
          </a:p>
        </p:txBody>
      </p:sp>
      <p:sp>
        <p:nvSpPr>
          <p:cNvPr id="14" name="TextBox 14"/>
          <p:cNvSpPr txBox="1"/>
          <p:nvPr/>
        </p:nvSpPr>
        <p:spPr>
          <a:xfrm>
            <a:off x="1600838" y="5166189"/>
            <a:ext cx="5393998" cy="483127"/>
          </a:xfrm>
          <a:prstGeom prst="rect">
            <a:avLst/>
          </a:prstGeom>
        </p:spPr>
        <p:txBody>
          <a:bodyPr lIns="0" tIns="0" rIns="0" bIns="0" rtlCol="0" anchor="t">
            <a:spAutoFit/>
          </a:bodyPr>
          <a:lstStyle/>
          <a:p>
            <a:pPr algn="l">
              <a:lnSpc>
                <a:spcPts val="2471"/>
              </a:lnSpc>
            </a:pPr>
            <a:r>
              <a:rPr lang="en-US" sz="1103" spc="-1">
                <a:solidFill>
                  <a:srgbClr val="000000"/>
                </a:solidFill>
                <a:latin typeface="IBM Plex Sans Condensed"/>
                <a:ea typeface="IBM Plex Sans Condensed"/>
                <a:cs typeface="IBM Plex Sans Condensed"/>
                <a:sym typeface="IBM Plex Sans Condensed"/>
              </a:rPr>
              <a:t>c. The tester can perform this action by entering various input conditions in a sequence. </a:t>
            </a:r>
          </a:p>
          <a:p>
            <a:pPr algn="l">
              <a:lnSpc>
                <a:spcPts val="599"/>
              </a:lnSpc>
            </a:pPr>
            <a:r>
              <a:rPr lang="en-US" sz="1103" spc="2">
                <a:solidFill>
                  <a:srgbClr val="000000"/>
                </a:solidFill>
                <a:latin typeface="IBM Plex Sans Condensed"/>
                <a:ea typeface="IBM Plex Sans Condensed"/>
                <a:cs typeface="IBM Plex Sans Condensed"/>
                <a:sym typeface="IBM Plex Sans Condensed"/>
              </a:rPr>
              <a:t>d. In the State transition technique, the </a:t>
            </a:r>
            <a:r>
              <a:rPr lang="en-US" sz="1103" spc="2">
                <a:solidFill>
                  <a:srgbClr val="FF0000"/>
                </a:solidFill>
                <a:latin typeface="IBM Plex Sans Condensed"/>
                <a:ea typeface="IBM Plex Sans Condensed"/>
                <a:cs typeface="IBM Plex Sans Condensed"/>
                <a:sym typeface="IBM Plex Sans Condensed"/>
              </a:rPr>
              <a:t>testing team provides positive as well as negative </a:t>
            </a:r>
          </a:p>
        </p:txBody>
      </p:sp>
      <p:sp>
        <p:nvSpPr>
          <p:cNvPr id="15" name="TextBox 15"/>
          <p:cNvSpPr txBox="1"/>
          <p:nvPr/>
        </p:nvSpPr>
        <p:spPr>
          <a:xfrm>
            <a:off x="1829438" y="5571896"/>
            <a:ext cx="3070936" cy="275539"/>
          </a:xfrm>
          <a:prstGeom prst="rect">
            <a:avLst/>
          </a:prstGeom>
        </p:spPr>
        <p:txBody>
          <a:bodyPr lIns="0" tIns="0" rIns="0" bIns="0" rtlCol="0" anchor="t">
            <a:spAutoFit/>
          </a:bodyPr>
          <a:lstStyle/>
          <a:p>
            <a:pPr algn="l">
              <a:lnSpc>
                <a:spcPts val="2520"/>
              </a:lnSpc>
            </a:pPr>
            <a:r>
              <a:rPr lang="en-US" sz="1103" spc="-1">
                <a:solidFill>
                  <a:srgbClr val="FF0000"/>
                </a:solidFill>
                <a:latin typeface="IBM Plex Sans Condensed"/>
                <a:ea typeface="IBM Plex Sans Condensed"/>
                <a:cs typeface="IBM Plex Sans Condensed"/>
                <a:sym typeface="IBM Plex Sans Condensed"/>
              </a:rPr>
              <a:t>input test values for evaluating the system behavior.</a:t>
            </a:r>
            <a:r>
              <a:rPr lang="en-US" sz="1103" spc="-1">
                <a:solidFill>
                  <a:srgbClr val="000000"/>
                </a:solidFill>
                <a:latin typeface="IBM Plex Sans Condensed"/>
                <a:ea typeface="IBM Plex Sans Condensed"/>
                <a:cs typeface="IBM Plex Sans Condensed"/>
                <a:sym typeface="IBM Plex Sans Condensed"/>
              </a:rPr>
              <a:t> </a:t>
            </a:r>
          </a:p>
        </p:txBody>
      </p:sp>
      <p:sp>
        <p:nvSpPr>
          <p:cNvPr id="16" name="TextBox 16"/>
          <p:cNvSpPr txBox="1"/>
          <p:nvPr/>
        </p:nvSpPr>
        <p:spPr>
          <a:xfrm>
            <a:off x="2058286" y="1202731"/>
            <a:ext cx="65789" cy="207226"/>
          </a:xfrm>
          <a:prstGeom prst="rect">
            <a:avLst/>
          </a:prstGeom>
        </p:spPr>
        <p:txBody>
          <a:bodyPr lIns="0" tIns="0" rIns="0" bIns="0" rtlCol="0" anchor="t">
            <a:spAutoFit/>
          </a:bodyPr>
          <a:lstStyle/>
          <a:p>
            <a:pPr algn="l">
              <a:lnSpc>
                <a:spcPts val="1545"/>
              </a:lnSpc>
            </a:pPr>
            <a:r>
              <a:rPr lang="en-US" sz="1103">
                <a:solidFill>
                  <a:srgbClr val="000000"/>
                </a:solidFill>
                <a:latin typeface="Arimo"/>
                <a:ea typeface="Arimo"/>
                <a:cs typeface="Arimo"/>
                <a:sym typeface="Arimo"/>
              </a:rPr>
              <a:t></a:t>
            </a:r>
          </a:p>
        </p:txBody>
      </p:sp>
      <p:sp>
        <p:nvSpPr>
          <p:cNvPr id="18" name="Footer Placeholder 17"/>
          <p:cNvSpPr>
            <a:spLocks noGrp="1"/>
          </p:cNvSpPr>
          <p:nvPr>
            <p:ph type="ftr" sz="quarter" idx="11"/>
          </p:nvPr>
        </p:nvSpPr>
        <p:spPr/>
        <p:txBody>
          <a:bodyPr/>
          <a:lstStyle/>
          <a:p>
            <a:r>
              <a:rPr lang="en-US" smtClean="0"/>
              <a:t>Mr. RANJIT KUMBHAR  7757962804</a:t>
            </a:r>
            <a:endParaRPr lang="en-US"/>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04888" y="914400"/>
            <a:ext cx="5761863" cy="2980687"/>
          </a:xfrm>
          <a:custGeom>
            <a:avLst/>
            <a:gdLst/>
            <a:ahLst/>
            <a:cxnLst/>
            <a:rect l="l" t="t" r="r" b="b"/>
            <a:pathLst>
              <a:path w="5761863" h="2980687">
                <a:moveTo>
                  <a:pt x="0" y="0"/>
                </a:moveTo>
                <a:lnTo>
                  <a:pt x="5761862" y="0"/>
                </a:lnTo>
                <a:lnTo>
                  <a:pt x="5761862" y="2980687"/>
                </a:lnTo>
                <a:lnTo>
                  <a:pt x="0" y="2980687"/>
                </a:lnTo>
                <a:lnTo>
                  <a:pt x="0" y="0"/>
                </a:lnTo>
                <a:close/>
              </a:path>
            </a:pathLst>
          </a:custGeom>
          <a:blipFill>
            <a:blip r:embed="rId2"/>
            <a:stretch>
              <a:fillRect/>
            </a:stretch>
          </a:blipFill>
        </p:spPr>
      </p:sp>
      <p:sp>
        <p:nvSpPr>
          <p:cNvPr id="4" name="TextBox 4"/>
          <p:cNvSpPr txBox="1"/>
          <p:nvPr/>
        </p:nvSpPr>
        <p:spPr>
          <a:xfrm>
            <a:off x="1372238" y="4276239"/>
            <a:ext cx="1077192" cy="275539"/>
          </a:xfrm>
          <a:prstGeom prst="rect">
            <a:avLst/>
          </a:prstGeom>
        </p:spPr>
        <p:txBody>
          <a:bodyPr lIns="0" tIns="0" rIns="0" bIns="0" rtlCol="0" anchor="t">
            <a:spAutoFit/>
          </a:bodyPr>
          <a:lstStyle/>
          <a:p>
            <a:pPr algn="l">
              <a:lnSpc>
                <a:spcPts val="2545"/>
              </a:lnSpc>
            </a:pPr>
            <a:r>
              <a:rPr lang="en-US" sz="1103" spc="-1">
                <a:solidFill>
                  <a:srgbClr val="5B9BD5"/>
                </a:solidFill>
                <a:latin typeface="IBM Plex Sans Condensed Bold"/>
                <a:ea typeface="IBM Plex Sans Condensed Bold"/>
                <a:cs typeface="IBM Plex Sans Condensed Bold"/>
                <a:sym typeface="IBM Plex Sans Condensed Bold"/>
              </a:rPr>
              <a:t>5. Error Guessing: </a:t>
            </a:r>
          </a:p>
        </p:txBody>
      </p:sp>
      <p:sp>
        <p:nvSpPr>
          <p:cNvPr id="5" name="TextBox 5"/>
          <p:cNvSpPr txBox="1"/>
          <p:nvPr/>
        </p:nvSpPr>
        <p:spPr>
          <a:xfrm>
            <a:off x="1600838" y="4577544"/>
            <a:ext cx="5394017" cy="297580"/>
          </a:xfrm>
          <a:prstGeom prst="rect">
            <a:avLst/>
          </a:prstGeom>
        </p:spPr>
        <p:txBody>
          <a:bodyPr lIns="0" tIns="0" rIns="0" bIns="0" rtlCol="0" anchor="t">
            <a:spAutoFit/>
          </a:bodyPr>
          <a:lstStyle/>
          <a:p>
            <a:pPr algn="l">
              <a:lnSpc>
                <a:spcPts val="2545"/>
              </a:lnSpc>
            </a:pPr>
            <a:r>
              <a:rPr lang="en-US" sz="1103" spc="-1">
                <a:solidFill>
                  <a:srgbClr val="000000"/>
                </a:solidFill>
                <a:latin typeface="IBM Plex Sans Condensed"/>
                <a:ea typeface="IBM Plex Sans Condensed"/>
                <a:cs typeface="IBM Plex Sans Condensed"/>
                <a:sym typeface="IBM Plex Sans Condensed"/>
              </a:rPr>
              <a:t>a. Error guessing is one of the testing techniques used to find bugs in a software application </a:t>
            </a:r>
          </a:p>
        </p:txBody>
      </p:sp>
      <p:sp>
        <p:nvSpPr>
          <p:cNvPr id="6" name="TextBox 6"/>
          <p:cNvSpPr txBox="1"/>
          <p:nvPr/>
        </p:nvSpPr>
        <p:spPr>
          <a:xfrm>
            <a:off x="1829438" y="4985156"/>
            <a:ext cx="2268569" cy="85039"/>
          </a:xfrm>
          <a:prstGeom prst="rect">
            <a:avLst/>
          </a:prstGeom>
        </p:spPr>
        <p:txBody>
          <a:bodyPr lIns="0" tIns="0" rIns="0" bIns="0" rtlCol="0" anchor="t">
            <a:spAutoFit/>
          </a:bodyPr>
          <a:lstStyle/>
          <a:p>
            <a:pPr algn="l">
              <a:lnSpc>
                <a:spcPts val="551"/>
              </a:lnSpc>
            </a:pPr>
            <a:r>
              <a:rPr lang="en-US" sz="1103" spc="-1">
                <a:solidFill>
                  <a:srgbClr val="FF0000"/>
                </a:solidFill>
                <a:latin typeface="IBM Plex Sans Condensed"/>
                <a:ea typeface="IBM Plex Sans Condensed"/>
                <a:cs typeface="IBM Plex Sans Condensed"/>
                <a:sym typeface="IBM Plex Sans Condensed"/>
              </a:rPr>
              <a:t>based on the tester's prior experience.</a:t>
            </a:r>
            <a:r>
              <a:rPr lang="en-US" sz="1103" spc="-1">
                <a:solidFill>
                  <a:srgbClr val="000000"/>
                </a:solidFill>
                <a:latin typeface="IBM Plex Sans Condensed"/>
                <a:ea typeface="IBM Plex Sans Condensed"/>
                <a:cs typeface="IBM Plex Sans Condensed"/>
                <a:sym typeface="IBM Plex Sans Condensed"/>
              </a:rPr>
              <a:t> </a:t>
            </a:r>
          </a:p>
        </p:txBody>
      </p:sp>
      <p:sp>
        <p:nvSpPr>
          <p:cNvPr id="7" name="TextBox 7"/>
          <p:cNvSpPr txBox="1"/>
          <p:nvPr/>
        </p:nvSpPr>
        <p:spPr>
          <a:xfrm>
            <a:off x="1600838" y="4970736"/>
            <a:ext cx="3301003" cy="297580"/>
          </a:xfrm>
          <a:prstGeom prst="rect">
            <a:avLst/>
          </a:prstGeom>
        </p:spPr>
        <p:txBody>
          <a:bodyPr lIns="0" tIns="0" rIns="0" bIns="0" rtlCol="0" anchor="t">
            <a:spAutoFit/>
          </a:bodyPr>
          <a:lstStyle/>
          <a:p>
            <a:pPr algn="l">
              <a:lnSpc>
                <a:spcPts val="2567"/>
              </a:lnSpc>
            </a:pPr>
            <a:r>
              <a:rPr lang="en-US" sz="1103" spc="-1">
                <a:solidFill>
                  <a:srgbClr val="000000"/>
                </a:solidFill>
                <a:latin typeface="IBM Plex Sans Condensed"/>
                <a:ea typeface="IBM Plex Sans Condensed"/>
                <a:cs typeface="IBM Plex Sans Condensed"/>
                <a:sym typeface="IBM Plex Sans Condensed"/>
              </a:rPr>
              <a:t>b. In Error guessing </a:t>
            </a:r>
            <a:r>
              <a:rPr lang="en-US" sz="1103" spc="-1">
                <a:solidFill>
                  <a:srgbClr val="FF0000"/>
                </a:solidFill>
                <a:latin typeface="IBM Plex Sans Condensed"/>
                <a:ea typeface="IBM Plex Sans Condensed"/>
                <a:cs typeface="IBM Plex Sans Condensed"/>
                <a:sym typeface="IBM Plex Sans Condensed"/>
              </a:rPr>
              <a:t>we do not follow any specific rules.</a:t>
            </a:r>
            <a:r>
              <a:rPr lang="en-US" sz="1103" spc="-1">
                <a:solidFill>
                  <a:srgbClr val="000000"/>
                </a:solidFill>
                <a:latin typeface="IBM Plex Sans Condensed"/>
                <a:ea typeface="IBM Plex Sans Condensed"/>
                <a:cs typeface="IBM Plex Sans Condensed"/>
                <a:sym typeface="IBM Plex Sans Condensed"/>
              </a:rPr>
              <a:t> </a:t>
            </a:r>
          </a:p>
        </p:txBody>
      </p:sp>
      <p:sp>
        <p:nvSpPr>
          <p:cNvPr id="8" name="TextBox 8"/>
          <p:cNvSpPr txBox="1"/>
          <p:nvPr/>
        </p:nvSpPr>
        <p:spPr>
          <a:xfrm>
            <a:off x="1600838" y="5356308"/>
            <a:ext cx="136131" cy="107080"/>
          </a:xfrm>
          <a:prstGeom prst="rect">
            <a:avLst/>
          </a:prstGeom>
        </p:spPr>
        <p:txBody>
          <a:bodyPr lIns="0" tIns="0" rIns="0" bIns="0" rtlCol="0" anchor="t">
            <a:spAutoFit/>
          </a:bodyPr>
          <a:lstStyle/>
          <a:p>
            <a:pPr algn="l">
              <a:lnSpc>
                <a:spcPts val="551"/>
              </a:lnSpc>
            </a:pPr>
            <a:r>
              <a:rPr lang="en-US" sz="1103" spc="-1">
                <a:solidFill>
                  <a:srgbClr val="000000"/>
                </a:solidFill>
                <a:latin typeface="IBM Plex Sans Condensed"/>
                <a:ea typeface="IBM Plex Sans Condensed"/>
                <a:cs typeface="IBM Plex Sans Condensed"/>
                <a:sym typeface="IBM Plex Sans Condensed"/>
              </a:rPr>
              <a:t>c. </a:t>
            </a:r>
          </a:p>
        </p:txBody>
      </p:sp>
      <p:sp>
        <p:nvSpPr>
          <p:cNvPr id="9" name="TextBox 9"/>
          <p:cNvSpPr txBox="1"/>
          <p:nvPr/>
        </p:nvSpPr>
        <p:spPr>
          <a:xfrm>
            <a:off x="1829438" y="5378348"/>
            <a:ext cx="3176645" cy="85039"/>
          </a:xfrm>
          <a:prstGeom prst="rect">
            <a:avLst/>
          </a:prstGeom>
        </p:spPr>
        <p:txBody>
          <a:bodyPr lIns="0" tIns="0" rIns="0" bIns="0" rtlCol="0" anchor="t">
            <a:spAutoFit/>
          </a:bodyPr>
          <a:lstStyle/>
          <a:p>
            <a:pPr algn="l">
              <a:lnSpc>
                <a:spcPts val="551"/>
              </a:lnSpc>
            </a:pPr>
            <a:r>
              <a:rPr lang="en-US" sz="1103" spc="-1">
                <a:solidFill>
                  <a:srgbClr val="000000"/>
                </a:solidFill>
                <a:latin typeface="IBM Plex Sans Condensed"/>
                <a:ea typeface="IBM Plex Sans Condensed"/>
                <a:cs typeface="IBM Plex Sans Condensed"/>
                <a:sym typeface="IBM Plex Sans Condensed"/>
              </a:rPr>
              <a:t>It </a:t>
            </a:r>
            <a:r>
              <a:rPr lang="en-US" sz="1103" spc="-1">
                <a:solidFill>
                  <a:srgbClr val="FF0000"/>
                </a:solidFill>
                <a:latin typeface="IBM Plex Sans Condensed"/>
                <a:ea typeface="IBM Plex Sans Condensed"/>
                <a:cs typeface="IBM Plex Sans Condensed"/>
                <a:sym typeface="IBM Plex Sans Condensed"/>
              </a:rPr>
              <a:t>depends on Tester’s Analytical skills and experience.</a:t>
            </a:r>
            <a:r>
              <a:rPr lang="en-US" sz="1103" spc="-1">
                <a:solidFill>
                  <a:srgbClr val="000000"/>
                </a:solidFill>
                <a:latin typeface="IBM Plex Sans Condensed"/>
                <a:ea typeface="IBM Plex Sans Condensed"/>
                <a:cs typeface="IBM Plex Sans Condensed"/>
                <a:sym typeface="IBM Plex Sans Condensed"/>
              </a:rPr>
              <a:t> </a:t>
            </a:r>
          </a:p>
        </p:txBody>
      </p:sp>
      <p:sp>
        <p:nvSpPr>
          <p:cNvPr id="10" name="TextBox 10"/>
          <p:cNvSpPr txBox="1"/>
          <p:nvPr/>
        </p:nvSpPr>
        <p:spPr>
          <a:xfrm>
            <a:off x="1600838" y="5360880"/>
            <a:ext cx="1805073" cy="297580"/>
          </a:xfrm>
          <a:prstGeom prst="rect">
            <a:avLst/>
          </a:prstGeom>
        </p:spPr>
        <p:txBody>
          <a:bodyPr lIns="0" tIns="0" rIns="0" bIns="0" rtlCol="0" anchor="t">
            <a:spAutoFit/>
          </a:bodyPr>
          <a:lstStyle/>
          <a:p>
            <a:pPr algn="l">
              <a:lnSpc>
                <a:spcPts val="2520"/>
              </a:lnSpc>
            </a:pPr>
            <a:r>
              <a:rPr lang="en-US" sz="1103" spc="-1">
                <a:solidFill>
                  <a:srgbClr val="000000"/>
                </a:solidFill>
                <a:latin typeface="IBM Plex Sans Condensed"/>
                <a:ea typeface="IBM Plex Sans Condensed"/>
                <a:cs typeface="IBM Plex Sans Condensed"/>
                <a:sym typeface="IBM Plex Sans Condensed"/>
              </a:rPr>
              <a:t>d. Some of the examples are, </a:t>
            </a:r>
          </a:p>
        </p:txBody>
      </p:sp>
      <p:sp>
        <p:nvSpPr>
          <p:cNvPr id="11" name="TextBox 11"/>
          <p:cNvSpPr txBox="1"/>
          <p:nvPr/>
        </p:nvSpPr>
        <p:spPr>
          <a:xfrm>
            <a:off x="2058286" y="5718343"/>
            <a:ext cx="105042" cy="329146"/>
          </a:xfrm>
          <a:prstGeom prst="rect">
            <a:avLst/>
          </a:prstGeom>
        </p:spPr>
        <p:txBody>
          <a:bodyPr lIns="0" tIns="0" rIns="0" bIns="0" rtlCol="0" anchor="t">
            <a:spAutoFit/>
          </a:bodyPr>
          <a:lstStyle/>
          <a:p>
            <a:pPr algn="just">
              <a:lnSpc>
                <a:spcPts val="748"/>
              </a:lnSpc>
            </a:pPr>
            <a:r>
              <a:rPr lang="en-US" sz="1103">
                <a:solidFill>
                  <a:srgbClr val="000000"/>
                </a:solidFill>
                <a:latin typeface="Arimo"/>
                <a:ea typeface="Arimo"/>
                <a:cs typeface="Arimo"/>
                <a:sym typeface="Arimo"/>
              </a:rPr>
              <a:t> </a:t>
            </a:r>
          </a:p>
          <a:p>
            <a:pPr algn="just">
              <a:lnSpc>
                <a:spcPts val="2372"/>
              </a:lnSpc>
            </a:pPr>
            <a:r>
              <a:rPr lang="en-US" sz="1103">
                <a:solidFill>
                  <a:srgbClr val="000000"/>
                </a:solidFill>
                <a:latin typeface="Arimo"/>
                <a:ea typeface="Arimo"/>
                <a:cs typeface="Arimo"/>
                <a:sym typeface="Arimo"/>
              </a:rPr>
              <a:t> </a:t>
            </a:r>
          </a:p>
        </p:txBody>
      </p:sp>
      <p:sp>
        <p:nvSpPr>
          <p:cNvPr id="12" name="TextBox 12"/>
          <p:cNvSpPr txBox="1"/>
          <p:nvPr/>
        </p:nvSpPr>
        <p:spPr>
          <a:xfrm>
            <a:off x="2286886" y="5761892"/>
            <a:ext cx="4103503" cy="302209"/>
          </a:xfrm>
          <a:prstGeom prst="rect">
            <a:avLst/>
          </a:prstGeom>
        </p:spPr>
        <p:txBody>
          <a:bodyPr lIns="0" tIns="0" rIns="0" bIns="0" rtlCol="0" anchor="t">
            <a:spAutoFit/>
          </a:bodyPr>
          <a:lstStyle/>
          <a:p>
            <a:pPr algn="l">
              <a:lnSpc>
                <a:spcPts val="748"/>
              </a:lnSpc>
            </a:pPr>
            <a:r>
              <a:rPr lang="en-US" sz="1103" spc="-1">
                <a:solidFill>
                  <a:srgbClr val="000000"/>
                </a:solidFill>
                <a:latin typeface="IBM Plex Sans Condensed"/>
                <a:ea typeface="IBM Plex Sans Condensed"/>
                <a:cs typeface="IBM Plex Sans Condensed"/>
                <a:sym typeface="IBM Plex Sans Condensed"/>
              </a:rPr>
              <a:t>Submitting a form without entering values. </a:t>
            </a:r>
          </a:p>
          <a:p>
            <a:pPr algn="l">
              <a:lnSpc>
                <a:spcPts val="2372"/>
              </a:lnSpc>
            </a:pPr>
            <a:r>
              <a:rPr lang="en-US" sz="1103" spc="-1">
                <a:solidFill>
                  <a:srgbClr val="000000"/>
                </a:solidFill>
                <a:latin typeface="IBM Plex Sans Condensed"/>
                <a:ea typeface="IBM Plex Sans Condensed"/>
                <a:cs typeface="IBM Plex Sans Condensed"/>
                <a:sym typeface="IBM Plex Sans Condensed"/>
              </a:rPr>
              <a:t>Entering invalid values such as entering alphabets in the numeric field. </a:t>
            </a:r>
          </a:p>
        </p:txBody>
      </p:sp>
      <p:sp>
        <p:nvSpPr>
          <p:cNvPr id="13" name="TextBox 13"/>
          <p:cNvSpPr txBox="1"/>
          <p:nvPr/>
        </p:nvSpPr>
        <p:spPr>
          <a:xfrm>
            <a:off x="1207313" y="6095648"/>
            <a:ext cx="5496916" cy="294589"/>
          </a:xfrm>
          <a:prstGeom prst="rect">
            <a:avLst/>
          </a:prstGeom>
        </p:spPr>
        <p:txBody>
          <a:bodyPr lIns="0" tIns="0" rIns="0" bIns="0" rtlCol="0" anchor="t">
            <a:spAutoFit/>
          </a:bodyPr>
          <a:lstStyle/>
          <a:p>
            <a:pPr algn="l">
              <a:lnSpc>
                <a:spcPts val="2759"/>
              </a:lnSpc>
            </a:pPr>
            <a:r>
              <a:rPr lang="en-US" sz="1103" spc="-1">
                <a:solidFill>
                  <a:srgbClr val="000000"/>
                </a:solidFill>
                <a:latin typeface="IBM Plex Sans Condensed"/>
                <a:ea typeface="IBM Plex Sans Condensed"/>
                <a:cs typeface="IBM Plex Sans Condensed"/>
                <a:sym typeface="IBM Plex Sans Condensed"/>
              </a:rPr>
              <a:t>============================================================================= </a:t>
            </a:r>
          </a:p>
        </p:txBody>
      </p:sp>
      <p:sp>
        <p:nvSpPr>
          <p:cNvPr id="15" name="Footer Placeholder 14"/>
          <p:cNvSpPr>
            <a:spLocks noGrp="1"/>
          </p:cNvSpPr>
          <p:nvPr>
            <p:ph type="ftr" sz="quarter" idx="11"/>
          </p:nvPr>
        </p:nvSpPr>
        <p:spPr/>
        <p:txBody>
          <a:bodyPr/>
          <a:lstStyle/>
          <a:p>
            <a:r>
              <a:rPr lang="en-US" smtClean="0"/>
              <a:t>Mr. RANJIT KUMBHAR  7757962804</a:t>
            </a:r>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266825" y="1652016"/>
            <a:ext cx="5238493" cy="3326130"/>
          </a:xfrm>
          <a:custGeom>
            <a:avLst/>
            <a:gdLst/>
            <a:ahLst/>
            <a:cxnLst/>
            <a:rect l="l" t="t" r="r" b="b"/>
            <a:pathLst>
              <a:path w="5238493" h="3326130">
                <a:moveTo>
                  <a:pt x="0" y="0"/>
                </a:moveTo>
                <a:lnTo>
                  <a:pt x="5238493" y="0"/>
                </a:lnTo>
                <a:lnTo>
                  <a:pt x="5238493" y="3326130"/>
                </a:lnTo>
                <a:lnTo>
                  <a:pt x="0" y="3326130"/>
                </a:lnTo>
                <a:lnTo>
                  <a:pt x="0" y="0"/>
                </a:lnTo>
                <a:close/>
              </a:path>
            </a:pathLst>
          </a:custGeom>
          <a:blipFill>
            <a:blip r:embed="rId2"/>
            <a:stretch>
              <a:fillRect/>
            </a:stretch>
          </a:blipFill>
        </p:spPr>
      </p:sp>
      <p:sp>
        <p:nvSpPr>
          <p:cNvPr id="4" name="TextBox 4"/>
          <p:cNvSpPr txBox="1"/>
          <p:nvPr/>
        </p:nvSpPr>
        <p:spPr>
          <a:xfrm>
            <a:off x="1372238" y="879643"/>
            <a:ext cx="105042" cy="612610"/>
          </a:xfrm>
          <a:prstGeom prst="rect">
            <a:avLst/>
          </a:prstGeom>
        </p:spPr>
        <p:txBody>
          <a:bodyPr lIns="0" tIns="0" rIns="0" bIns="0" rtlCol="0" anchor="t">
            <a:spAutoFit/>
          </a:bodyPr>
          <a:lstStyle/>
          <a:p>
            <a:pPr algn="just">
              <a:lnSpc>
                <a:spcPts val="1591"/>
              </a:lnSpc>
            </a:pPr>
            <a:r>
              <a:rPr lang="en-US" sz="1103">
                <a:solidFill>
                  <a:srgbClr val="000000"/>
                </a:solidFill>
                <a:latin typeface="Arimo"/>
                <a:ea typeface="Arimo"/>
                <a:cs typeface="Arimo"/>
                <a:sym typeface="Arimo"/>
              </a:rPr>
              <a:t>   </a:t>
            </a:r>
          </a:p>
        </p:txBody>
      </p:sp>
      <p:sp>
        <p:nvSpPr>
          <p:cNvPr id="5" name="TextBox 5"/>
          <p:cNvSpPr txBox="1"/>
          <p:nvPr/>
        </p:nvSpPr>
        <p:spPr>
          <a:xfrm>
            <a:off x="1600838" y="923192"/>
            <a:ext cx="4571362" cy="615553"/>
          </a:xfrm>
          <a:prstGeom prst="rect">
            <a:avLst/>
          </a:prstGeom>
        </p:spPr>
        <p:txBody>
          <a:bodyPr wrap="square" lIns="0" tIns="0" rIns="0" bIns="0" rtlCol="0" anchor="t">
            <a:spAutoFit/>
          </a:bodyPr>
          <a:lstStyle/>
          <a:p>
            <a:pPr algn="l">
              <a:lnSpc>
                <a:spcPts val="1591"/>
              </a:lnSpc>
            </a:pPr>
            <a:r>
              <a:rPr lang="en-US" sz="1103" spc="-1" dirty="0">
                <a:solidFill>
                  <a:srgbClr val="000000"/>
                </a:solidFill>
                <a:latin typeface="IBM Plex Sans Condensed Bold"/>
                <a:ea typeface="IBM Plex Sans Condensed Bold"/>
                <a:cs typeface="IBM Plex Sans Condensed Bold"/>
                <a:sym typeface="IBM Plex Sans Condensed Bold"/>
              </a:rPr>
              <a:t>P - People (QC - Testers) </a:t>
            </a:r>
            <a:endParaRPr lang="en-US" sz="1103" spc="-1" dirty="0" smtClean="0">
              <a:solidFill>
                <a:srgbClr val="000000"/>
              </a:solidFill>
              <a:latin typeface="IBM Plex Sans Condensed Bold"/>
              <a:ea typeface="IBM Plex Sans Condensed Bold"/>
              <a:cs typeface="IBM Plex Sans Condensed Bold"/>
              <a:sym typeface="IBM Plex Sans Condensed Bold"/>
            </a:endParaRPr>
          </a:p>
          <a:p>
            <a:pPr algn="l">
              <a:lnSpc>
                <a:spcPts val="1591"/>
              </a:lnSpc>
            </a:pPr>
            <a:r>
              <a:rPr lang="en-US" sz="1103" spc="-1" dirty="0" smtClean="0">
                <a:solidFill>
                  <a:srgbClr val="000000"/>
                </a:solidFill>
                <a:latin typeface="IBM Plex Sans Condensed Bold"/>
                <a:ea typeface="IBM Plex Sans Condensed Bold"/>
                <a:cs typeface="IBM Plex Sans Condensed Bold"/>
                <a:sym typeface="IBM Plex Sans Condensed Bold"/>
              </a:rPr>
              <a:t>P </a:t>
            </a:r>
            <a:r>
              <a:rPr lang="en-US" sz="1103" spc="-1" dirty="0">
                <a:solidFill>
                  <a:srgbClr val="000000"/>
                </a:solidFill>
                <a:latin typeface="IBM Plex Sans Condensed Bold"/>
                <a:ea typeface="IBM Plex Sans Condensed Bold"/>
                <a:cs typeface="IBM Plex Sans Condensed Bold"/>
                <a:sym typeface="IBM Plex Sans Condensed Bold"/>
              </a:rPr>
              <a:t>- Process (QA - Involves </a:t>
            </a:r>
            <a:r>
              <a:rPr lang="en-US" sz="1103" spc="-1" dirty="0" smtClean="0">
                <a:solidFill>
                  <a:srgbClr val="000000"/>
                </a:solidFill>
                <a:latin typeface="IBM Plex Sans Condensed Bold"/>
                <a:ea typeface="IBM Plex Sans Condensed Bold"/>
                <a:cs typeface="IBM Plex Sans Condensed Bold"/>
                <a:sym typeface="IBM Plex Sans Condensed Bold"/>
              </a:rPr>
              <a:t>throughout development/SDLC </a:t>
            </a:r>
            <a:r>
              <a:rPr lang="en-US" sz="1103" spc="-1" dirty="0">
                <a:solidFill>
                  <a:srgbClr val="000000"/>
                </a:solidFill>
                <a:latin typeface="IBM Plex Sans Condensed Bold"/>
                <a:ea typeface="IBM Plex Sans Condensed Bold"/>
                <a:cs typeface="IBM Plex Sans Condensed Bold"/>
                <a:sym typeface="IBM Plex Sans Condensed Bold"/>
              </a:rPr>
              <a:t>process.) </a:t>
            </a:r>
            <a:endParaRPr lang="en-US" sz="1103" spc="-1" dirty="0" smtClean="0">
              <a:solidFill>
                <a:srgbClr val="000000"/>
              </a:solidFill>
              <a:latin typeface="IBM Plex Sans Condensed Bold"/>
              <a:ea typeface="IBM Plex Sans Condensed Bold"/>
              <a:cs typeface="IBM Plex Sans Condensed Bold"/>
              <a:sym typeface="IBM Plex Sans Condensed Bold"/>
            </a:endParaRPr>
          </a:p>
          <a:p>
            <a:pPr algn="l">
              <a:lnSpc>
                <a:spcPts val="1591"/>
              </a:lnSpc>
            </a:pPr>
            <a:r>
              <a:rPr lang="en-US" sz="1103" spc="-1" dirty="0" smtClean="0">
                <a:solidFill>
                  <a:srgbClr val="000000"/>
                </a:solidFill>
                <a:latin typeface="IBM Plex Sans Condensed Bold"/>
                <a:ea typeface="IBM Plex Sans Condensed Bold"/>
                <a:cs typeface="IBM Plex Sans Condensed Bold"/>
                <a:sym typeface="IBM Plex Sans Condensed Bold"/>
              </a:rPr>
              <a:t>P </a:t>
            </a:r>
            <a:r>
              <a:rPr lang="en-US" sz="1103" spc="-1" dirty="0">
                <a:solidFill>
                  <a:srgbClr val="000000"/>
                </a:solidFill>
                <a:latin typeface="IBM Plex Sans Condensed Bold"/>
                <a:ea typeface="IBM Plex Sans Condensed Bold"/>
                <a:cs typeface="IBM Plex Sans Condensed Bold"/>
                <a:sym typeface="IBM Plex Sans Condensed Bold"/>
              </a:rPr>
              <a:t>- Product </a:t>
            </a:r>
          </a:p>
        </p:txBody>
      </p:sp>
      <p:sp>
        <p:nvSpPr>
          <p:cNvPr id="6" name="TextBox 6"/>
          <p:cNvSpPr txBox="1"/>
          <p:nvPr/>
        </p:nvSpPr>
        <p:spPr>
          <a:xfrm>
            <a:off x="6506842" y="4739030"/>
            <a:ext cx="32318" cy="294589"/>
          </a:xfrm>
          <a:prstGeom prst="rect">
            <a:avLst/>
          </a:prstGeom>
        </p:spPr>
        <p:txBody>
          <a:bodyPr lIns="0" tIns="0" rIns="0" bIns="0" rtlCol="0" anchor="t">
            <a:spAutoFit/>
          </a:bodyPr>
          <a:lstStyle/>
          <a:p>
            <a:pPr algn="l">
              <a:lnSpc>
                <a:spcPts val="2759"/>
              </a:lnSpc>
            </a:pPr>
            <a:r>
              <a:rPr lang="en-US" sz="1103" spc="-1">
                <a:solidFill>
                  <a:srgbClr val="000000"/>
                </a:solidFill>
                <a:latin typeface="IBM Plex Sans Condensed"/>
                <a:ea typeface="IBM Plex Sans Condensed"/>
                <a:cs typeface="IBM Plex Sans Condensed"/>
                <a:sym typeface="IBM Plex Sans Condensed"/>
              </a:rPr>
              <a:t> </a:t>
            </a:r>
          </a:p>
        </p:txBody>
      </p:sp>
      <p:sp>
        <p:nvSpPr>
          <p:cNvPr id="7" name="TextBox 7"/>
          <p:cNvSpPr txBox="1"/>
          <p:nvPr/>
        </p:nvSpPr>
        <p:spPr>
          <a:xfrm>
            <a:off x="914705" y="5348630"/>
            <a:ext cx="1139447" cy="294589"/>
          </a:xfrm>
          <a:prstGeom prst="rect">
            <a:avLst/>
          </a:prstGeom>
        </p:spPr>
        <p:txBody>
          <a:bodyPr lIns="0" tIns="0" rIns="0" bIns="0" rtlCol="0" anchor="t">
            <a:spAutoFit/>
          </a:bodyPr>
          <a:lstStyle/>
          <a:p>
            <a:pPr algn="l">
              <a:lnSpc>
                <a:spcPts val="2759"/>
              </a:lnSpc>
            </a:pPr>
            <a:r>
              <a:rPr lang="en-US" sz="1103" spc="-1">
                <a:solidFill>
                  <a:srgbClr val="000000"/>
                </a:solidFill>
                <a:latin typeface="IBM Plex Sans Condensed Bold"/>
                <a:ea typeface="IBM Plex Sans Condensed Bold"/>
                <a:cs typeface="IBM Plex Sans Condensed Bold"/>
                <a:sym typeface="IBM Plex Sans Condensed Bold"/>
              </a:rPr>
              <a:t>Quality Assurance: </a:t>
            </a:r>
          </a:p>
        </p:txBody>
      </p:sp>
      <p:sp>
        <p:nvSpPr>
          <p:cNvPr id="8" name="TextBox 8"/>
          <p:cNvSpPr txBox="1"/>
          <p:nvPr/>
        </p:nvSpPr>
        <p:spPr>
          <a:xfrm>
            <a:off x="1143305" y="5666146"/>
            <a:ext cx="105042" cy="1106767"/>
          </a:xfrm>
          <a:prstGeom prst="rect">
            <a:avLst/>
          </a:prstGeom>
        </p:spPr>
        <p:txBody>
          <a:bodyPr lIns="0" tIns="0" rIns="0" bIns="0" rtlCol="0" anchor="t">
            <a:spAutoFit/>
          </a:bodyPr>
          <a:lstStyle/>
          <a:p>
            <a:pPr algn="just">
              <a:lnSpc>
                <a:spcPts val="2476"/>
              </a:lnSpc>
            </a:pPr>
            <a:r>
              <a:rPr lang="en-US" sz="1103">
                <a:solidFill>
                  <a:srgbClr val="000000"/>
                </a:solidFill>
                <a:latin typeface="Arimo"/>
                <a:ea typeface="Arimo"/>
                <a:cs typeface="Arimo"/>
                <a:sym typeface="Arimo"/>
              </a:rPr>
              <a:t> </a:t>
            </a:r>
          </a:p>
          <a:p>
            <a:pPr algn="just">
              <a:lnSpc>
                <a:spcPts val="739"/>
              </a:lnSpc>
            </a:pPr>
            <a:r>
              <a:rPr lang="en-US" sz="1103">
                <a:solidFill>
                  <a:srgbClr val="000000"/>
                </a:solidFill>
                <a:latin typeface="Arimo"/>
                <a:ea typeface="Arimo"/>
                <a:cs typeface="Arimo"/>
                <a:sym typeface="Arimo"/>
              </a:rPr>
              <a:t> </a:t>
            </a:r>
          </a:p>
          <a:p>
            <a:pPr algn="just">
              <a:lnSpc>
                <a:spcPts val="2427"/>
              </a:lnSpc>
            </a:pPr>
            <a:r>
              <a:rPr lang="en-US" sz="1103">
                <a:solidFill>
                  <a:srgbClr val="000000"/>
                </a:solidFill>
                <a:latin typeface="Arimo"/>
                <a:ea typeface="Arimo"/>
                <a:cs typeface="Arimo"/>
                <a:sym typeface="Arimo"/>
              </a:rPr>
              <a:t> </a:t>
            </a:r>
          </a:p>
          <a:p>
            <a:pPr algn="just">
              <a:lnSpc>
                <a:spcPts val="788"/>
              </a:lnSpc>
            </a:pPr>
            <a:r>
              <a:rPr lang="en-US" sz="1103">
                <a:solidFill>
                  <a:srgbClr val="000000"/>
                </a:solidFill>
                <a:latin typeface="Arimo"/>
                <a:ea typeface="Arimo"/>
                <a:cs typeface="Arimo"/>
                <a:sym typeface="Arimo"/>
              </a:rPr>
              <a:t> </a:t>
            </a:r>
          </a:p>
          <a:p>
            <a:pPr algn="just">
              <a:lnSpc>
                <a:spcPts val="2427"/>
              </a:lnSpc>
            </a:pPr>
            <a:r>
              <a:rPr lang="en-US" sz="1103">
                <a:solidFill>
                  <a:srgbClr val="000000"/>
                </a:solidFill>
                <a:latin typeface="Arimo"/>
                <a:ea typeface="Arimo"/>
                <a:cs typeface="Arimo"/>
                <a:sym typeface="Arimo"/>
              </a:rPr>
              <a:t> </a:t>
            </a:r>
          </a:p>
        </p:txBody>
      </p:sp>
      <p:sp>
        <p:nvSpPr>
          <p:cNvPr id="9" name="TextBox 9"/>
          <p:cNvSpPr txBox="1"/>
          <p:nvPr/>
        </p:nvSpPr>
        <p:spPr>
          <a:xfrm>
            <a:off x="1372238" y="5709695"/>
            <a:ext cx="5629837" cy="1683715"/>
          </a:xfrm>
          <a:prstGeom prst="rect">
            <a:avLst/>
          </a:prstGeom>
        </p:spPr>
        <p:txBody>
          <a:bodyPr lIns="0" tIns="0" rIns="0" bIns="0" rtlCol="0" anchor="t">
            <a:spAutoFit/>
          </a:bodyPr>
          <a:lstStyle/>
          <a:p>
            <a:pPr algn="l">
              <a:lnSpc>
                <a:spcPts val="2476"/>
              </a:lnSpc>
            </a:pPr>
            <a:r>
              <a:rPr lang="en-US" sz="1103" spc="-1">
                <a:solidFill>
                  <a:srgbClr val="000000"/>
                </a:solidFill>
                <a:latin typeface="IBM Plex Sans Condensed"/>
                <a:ea typeface="IBM Plex Sans Condensed"/>
                <a:cs typeface="IBM Plex Sans Condensed"/>
                <a:sym typeface="IBM Plex Sans Condensed"/>
              </a:rPr>
              <a:t>QA is </a:t>
            </a:r>
            <a:r>
              <a:rPr lang="en-US" sz="1103" spc="-1">
                <a:solidFill>
                  <a:srgbClr val="FF0000"/>
                </a:solidFill>
                <a:latin typeface="IBM Plex Sans Condensed Bold"/>
                <a:ea typeface="IBM Plex Sans Condensed Bold"/>
                <a:cs typeface="IBM Plex Sans Condensed Bold"/>
                <a:sym typeface="IBM Plex Sans Condensed Bold"/>
              </a:rPr>
              <a:t>process-oriented</a:t>
            </a:r>
            <a:r>
              <a:rPr lang="en-US" sz="1103" spc="-1">
                <a:solidFill>
                  <a:srgbClr val="FF0000"/>
                </a:solidFill>
                <a:latin typeface="IBM Plex Sans Condensed"/>
                <a:ea typeface="IBM Plex Sans Condensed"/>
                <a:cs typeface="IBM Plex Sans Condensed"/>
                <a:sym typeface="IBM Plex Sans Condensed"/>
              </a:rPr>
              <a:t>.</a:t>
            </a:r>
            <a:r>
              <a:rPr lang="en-US" sz="1103" spc="-1">
                <a:solidFill>
                  <a:srgbClr val="000000"/>
                </a:solidFill>
                <a:latin typeface="IBM Plex Sans Condensed"/>
                <a:ea typeface="IBM Plex Sans Condensed"/>
                <a:cs typeface="IBM Plex Sans Condensed"/>
                <a:sym typeface="IBM Plex Sans Condensed"/>
              </a:rPr>
              <a:t> </a:t>
            </a:r>
          </a:p>
          <a:p>
            <a:pPr algn="l">
              <a:lnSpc>
                <a:spcPts val="739"/>
              </a:lnSpc>
            </a:pPr>
            <a:r>
              <a:rPr lang="en-US" sz="1103" spc="-1">
                <a:solidFill>
                  <a:srgbClr val="000000"/>
                </a:solidFill>
                <a:latin typeface="IBM Plex Sans Condensed"/>
                <a:ea typeface="IBM Plex Sans Condensed"/>
                <a:cs typeface="IBM Plex Sans Condensed"/>
                <a:sym typeface="IBM Plex Sans Condensed"/>
              </a:rPr>
              <a:t>QA is a </a:t>
            </a:r>
            <a:r>
              <a:rPr lang="en-US" sz="1103" spc="-1">
                <a:solidFill>
                  <a:srgbClr val="FF0000"/>
                </a:solidFill>
                <a:latin typeface="IBM Plex Sans Condensed Bold"/>
                <a:ea typeface="IBM Plex Sans Condensed Bold"/>
                <a:cs typeface="IBM Plex Sans Condensed Bold"/>
                <a:sym typeface="IBM Plex Sans Condensed Bold"/>
              </a:rPr>
              <a:t>proactive process</a:t>
            </a:r>
            <a:r>
              <a:rPr lang="en-US" sz="1103" spc="-1">
                <a:solidFill>
                  <a:srgbClr val="FF0000"/>
                </a:solidFill>
                <a:latin typeface="IBM Plex Sans Condensed"/>
                <a:ea typeface="IBM Plex Sans Condensed"/>
                <a:cs typeface="IBM Plex Sans Condensed"/>
                <a:sym typeface="IBM Plex Sans Condensed"/>
              </a:rPr>
              <a:t>.</a:t>
            </a:r>
            <a:r>
              <a:rPr lang="en-US" sz="1103" spc="-1">
                <a:solidFill>
                  <a:srgbClr val="000000"/>
                </a:solidFill>
                <a:latin typeface="IBM Plex Sans Condensed"/>
                <a:ea typeface="IBM Plex Sans Condensed"/>
                <a:cs typeface="IBM Plex Sans Condensed"/>
                <a:sym typeface="IBM Plex Sans Condensed"/>
              </a:rPr>
              <a:t> </a:t>
            </a:r>
          </a:p>
          <a:p>
            <a:pPr algn="l">
              <a:lnSpc>
                <a:spcPts val="2427"/>
              </a:lnSpc>
            </a:pPr>
            <a:r>
              <a:rPr lang="en-US" sz="1103" spc="-1">
                <a:solidFill>
                  <a:srgbClr val="000000"/>
                </a:solidFill>
                <a:latin typeface="IBM Plex Sans Condensed"/>
                <a:ea typeface="IBM Plex Sans Condensed"/>
                <a:cs typeface="IBM Plex Sans Condensed"/>
                <a:sym typeface="IBM Plex Sans Condensed"/>
              </a:rPr>
              <a:t>QA focuses on </a:t>
            </a:r>
            <a:r>
              <a:rPr lang="en-US" sz="1103" spc="-1">
                <a:solidFill>
                  <a:srgbClr val="FF0000"/>
                </a:solidFill>
                <a:latin typeface="IBM Plex Sans Condensed Bold"/>
                <a:ea typeface="IBM Plex Sans Condensed Bold"/>
                <a:cs typeface="IBM Plex Sans Condensed Bold"/>
                <a:sym typeface="IBM Plex Sans Condensed Bold"/>
              </a:rPr>
              <a:t>preventing defects.</a:t>
            </a:r>
            <a:r>
              <a:rPr lang="en-US" sz="1103" spc="-1">
                <a:solidFill>
                  <a:srgbClr val="000000"/>
                </a:solidFill>
                <a:latin typeface="IBM Plex Sans Condensed"/>
                <a:ea typeface="IBM Plex Sans Condensed"/>
                <a:cs typeface="IBM Plex Sans Condensed"/>
                <a:sym typeface="IBM Plex Sans Condensed"/>
              </a:rPr>
              <a:t> </a:t>
            </a:r>
          </a:p>
          <a:p>
            <a:pPr algn="l">
              <a:lnSpc>
                <a:spcPts val="788"/>
              </a:lnSpc>
            </a:pPr>
            <a:r>
              <a:rPr lang="en-US" sz="1103" spc="-1">
                <a:solidFill>
                  <a:srgbClr val="000000"/>
                </a:solidFill>
                <a:latin typeface="IBM Plex Sans Condensed"/>
                <a:ea typeface="IBM Plex Sans Condensed"/>
                <a:cs typeface="IBM Plex Sans Condensed"/>
                <a:sym typeface="IBM Plex Sans Condensed"/>
              </a:rPr>
              <a:t>QA team </a:t>
            </a:r>
            <a:r>
              <a:rPr lang="en-US" sz="1103" spc="-1">
                <a:solidFill>
                  <a:srgbClr val="FF0000"/>
                </a:solidFill>
                <a:latin typeface="IBM Plex Sans Condensed Bold"/>
                <a:ea typeface="IBM Plex Sans Condensed Bold"/>
                <a:cs typeface="IBM Plex Sans Condensed Bold"/>
                <a:sym typeface="IBM Plex Sans Condensed Bold"/>
              </a:rPr>
              <a:t>works with</a:t>
            </a:r>
            <a:r>
              <a:rPr lang="en-US" sz="1103" spc="-1">
                <a:solidFill>
                  <a:srgbClr val="FF0000"/>
                </a:solidFill>
                <a:latin typeface="IBM Plex Sans Condensed"/>
                <a:ea typeface="IBM Plex Sans Condensed"/>
                <a:cs typeface="IBM Plex Sans Condensed"/>
                <a:sym typeface="IBM Plex Sans Condensed"/>
              </a:rPr>
              <a:t> </a:t>
            </a:r>
            <a:r>
              <a:rPr lang="en-US" sz="1103" spc="-1">
                <a:solidFill>
                  <a:srgbClr val="000000"/>
                </a:solidFill>
                <a:latin typeface="IBM Plex Sans Condensed"/>
                <a:ea typeface="IBM Plex Sans Condensed"/>
                <a:cs typeface="IBM Plex Sans Condensed"/>
                <a:sym typeface="IBM Plex Sans Condensed"/>
              </a:rPr>
              <a:t>the development team </a:t>
            </a:r>
            <a:r>
              <a:rPr lang="en-US" sz="1103" spc="-1">
                <a:solidFill>
                  <a:srgbClr val="FF0000"/>
                </a:solidFill>
                <a:latin typeface="IBM Plex Sans Condensed"/>
                <a:ea typeface="IBM Plex Sans Condensed"/>
                <a:cs typeface="IBM Plex Sans Condensed"/>
                <a:sym typeface="IBM Plex Sans Condensed"/>
              </a:rPr>
              <a:t>to produce quality software.</a:t>
            </a:r>
            <a:r>
              <a:rPr lang="en-US" sz="1103" spc="-1">
                <a:solidFill>
                  <a:srgbClr val="000000"/>
                </a:solidFill>
                <a:latin typeface="IBM Plex Sans Condensed"/>
                <a:ea typeface="IBM Plex Sans Condensed"/>
                <a:cs typeface="IBM Plex Sans Condensed"/>
                <a:sym typeface="IBM Plex Sans Condensed"/>
              </a:rPr>
              <a:t> </a:t>
            </a:r>
          </a:p>
          <a:p>
            <a:pPr algn="l">
              <a:lnSpc>
                <a:spcPts val="2427"/>
              </a:lnSpc>
            </a:pPr>
            <a:r>
              <a:rPr lang="en-US" sz="1103" spc="-1">
                <a:solidFill>
                  <a:srgbClr val="000000"/>
                </a:solidFill>
                <a:latin typeface="IBM Plex Sans Condensed"/>
                <a:ea typeface="IBM Plex Sans Condensed"/>
                <a:cs typeface="IBM Plex Sans Condensed"/>
                <a:sym typeface="IBM Plex Sans Condensed"/>
              </a:rPr>
              <a:t>QA </a:t>
            </a:r>
            <a:r>
              <a:rPr lang="en-US" sz="1103" spc="-1">
                <a:solidFill>
                  <a:srgbClr val="FF0000"/>
                </a:solidFill>
                <a:latin typeface="IBM Plex Sans Condensed"/>
                <a:ea typeface="IBM Plex Sans Condensed"/>
                <a:cs typeface="IBM Plex Sans Condensed"/>
                <a:sym typeface="IBM Plex Sans Condensed"/>
              </a:rPr>
              <a:t>ensures </a:t>
            </a:r>
            <a:r>
              <a:rPr lang="en-US" sz="1103" spc="-1">
                <a:solidFill>
                  <a:srgbClr val="000000"/>
                </a:solidFill>
                <a:latin typeface="IBM Plex Sans Condensed"/>
                <a:ea typeface="IBM Plex Sans Condensed"/>
                <a:cs typeface="IBM Plex Sans Condensed"/>
                <a:sym typeface="IBM Plex Sans Condensed"/>
              </a:rPr>
              <a:t>that approaches and techniques are </a:t>
            </a:r>
            <a:r>
              <a:rPr lang="en-US" sz="1103" spc="-1">
                <a:solidFill>
                  <a:srgbClr val="FF0000"/>
                </a:solidFill>
                <a:latin typeface="IBM Plex Sans Condensed Bold"/>
                <a:ea typeface="IBM Plex Sans Condensed Bold"/>
                <a:cs typeface="IBM Plex Sans Condensed Bold"/>
                <a:sym typeface="IBM Plex Sans Condensed Bold"/>
              </a:rPr>
              <a:t>implemented correctly</a:t>
            </a:r>
            <a:r>
              <a:rPr lang="en-US" sz="1103" spc="-1">
                <a:solidFill>
                  <a:srgbClr val="FF0000"/>
                </a:solidFill>
                <a:latin typeface="IBM Plex Sans Condensed"/>
                <a:ea typeface="IBM Plex Sans Condensed"/>
                <a:cs typeface="IBM Plex Sans Condensed"/>
                <a:sym typeface="IBM Plex Sans Condensed"/>
              </a:rPr>
              <a:t> (</a:t>
            </a:r>
            <a:r>
              <a:rPr lang="en-US" sz="1103" spc="-1">
                <a:solidFill>
                  <a:srgbClr val="FF0000"/>
                </a:solidFill>
                <a:latin typeface="IBM Plex Sans Condensed Bold"/>
                <a:ea typeface="IBM Plex Sans Condensed Bold"/>
                <a:cs typeface="IBM Plex Sans Condensed Bold"/>
                <a:sym typeface="IBM Plex Sans Condensed Bold"/>
              </a:rPr>
              <a:t>during</a:t>
            </a:r>
            <a:r>
              <a:rPr lang="en-US" sz="1103" spc="-1">
                <a:solidFill>
                  <a:srgbClr val="FF0000"/>
                </a:solidFill>
                <a:latin typeface="IBM Plex Sans Condensed"/>
                <a:ea typeface="IBM Plex Sans Condensed"/>
                <a:cs typeface="IBM Plex Sans Condensed"/>
                <a:sym typeface="IBM Plex Sans Condensed"/>
              </a:rPr>
              <a:t> software </a:t>
            </a:r>
          </a:p>
          <a:p>
            <a:pPr algn="l">
              <a:lnSpc>
                <a:spcPts val="650"/>
              </a:lnSpc>
            </a:pPr>
            <a:r>
              <a:rPr lang="en-US" sz="1103" spc="-1">
                <a:solidFill>
                  <a:srgbClr val="FF0000"/>
                </a:solidFill>
                <a:latin typeface="IBM Plex Sans Condensed"/>
                <a:ea typeface="IBM Plex Sans Condensed"/>
                <a:cs typeface="IBM Plex Sans Condensed"/>
                <a:sym typeface="IBM Plex Sans Condensed"/>
              </a:rPr>
              <a:t>development).</a:t>
            </a:r>
            <a:r>
              <a:rPr lang="en-US" sz="1103" spc="-1">
                <a:solidFill>
                  <a:srgbClr val="000000"/>
                </a:solidFill>
                <a:latin typeface="IBM Plex Sans Condensed"/>
                <a:ea typeface="IBM Plex Sans Condensed"/>
                <a:cs typeface="IBM Plex Sans Condensed"/>
                <a:sym typeface="IBM Plex Sans Condensed"/>
              </a:rPr>
              <a:t> </a:t>
            </a:r>
          </a:p>
          <a:p>
            <a:pPr algn="l">
              <a:lnSpc>
                <a:spcPts val="2565"/>
              </a:lnSpc>
            </a:pPr>
            <a:r>
              <a:rPr lang="en-US" sz="1103" spc="-1">
                <a:solidFill>
                  <a:srgbClr val="000000"/>
                </a:solidFill>
                <a:latin typeface="IBM Plex Sans Condensed"/>
                <a:ea typeface="IBM Plex Sans Condensed"/>
                <a:cs typeface="IBM Plex Sans Condensed"/>
                <a:sym typeface="IBM Plex Sans Condensed"/>
              </a:rPr>
              <a:t>QA is responsible for </a:t>
            </a:r>
            <a:r>
              <a:rPr lang="en-US" sz="1103" spc="-1">
                <a:solidFill>
                  <a:srgbClr val="FF0000"/>
                </a:solidFill>
                <a:latin typeface="IBM Plex Sans Condensed"/>
                <a:ea typeface="IBM Plex Sans Condensed"/>
                <a:cs typeface="IBM Plex Sans Condensed"/>
                <a:sym typeface="IBM Plex Sans Condensed"/>
              </a:rPr>
              <a:t>SDLC.</a:t>
            </a:r>
            <a:r>
              <a:rPr lang="en-US" sz="1103" spc="-1">
                <a:solidFill>
                  <a:srgbClr val="000000"/>
                </a:solidFill>
                <a:latin typeface="IBM Plex Sans Condensed"/>
                <a:ea typeface="IBM Plex Sans Condensed"/>
                <a:cs typeface="IBM Plex Sans Condensed"/>
                <a:sym typeface="IBM Plex Sans Condensed"/>
              </a:rPr>
              <a:t> </a:t>
            </a:r>
          </a:p>
          <a:p>
            <a:pPr algn="l">
              <a:lnSpc>
                <a:spcPts val="650"/>
              </a:lnSpc>
            </a:pPr>
            <a:r>
              <a:rPr lang="en-US" sz="1103" spc="-1">
                <a:solidFill>
                  <a:srgbClr val="000000"/>
                </a:solidFill>
                <a:latin typeface="IBM Plex Sans Condensed"/>
                <a:ea typeface="IBM Plex Sans Condensed"/>
                <a:cs typeface="IBM Plex Sans Condensed"/>
                <a:sym typeface="IBM Plex Sans Condensed"/>
              </a:rPr>
              <a:t>E.g., Verification </a:t>
            </a:r>
          </a:p>
        </p:txBody>
      </p:sp>
      <p:sp>
        <p:nvSpPr>
          <p:cNvPr id="10" name="TextBox 10"/>
          <p:cNvSpPr txBox="1"/>
          <p:nvPr/>
        </p:nvSpPr>
        <p:spPr>
          <a:xfrm>
            <a:off x="1143305" y="6870106"/>
            <a:ext cx="105042" cy="506692"/>
          </a:xfrm>
          <a:prstGeom prst="rect">
            <a:avLst/>
          </a:prstGeom>
        </p:spPr>
        <p:txBody>
          <a:bodyPr lIns="0" tIns="0" rIns="0" bIns="0" rtlCol="0" anchor="t">
            <a:spAutoFit/>
          </a:bodyPr>
          <a:lstStyle/>
          <a:p>
            <a:pPr algn="just">
              <a:lnSpc>
                <a:spcPts val="2565"/>
              </a:lnSpc>
            </a:pPr>
            <a:r>
              <a:rPr lang="en-US" sz="1103">
                <a:solidFill>
                  <a:srgbClr val="000000"/>
                </a:solidFill>
                <a:latin typeface="Arimo"/>
                <a:ea typeface="Arimo"/>
                <a:cs typeface="Arimo"/>
                <a:sym typeface="Arimo"/>
              </a:rPr>
              <a:t> </a:t>
            </a:r>
          </a:p>
          <a:p>
            <a:pPr algn="just">
              <a:lnSpc>
                <a:spcPts val="650"/>
              </a:lnSpc>
            </a:pPr>
            <a:r>
              <a:rPr lang="en-US" sz="1103">
                <a:solidFill>
                  <a:srgbClr val="000000"/>
                </a:solidFill>
                <a:latin typeface="Arimo"/>
                <a:ea typeface="Arimo"/>
                <a:cs typeface="Arimo"/>
                <a:sym typeface="Arimo"/>
              </a:rPr>
              <a:t> </a:t>
            </a:r>
          </a:p>
        </p:txBody>
      </p:sp>
      <p:sp>
        <p:nvSpPr>
          <p:cNvPr id="11" name="TextBox 11"/>
          <p:cNvSpPr txBox="1"/>
          <p:nvPr/>
        </p:nvSpPr>
        <p:spPr>
          <a:xfrm>
            <a:off x="914705" y="7616981"/>
            <a:ext cx="977779" cy="294589"/>
          </a:xfrm>
          <a:prstGeom prst="rect">
            <a:avLst/>
          </a:prstGeom>
        </p:spPr>
        <p:txBody>
          <a:bodyPr lIns="0" tIns="0" rIns="0" bIns="0" rtlCol="0" anchor="t">
            <a:spAutoFit/>
          </a:bodyPr>
          <a:lstStyle/>
          <a:p>
            <a:pPr algn="l">
              <a:lnSpc>
                <a:spcPts val="2759"/>
              </a:lnSpc>
            </a:pPr>
            <a:r>
              <a:rPr lang="en-US" sz="1103" spc="-1">
                <a:solidFill>
                  <a:srgbClr val="000000"/>
                </a:solidFill>
                <a:latin typeface="IBM Plex Sans Condensed Bold"/>
                <a:ea typeface="IBM Plex Sans Condensed Bold"/>
                <a:cs typeface="IBM Plex Sans Condensed Bold"/>
                <a:sym typeface="IBM Plex Sans Condensed Bold"/>
              </a:rPr>
              <a:t>Quality Control: </a:t>
            </a:r>
          </a:p>
        </p:txBody>
      </p:sp>
      <p:sp>
        <p:nvSpPr>
          <p:cNvPr id="12" name="TextBox 12"/>
          <p:cNvSpPr txBox="1"/>
          <p:nvPr/>
        </p:nvSpPr>
        <p:spPr>
          <a:xfrm>
            <a:off x="1143305" y="7934496"/>
            <a:ext cx="105042" cy="1107100"/>
          </a:xfrm>
          <a:prstGeom prst="rect">
            <a:avLst/>
          </a:prstGeom>
        </p:spPr>
        <p:txBody>
          <a:bodyPr lIns="0" tIns="0" rIns="0" bIns="0" rtlCol="0" anchor="t">
            <a:spAutoFit/>
          </a:bodyPr>
          <a:lstStyle/>
          <a:p>
            <a:pPr algn="just">
              <a:lnSpc>
                <a:spcPts val="2476"/>
              </a:lnSpc>
            </a:pPr>
            <a:r>
              <a:rPr lang="en-US" sz="1103">
                <a:solidFill>
                  <a:srgbClr val="000000"/>
                </a:solidFill>
                <a:latin typeface="Arimo"/>
                <a:ea typeface="Arimo"/>
                <a:cs typeface="Arimo"/>
                <a:sym typeface="Arimo"/>
              </a:rPr>
              <a:t> </a:t>
            </a:r>
          </a:p>
          <a:p>
            <a:pPr algn="just">
              <a:lnSpc>
                <a:spcPts val="692"/>
              </a:lnSpc>
            </a:pPr>
            <a:r>
              <a:rPr lang="en-US" sz="1103">
                <a:solidFill>
                  <a:srgbClr val="000000"/>
                </a:solidFill>
                <a:latin typeface="Arimo"/>
                <a:ea typeface="Arimo"/>
                <a:cs typeface="Arimo"/>
                <a:sym typeface="Arimo"/>
              </a:rPr>
              <a:t> </a:t>
            </a:r>
          </a:p>
          <a:p>
            <a:pPr algn="just">
              <a:lnSpc>
                <a:spcPts val="2523"/>
              </a:lnSpc>
            </a:pPr>
            <a:r>
              <a:rPr lang="en-US" sz="1103">
                <a:solidFill>
                  <a:srgbClr val="000000"/>
                </a:solidFill>
                <a:latin typeface="Arimo"/>
                <a:ea typeface="Arimo"/>
                <a:cs typeface="Arimo"/>
                <a:sym typeface="Arimo"/>
              </a:rPr>
              <a:t> </a:t>
            </a:r>
          </a:p>
          <a:p>
            <a:pPr algn="just">
              <a:lnSpc>
                <a:spcPts val="692"/>
              </a:lnSpc>
            </a:pPr>
            <a:r>
              <a:rPr lang="en-US" sz="1103">
                <a:solidFill>
                  <a:srgbClr val="000000"/>
                </a:solidFill>
                <a:latin typeface="Arimo"/>
                <a:ea typeface="Arimo"/>
                <a:cs typeface="Arimo"/>
                <a:sym typeface="Arimo"/>
              </a:rPr>
              <a:t> </a:t>
            </a:r>
          </a:p>
          <a:p>
            <a:pPr algn="just">
              <a:lnSpc>
                <a:spcPts val="2528"/>
              </a:lnSpc>
            </a:pPr>
            <a:r>
              <a:rPr lang="en-US" sz="1103">
                <a:solidFill>
                  <a:srgbClr val="000000"/>
                </a:solidFill>
                <a:latin typeface="Arimo"/>
                <a:ea typeface="Arimo"/>
                <a:cs typeface="Arimo"/>
                <a:sym typeface="Arimo"/>
              </a:rPr>
              <a:t> </a:t>
            </a:r>
          </a:p>
        </p:txBody>
      </p:sp>
      <p:sp>
        <p:nvSpPr>
          <p:cNvPr id="13" name="TextBox 13"/>
          <p:cNvSpPr txBox="1"/>
          <p:nvPr/>
        </p:nvSpPr>
        <p:spPr>
          <a:xfrm>
            <a:off x="1372238" y="7978035"/>
            <a:ext cx="4408180" cy="1080164"/>
          </a:xfrm>
          <a:prstGeom prst="rect">
            <a:avLst/>
          </a:prstGeom>
        </p:spPr>
        <p:txBody>
          <a:bodyPr lIns="0" tIns="0" rIns="0" bIns="0" rtlCol="0" anchor="t">
            <a:spAutoFit/>
          </a:bodyPr>
          <a:lstStyle/>
          <a:p>
            <a:pPr algn="l">
              <a:lnSpc>
                <a:spcPts val="2476"/>
              </a:lnSpc>
            </a:pPr>
            <a:r>
              <a:rPr lang="en-US" sz="1103" spc="-1">
                <a:solidFill>
                  <a:srgbClr val="000000"/>
                </a:solidFill>
                <a:latin typeface="IBM Plex Sans Condensed"/>
                <a:ea typeface="IBM Plex Sans Condensed"/>
                <a:cs typeface="IBM Plex Sans Condensed"/>
                <a:sym typeface="IBM Plex Sans Condensed"/>
              </a:rPr>
              <a:t>QC is </a:t>
            </a:r>
            <a:r>
              <a:rPr lang="en-US" sz="1103" spc="-1">
                <a:solidFill>
                  <a:srgbClr val="FF0000"/>
                </a:solidFill>
                <a:latin typeface="IBM Plex Sans Condensed Bold"/>
                <a:ea typeface="IBM Plex Sans Condensed Bold"/>
                <a:cs typeface="IBM Plex Sans Condensed Bold"/>
                <a:sym typeface="IBM Plex Sans Condensed Bold"/>
              </a:rPr>
              <a:t>product-oriented</a:t>
            </a:r>
            <a:r>
              <a:rPr lang="en-US" sz="1103" spc="-1">
                <a:solidFill>
                  <a:srgbClr val="FF0000"/>
                </a:solidFill>
                <a:latin typeface="IBM Plex Sans Condensed"/>
                <a:ea typeface="IBM Plex Sans Condensed"/>
                <a:cs typeface="IBM Plex Sans Condensed"/>
                <a:sym typeface="IBM Plex Sans Condensed"/>
              </a:rPr>
              <a:t>.</a:t>
            </a:r>
            <a:r>
              <a:rPr lang="en-US" sz="1103" spc="-1">
                <a:solidFill>
                  <a:srgbClr val="000000"/>
                </a:solidFill>
                <a:latin typeface="IBM Plex Sans Condensed"/>
                <a:ea typeface="IBM Plex Sans Condensed"/>
                <a:cs typeface="IBM Plex Sans Condensed"/>
                <a:sym typeface="IBM Plex Sans Condensed"/>
              </a:rPr>
              <a:t> </a:t>
            </a:r>
          </a:p>
          <a:p>
            <a:pPr algn="l">
              <a:lnSpc>
                <a:spcPts val="692"/>
              </a:lnSpc>
            </a:pPr>
            <a:r>
              <a:rPr lang="en-US" sz="1103" spc="-1">
                <a:solidFill>
                  <a:srgbClr val="000000"/>
                </a:solidFill>
                <a:latin typeface="IBM Plex Sans Condensed"/>
                <a:ea typeface="IBM Plex Sans Condensed"/>
                <a:cs typeface="IBM Plex Sans Condensed"/>
                <a:sym typeface="IBM Plex Sans Condensed"/>
              </a:rPr>
              <a:t>QC is a </a:t>
            </a:r>
            <a:r>
              <a:rPr lang="en-US" sz="1103" spc="-1">
                <a:solidFill>
                  <a:srgbClr val="FF0000"/>
                </a:solidFill>
                <a:latin typeface="IBM Plex Sans Condensed Bold"/>
                <a:ea typeface="IBM Plex Sans Condensed Bold"/>
                <a:cs typeface="IBM Plex Sans Condensed Bold"/>
                <a:sym typeface="IBM Plex Sans Condensed Bold"/>
              </a:rPr>
              <a:t>reactive process</a:t>
            </a:r>
            <a:r>
              <a:rPr lang="en-US" sz="1103" spc="-1">
                <a:solidFill>
                  <a:srgbClr val="FF0000"/>
                </a:solidFill>
                <a:latin typeface="IBM Plex Sans Condensed"/>
                <a:ea typeface="IBM Plex Sans Condensed"/>
                <a:cs typeface="IBM Plex Sans Condensed"/>
                <a:sym typeface="IBM Plex Sans Condensed"/>
              </a:rPr>
              <a:t>.</a:t>
            </a:r>
            <a:r>
              <a:rPr lang="en-US" sz="1103" spc="-1">
                <a:solidFill>
                  <a:srgbClr val="000000"/>
                </a:solidFill>
                <a:latin typeface="IBM Plex Sans Condensed"/>
                <a:ea typeface="IBM Plex Sans Condensed"/>
                <a:cs typeface="IBM Plex Sans Condensed"/>
                <a:sym typeface="IBM Plex Sans Condensed"/>
              </a:rPr>
              <a:t> </a:t>
            </a:r>
          </a:p>
          <a:p>
            <a:pPr algn="l">
              <a:lnSpc>
                <a:spcPts val="2523"/>
              </a:lnSpc>
            </a:pPr>
            <a:r>
              <a:rPr lang="en-US" sz="1103" spc="-1">
                <a:solidFill>
                  <a:srgbClr val="000000"/>
                </a:solidFill>
                <a:latin typeface="IBM Plex Sans Condensed"/>
                <a:ea typeface="IBM Plex Sans Condensed"/>
                <a:cs typeface="IBM Plex Sans Condensed"/>
                <a:sym typeface="IBM Plex Sans Condensed"/>
              </a:rPr>
              <a:t>QC focuses on </a:t>
            </a:r>
            <a:r>
              <a:rPr lang="en-US" sz="1103" spc="-1">
                <a:solidFill>
                  <a:srgbClr val="FF0000"/>
                </a:solidFill>
                <a:latin typeface="IBM Plex Sans Condensed"/>
                <a:ea typeface="IBM Plex Sans Condensed"/>
                <a:cs typeface="IBM Plex Sans Condensed"/>
                <a:sym typeface="IBM Plex Sans Condensed"/>
              </a:rPr>
              <a:t>identifying/detecting the defects.</a:t>
            </a:r>
            <a:r>
              <a:rPr lang="en-US" sz="1103" spc="-1">
                <a:solidFill>
                  <a:srgbClr val="000000"/>
                </a:solidFill>
                <a:latin typeface="IBM Plex Sans Condensed"/>
                <a:ea typeface="IBM Plex Sans Condensed"/>
                <a:cs typeface="IBM Plex Sans Condensed"/>
                <a:sym typeface="IBM Plex Sans Condensed"/>
              </a:rPr>
              <a:t> </a:t>
            </a:r>
          </a:p>
          <a:p>
            <a:pPr algn="l">
              <a:lnSpc>
                <a:spcPts val="692"/>
              </a:lnSpc>
            </a:pPr>
            <a:r>
              <a:rPr lang="en-US" sz="1103" spc="-1">
                <a:solidFill>
                  <a:srgbClr val="000000"/>
                </a:solidFill>
                <a:latin typeface="IBM Plex Sans Condensed"/>
                <a:ea typeface="IBM Plex Sans Condensed"/>
                <a:cs typeface="IBM Plex Sans Condensed"/>
                <a:sym typeface="IBM Plex Sans Condensed"/>
              </a:rPr>
              <a:t>QC comes into the picture </a:t>
            </a:r>
            <a:r>
              <a:rPr lang="en-US" sz="1103" spc="-1">
                <a:solidFill>
                  <a:srgbClr val="FF0000"/>
                </a:solidFill>
                <a:latin typeface="IBM Plex Sans Condensed"/>
                <a:ea typeface="IBM Plex Sans Condensed"/>
                <a:cs typeface="IBM Plex Sans Condensed"/>
                <a:sym typeface="IBM Plex Sans Condensed"/>
              </a:rPr>
              <a:t>after Quality Assurance.</a:t>
            </a:r>
            <a:r>
              <a:rPr lang="en-US" sz="1103" spc="-1">
                <a:solidFill>
                  <a:srgbClr val="000000"/>
                </a:solidFill>
                <a:latin typeface="IBM Plex Sans Condensed"/>
                <a:ea typeface="IBM Plex Sans Condensed"/>
                <a:cs typeface="IBM Plex Sans Condensed"/>
                <a:sym typeface="IBM Plex Sans Condensed"/>
              </a:rPr>
              <a:t> </a:t>
            </a:r>
          </a:p>
          <a:p>
            <a:pPr algn="l">
              <a:lnSpc>
                <a:spcPts val="2528"/>
              </a:lnSpc>
            </a:pPr>
            <a:r>
              <a:rPr lang="en-US" sz="1103" spc="-1">
                <a:solidFill>
                  <a:srgbClr val="000000"/>
                </a:solidFill>
                <a:latin typeface="IBM Plex Sans Condensed"/>
                <a:ea typeface="IBM Plex Sans Condensed"/>
                <a:cs typeface="IBM Plex Sans Condensed"/>
                <a:sym typeface="IBM Plex Sans Condensed"/>
              </a:rPr>
              <a:t>QC verifies that the developed project </a:t>
            </a:r>
            <a:r>
              <a:rPr lang="en-US" sz="1103" spc="-1">
                <a:solidFill>
                  <a:srgbClr val="FF0000"/>
                </a:solidFill>
                <a:latin typeface="IBM Plex Sans Condensed"/>
                <a:ea typeface="IBM Plex Sans Condensed"/>
                <a:cs typeface="IBM Plex Sans Condensed"/>
                <a:sym typeface="IBM Plex Sans Condensed"/>
              </a:rPr>
              <a:t>meets the </a:t>
            </a:r>
            <a:r>
              <a:rPr lang="en-US" sz="1103" spc="-1">
                <a:solidFill>
                  <a:srgbClr val="FF0000"/>
                </a:solidFill>
                <a:latin typeface="IBM Plex Sans Condensed Bold"/>
                <a:ea typeface="IBM Plex Sans Condensed Bold"/>
                <a:cs typeface="IBM Plex Sans Condensed Bold"/>
                <a:sym typeface="IBM Plex Sans Condensed Bold"/>
              </a:rPr>
              <a:t>defined</a:t>
            </a:r>
            <a:r>
              <a:rPr lang="en-US" sz="1103" spc="-1">
                <a:solidFill>
                  <a:srgbClr val="FF0000"/>
                </a:solidFill>
                <a:latin typeface="IBM Plex Sans Condensed"/>
                <a:ea typeface="IBM Plex Sans Condensed"/>
                <a:cs typeface="IBM Plex Sans Condensed"/>
                <a:sym typeface="IBM Plex Sans Condensed"/>
              </a:rPr>
              <a:t> quality standards.</a:t>
            </a:r>
            <a:r>
              <a:rPr lang="en-US" sz="1103" spc="-1">
                <a:solidFill>
                  <a:srgbClr val="000000"/>
                </a:solidFill>
                <a:latin typeface="IBM Plex Sans Condensed"/>
                <a:ea typeface="IBM Plex Sans Condensed"/>
                <a:cs typeface="IBM Plex Sans Condensed"/>
                <a:sym typeface="IBM Plex Sans Condensed"/>
              </a:rPr>
              <a:t> </a:t>
            </a:r>
          </a:p>
        </p:txBody>
      </p:sp>
      <p:sp>
        <p:nvSpPr>
          <p:cNvPr id="15" name="Footer Placeholder 14"/>
          <p:cNvSpPr>
            <a:spLocks noGrp="1"/>
          </p:cNvSpPr>
          <p:nvPr>
            <p:ph type="ftr" sz="quarter" idx="11"/>
          </p:nvPr>
        </p:nvSpPr>
        <p:spPr/>
        <p:txBody>
          <a:bodyPr/>
          <a:lstStyle/>
          <a:p>
            <a:r>
              <a:rPr lang="en-US" smtClean="0"/>
              <a:t>Mr. RANJIT KUMBHAR  7757962804</a:t>
            </a:r>
            <a:endParaRPr lang="en-US"/>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43000" y="932812"/>
            <a:ext cx="115567" cy="6934200"/>
          </a:xfrm>
          <a:custGeom>
            <a:avLst/>
            <a:gdLst/>
            <a:ahLst/>
            <a:cxnLst/>
            <a:rect l="l" t="t" r="r" b="b"/>
            <a:pathLst>
              <a:path w="115567" h="6934200">
                <a:moveTo>
                  <a:pt x="0" y="0"/>
                </a:moveTo>
                <a:lnTo>
                  <a:pt x="115567" y="0"/>
                </a:lnTo>
                <a:lnTo>
                  <a:pt x="115567" y="6934200"/>
                </a:lnTo>
                <a:lnTo>
                  <a:pt x="0" y="6934200"/>
                </a:lnTo>
                <a:lnTo>
                  <a:pt x="0" y="0"/>
                </a:lnTo>
                <a:close/>
              </a:path>
            </a:pathLst>
          </a:custGeom>
          <a:blipFill>
            <a:blip r:embed="rId2"/>
            <a:stretch>
              <a:fillRect/>
            </a:stretch>
          </a:blipFill>
        </p:spPr>
      </p:sp>
      <p:sp>
        <p:nvSpPr>
          <p:cNvPr id="3" name="Freeform 3"/>
          <p:cNvSpPr/>
          <p:nvPr/>
        </p:nvSpPr>
        <p:spPr>
          <a:xfrm>
            <a:off x="1209675" y="1237488"/>
            <a:ext cx="5352926" cy="6019800"/>
          </a:xfrm>
          <a:custGeom>
            <a:avLst/>
            <a:gdLst/>
            <a:ahLst/>
            <a:cxnLst/>
            <a:rect l="l" t="t" r="r" b="b"/>
            <a:pathLst>
              <a:path w="5352926" h="6019800">
                <a:moveTo>
                  <a:pt x="0" y="0"/>
                </a:moveTo>
                <a:lnTo>
                  <a:pt x="5352926" y="0"/>
                </a:lnTo>
                <a:lnTo>
                  <a:pt x="5352926" y="6019800"/>
                </a:lnTo>
                <a:lnTo>
                  <a:pt x="0" y="6019800"/>
                </a:lnTo>
                <a:lnTo>
                  <a:pt x="0" y="0"/>
                </a:lnTo>
                <a:close/>
              </a:path>
            </a:pathLst>
          </a:custGeom>
          <a:blipFill>
            <a:blip r:embed="rId3"/>
            <a:stretch>
              <a:fillRect/>
            </a:stretch>
          </a:blipFill>
        </p:spPr>
      </p:sp>
      <p:sp>
        <p:nvSpPr>
          <p:cNvPr id="5" name="TextBox 5"/>
          <p:cNvSpPr txBox="1"/>
          <p:nvPr/>
        </p:nvSpPr>
        <p:spPr>
          <a:xfrm>
            <a:off x="1372238" y="914048"/>
            <a:ext cx="1627861" cy="180289"/>
          </a:xfrm>
          <a:prstGeom prst="rect">
            <a:avLst/>
          </a:prstGeom>
        </p:spPr>
        <p:txBody>
          <a:bodyPr lIns="0" tIns="0" rIns="0" bIns="0" rtlCol="0" anchor="t">
            <a:spAutoFit/>
          </a:bodyPr>
          <a:lstStyle/>
          <a:p>
            <a:pPr algn="l">
              <a:lnSpc>
                <a:spcPts val="1545"/>
              </a:lnSpc>
            </a:pPr>
            <a:r>
              <a:rPr lang="en-US" sz="1103" spc="-1">
                <a:solidFill>
                  <a:srgbClr val="000000"/>
                </a:solidFill>
                <a:latin typeface="IBM Plex Sans Condensed Bold"/>
                <a:ea typeface="IBM Plex Sans Condensed Bold"/>
                <a:cs typeface="IBM Plex Sans Condensed Bold"/>
                <a:sym typeface="IBM Plex Sans Condensed Bold"/>
              </a:rPr>
              <a:t>Test Plan Vs. Test Strategy: </a:t>
            </a:r>
          </a:p>
        </p:txBody>
      </p:sp>
      <p:sp>
        <p:nvSpPr>
          <p:cNvPr id="6" name="TextBox 6"/>
          <p:cNvSpPr txBox="1"/>
          <p:nvPr/>
        </p:nvSpPr>
        <p:spPr>
          <a:xfrm>
            <a:off x="1259434" y="7718450"/>
            <a:ext cx="2063144" cy="190005"/>
          </a:xfrm>
          <a:prstGeom prst="rect">
            <a:avLst/>
          </a:prstGeom>
        </p:spPr>
        <p:txBody>
          <a:bodyPr lIns="0" tIns="0" rIns="0" bIns="0" rtlCol="0" anchor="t">
            <a:spAutoFit/>
          </a:bodyPr>
          <a:lstStyle/>
          <a:p>
            <a:pPr algn="l">
              <a:lnSpc>
                <a:spcPts val="1561"/>
              </a:lnSpc>
            </a:pPr>
            <a:r>
              <a:rPr lang="en-US" sz="1103" spc="-1">
                <a:solidFill>
                  <a:srgbClr val="000000"/>
                </a:solidFill>
                <a:latin typeface="IBM Plex Sans Condensed"/>
                <a:ea typeface="IBM Plex Sans Condensed"/>
                <a:cs typeface="IBM Plex Sans Condensed"/>
                <a:sym typeface="IBM Plex Sans Condensed"/>
              </a:rPr>
              <a:t> </a:t>
            </a:r>
            <a:r>
              <a:rPr lang="en-US" sz="1103" spc="-1">
                <a:solidFill>
                  <a:srgbClr val="000000"/>
                </a:solidFill>
                <a:latin typeface="IBM Plex Sans Condensed Bold"/>
                <a:ea typeface="IBM Plex Sans Condensed Bold"/>
                <a:cs typeface="IBM Plex Sans Condensed Bold"/>
                <a:sym typeface="IBM Plex Sans Condensed Bold"/>
              </a:rPr>
              <a:t>What is Test Plan/Test Planning: </a:t>
            </a:r>
          </a:p>
        </p:txBody>
      </p:sp>
      <p:sp>
        <p:nvSpPr>
          <p:cNvPr id="7" name="TextBox 7"/>
          <p:cNvSpPr txBox="1"/>
          <p:nvPr/>
        </p:nvSpPr>
        <p:spPr>
          <a:xfrm>
            <a:off x="1372238" y="7895253"/>
            <a:ext cx="105042" cy="207226"/>
          </a:xfrm>
          <a:prstGeom prst="rect">
            <a:avLst/>
          </a:prstGeom>
        </p:spPr>
        <p:txBody>
          <a:bodyPr lIns="0" tIns="0" rIns="0" bIns="0" rtlCol="0" anchor="t">
            <a:spAutoFit/>
          </a:bodyPr>
          <a:lstStyle/>
          <a:p>
            <a:pPr algn="l">
              <a:lnSpc>
                <a:spcPts val="1561"/>
              </a:lnSpc>
            </a:pPr>
            <a:r>
              <a:rPr lang="en-US" sz="1103">
                <a:solidFill>
                  <a:srgbClr val="000000"/>
                </a:solidFill>
                <a:latin typeface="Arimo"/>
                <a:ea typeface="Arimo"/>
                <a:cs typeface="Arimo"/>
                <a:sym typeface="Arimo"/>
              </a:rPr>
              <a:t> </a:t>
            </a:r>
          </a:p>
        </p:txBody>
      </p:sp>
      <p:sp>
        <p:nvSpPr>
          <p:cNvPr id="8" name="TextBox 8"/>
          <p:cNvSpPr txBox="1"/>
          <p:nvPr/>
        </p:nvSpPr>
        <p:spPr>
          <a:xfrm>
            <a:off x="1600838" y="7938792"/>
            <a:ext cx="5397094" cy="1168175"/>
          </a:xfrm>
          <a:prstGeom prst="rect">
            <a:avLst/>
          </a:prstGeom>
        </p:spPr>
        <p:txBody>
          <a:bodyPr lIns="0" tIns="0" rIns="0" bIns="0" rtlCol="0" anchor="t">
            <a:spAutoFit/>
          </a:bodyPr>
          <a:lstStyle/>
          <a:p>
            <a:pPr algn="just">
              <a:lnSpc>
                <a:spcPts val="1561"/>
              </a:lnSpc>
            </a:pPr>
            <a:r>
              <a:rPr lang="en-US" sz="1103" spc="-1">
                <a:solidFill>
                  <a:srgbClr val="000000"/>
                </a:solidFill>
                <a:latin typeface="IBM Plex Sans Condensed"/>
                <a:ea typeface="IBM Plex Sans Condensed"/>
                <a:cs typeface="IBM Plex Sans Condensed"/>
                <a:sym typeface="IBM Plex Sans Condensed"/>
              </a:rPr>
              <a:t>The test plan serves as </a:t>
            </a:r>
            <a:r>
              <a:rPr lang="en-US" sz="1103" spc="-1">
                <a:solidFill>
                  <a:srgbClr val="FF0000"/>
                </a:solidFill>
                <a:latin typeface="IBM Plex Sans Condensed"/>
                <a:ea typeface="IBM Plex Sans Condensed"/>
                <a:cs typeface="IBM Plex Sans Condensed"/>
                <a:sym typeface="IBM Plex Sans Condensed"/>
              </a:rPr>
              <a:t>a </a:t>
            </a:r>
            <a:r>
              <a:rPr lang="en-US" sz="1103" spc="-1">
                <a:solidFill>
                  <a:srgbClr val="FF0000"/>
                </a:solidFill>
                <a:latin typeface="IBM Plex Sans Condensed Bold"/>
                <a:ea typeface="IBM Plex Sans Condensed Bold"/>
                <a:cs typeface="IBM Plex Sans Condensed Bold"/>
                <a:sym typeface="IBM Plex Sans Condensed Bold"/>
              </a:rPr>
              <a:t>blueprint</a:t>
            </a:r>
            <a:r>
              <a:rPr lang="en-US" sz="1103" spc="-1">
                <a:solidFill>
                  <a:srgbClr val="FF0000"/>
                </a:solidFill>
                <a:latin typeface="IBM Plex Sans Condensed"/>
                <a:ea typeface="IBM Plex Sans Condensed"/>
                <a:cs typeface="IBM Plex Sans Condensed"/>
                <a:sym typeface="IBM Plex Sans Condensed"/>
              </a:rPr>
              <a:t> to conduct software testing activities </a:t>
            </a:r>
            <a:r>
              <a:rPr lang="en-US" sz="1103" spc="-1">
                <a:solidFill>
                  <a:srgbClr val="000000"/>
                </a:solidFill>
                <a:latin typeface="IBM Plex Sans Condensed"/>
                <a:ea typeface="IBM Plex Sans Condensed"/>
                <a:cs typeface="IBM Plex Sans Condensed"/>
                <a:sym typeface="IBM Plex Sans Condensed"/>
              </a:rPr>
              <a:t>as a </a:t>
            </a:r>
            <a:r>
              <a:rPr lang="en-US" sz="1103" spc="-1">
                <a:solidFill>
                  <a:srgbClr val="FF0000"/>
                </a:solidFill>
                <a:latin typeface="IBM Plex Sans Condensed"/>
                <a:ea typeface="IBM Plex Sans Condensed"/>
                <a:cs typeface="IBM Plex Sans Condensed"/>
                <a:sym typeface="IBM Plex Sans Condensed"/>
              </a:rPr>
              <a:t>defined process</a:t>
            </a:r>
            <a:r>
              <a:rPr lang="en-US" sz="1103" spc="-1">
                <a:solidFill>
                  <a:srgbClr val="000000"/>
                </a:solidFill>
                <a:latin typeface="IBM Plex Sans Condensed"/>
                <a:ea typeface="IBM Plex Sans Condensed"/>
                <a:cs typeface="IBM Plex Sans Condensed"/>
                <a:sym typeface="IBM Plex Sans Condensed"/>
              </a:rPr>
              <a:t>, which is </a:t>
            </a:r>
            <a:r>
              <a:rPr lang="en-US" sz="1103" spc="-1">
                <a:solidFill>
                  <a:srgbClr val="FF0000"/>
                </a:solidFill>
                <a:latin typeface="IBM Plex Sans Condensed"/>
                <a:ea typeface="IBM Plex Sans Condensed"/>
                <a:cs typeface="IBM Plex Sans Condensed"/>
                <a:sym typeface="IBM Plex Sans Condensed"/>
              </a:rPr>
              <a:t>monitored and controlled by the test manager.</a:t>
            </a:r>
            <a:r>
              <a:rPr lang="en-US" sz="1103" spc="-1">
                <a:solidFill>
                  <a:srgbClr val="000000"/>
                </a:solidFill>
                <a:latin typeface="IBM Plex Sans Condensed"/>
                <a:ea typeface="IBM Plex Sans Condensed"/>
                <a:cs typeface="IBM Plex Sans Condensed"/>
                <a:sym typeface="IBM Plex Sans Condensed"/>
              </a:rPr>
              <a:t> </a:t>
            </a:r>
          </a:p>
          <a:p>
            <a:pPr algn="just">
              <a:lnSpc>
                <a:spcPts val="1801"/>
              </a:lnSpc>
            </a:pPr>
            <a:r>
              <a:rPr lang="en-US" sz="1103" spc="-1">
                <a:solidFill>
                  <a:srgbClr val="000000"/>
                </a:solidFill>
                <a:latin typeface="IBM Plex Sans Condensed"/>
                <a:ea typeface="IBM Plex Sans Condensed"/>
                <a:cs typeface="IBM Plex Sans Condensed"/>
                <a:sym typeface="IBM Plex Sans Condensed"/>
              </a:rPr>
              <a:t>A Test Plan is a </a:t>
            </a:r>
            <a:r>
              <a:rPr lang="en-US" sz="1103" spc="-1">
                <a:solidFill>
                  <a:srgbClr val="FF0000"/>
                </a:solidFill>
                <a:latin typeface="IBM Plex Sans Condensed Bold"/>
                <a:ea typeface="IBM Plex Sans Condensed Bold"/>
                <a:cs typeface="IBM Plex Sans Condensed Bold"/>
                <a:sym typeface="IBM Plex Sans Condensed Bold"/>
              </a:rPr>
              <a:t>detailed/formal document</a:t>
            </a:r>
            <a:r>
              <a:rPr lang="en-US" sz="1103" spc="-1">
                <a:solidFill>
                  <a:srgbClr val="FF0000"/>
                </a:solidFill>
                <a:latin typeface="IBM Plex Sans Condensed"/>
                <a:ea typeface="IBM Plex Sans Condensed"/>
                <a:cs typeface="IBM Plex Sans Condensed"/>
                <a:sym typeface="IBM Plex Sans Condensed"/>
              </a:rPr>
              <a:t> that describes the test strategy, objectives, </a:t>
            </a:r>
          </a:p>
          <a:p>
            <a:pPr algn="just">
              <a:lnSpc>
                <a:spcPts val="1222"/>
              </a:lnSpc>
            </a:pPr>
            <a:r>
              <a:rPr lang="en-US" sz="1103">
                <a:solidFill>
                  <a:srgbClr val="FF0000"/>
                </a:solidFill>
                <a:latin typeface="IBM Plex Sans Condensed"/>
                <a:ea typeface="IBM Plex Sans Condensed"/>
                <a:cs typeface="IBM Plex Sans Condensed"/>
                <a:sym typeface="IBM Plex Sans Condensed"/>
              </a:rPr>
              <a:t>schedule, estimation, deliverables, and resources required to perform testing for a software </a:t>
            </a:r>
          </a:p>
          <a:p>
            <a:pPr algn="just">
              <a:lnSpc>
                <a:spcPts val="1898"/>
              </a:lnSpc>
            </a:pPr>
            <a:r>
              <a:rPr lang="en-US" sz="1103" spc="-1">
                <a:solidFill>
                  <a:srgbClr val="FF0000"/>
                </a:solidFill>
                <a:latin typeface="IBM Plex Sans Condensed"/>
                <a:ea typeface="IBM Plex Sans Condensed"/>
                <a:cs typeface="IBM Plex Sans Condensed"/>
                <a:sym typeface="IBM Plex Sans Condensed"/>
              </a:rPr>
              <a:t>product.</a:t>
            </a:r>
            <a:r>
              <a:rPr lang="en-US" sz="1103" spc="-1">
                <a:solidFill>
                  <a:srgbClr val="000000"/>
                </a:solidFill>
                <a:latin typeface="IBM Plex Sans Condensed"/>
                <a:ea typeface="IBM Plex Sans Condensed"/>
                <a:cs typeface="IBM Plex Sans Condensed"/>
                <a:sym typeface="IBM Plex Sans Condensed"/>
              </a:rPr>
              <a:t> Test Plan helps us determine the effort needed to validate the quality of the </a:t>
            </a:r>
          </a:p>
          <a:p>
            <a:pPr algn="just">
              <a:lnSpc>
                <a:spcPts val="1177"/>
              </a:lnSpc>
            </a:pPr>
            <a:r>
              <a:rPr lang="en-US" sz="1103" spc="-1">
                <a:solidFill>
                  <a:srgbClr val="000000"/>
                </a:solidFill>
                <a:latin typeface="IBM Plex Sans Condensed"/>
                <a:ea typeface="IBM Plex Sans Condensed"/>
                <a:cs typeface="IBM Plex Sans Condensed"/>
                <a:sym typeface="IBM Plex Sans Condensed"/>
              </a:rPr>
              <a:t>application under test. </a:t>
            </a:r>
          </a:p>
        </p:txBody>
      </p:sp>
      <p:sp>
        <p:nvSpPr>
          <p:cNvPr id="9" name="TextBox 9"/>
          <p:cNvSpPr txBox="1"/>
          <p:nvPr/>
        </p:nvSpPr>
        <p:spPr>
          <a:xfrm>
            <a:off x="1372238" y="8269014"/>
            <a:ext cx="105042" cy="235801"/>
          </a:xfrm>
          <a:prstGeom prst="rect">
            <a:avLst/>
          </a:prstGeom>
        </p:spPr>
        <p:txBody>
          <a:bodyPr lIns="0" tIns="0" rIns="0" bIns="0" rtlCol="0" anchor="t">
            <a:spAutoFit/>
          </a:bodyPr>
          <a:lstStyle/>
          <a:p>
            <a:pPr algn="l">
              <a:lnSpc>
                <a:spcPts val="1801"/>
              </a:lnSpc>
            </a:pPr>
            <a:r>
              <a:rPr lang="en-US" sz="1103">
                <a:solidFill>
                  <a:srgbClr val="000000"/>
                </a:solidFill>
                <a:latin typeface="Arimo"/>
                <a:ea typeface="Arimo"/>
                <a:cs typeface="Arimo"/>
                <a:sym typeface="Arimo"/>
              </a:rPr>
              <a:t> </a:t>
            </a:r>
          </a:p>
        </p:txBody>
      </p:sp>
      <p:sp>
        <p:nvSpPr>
          <p:cNvPr id="11" name="Footer Placeholder 10"/>
          <p:cNvSpPr>
            <a:spLocks noGrp="1"/>
          </p:cNvSpPr>
          <p:nvPr>
            <p:ph type="ftr" sz="quarter" idx="11"/>
          </p:nvPr>
        </p:nvSpPr>
        <p:spPr/>
        <p:txBody>
          <a:bodyPr/>
          <a:lstStyle/>
          <a:p>
            <a:r>
              <a:rPr lang="en-US" smtClean="0"/>
              <a:t>Mr. RANJIT KUMBHAR  7757962804</a:t>
            </a:r>
            <a:endParaRPr lang="en-US"/>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43000" y="1256033"/>
            <a:ext cx="115567" cy="2804160"/>
          </a:xfrm>
          <a:custGeom>
            <a:avLst/>
            <a:gdLst/>
            <a:ahLst/>
            <a:cxnLst/>
            <a:rect l="l" t="t" r="r" b="b"/>
            <a:pathLst>
              <a:path w="115567" h="2804160">
                <a:moveTo>
                  <a:pt x="0" y="0"/>
                </a:moveTo>
                <a:lnTo>
                  <a:pt x="115567" y="0"/>
                </a:lnTo>
                <a:lnTo>
                  <a:pt x="115567" y="2804160"/>
                </a:lnTo>
                <a:lnTo>
                  <a:pt x="0" y="2804160"/>
                </a:lnTo>
                <a:lnTo>
                  <a:pt x="0" y="0"/>
                </a:lnTo>
                <a:close/>
              </a:path>
            </a:pathLst>
          </a:custGeom>
          <a:blipFill>
            <a:blip r:embed="rId2"/>
            <a:stretch>
              <a:fillRect/>
            </a:stretch>
          </a:blipFill>
        </p:spPr>
      </p:sp>
      <p:sp>
        <p:nvSpPr>
          <p:cNvPr id="3" name="Freeform 3"/>
          <p:cNvSpPr/>
          <p:nvPr/>
        </p:nvSpPr>
        <p:spPr>
          <a:xfrm>
            <a:off x="1826390" y="3927091"/>
            <a:ext cx="966521" cy="170688"/>
          </a:xfrm>
          <a:custGeom>
            <a:avLst/>
            <a:gdLst/>
            <a:ahLst/>
            <a:cxnLst/>
            <a:rect l="l" t="t" r="r" b="b"/>
            <a:pathLst>
              <a:path w="966521" h="170688">
                <a:moveTo>
                  <a:pt x="0" y="0"/>
                </a:moveTo>
                <a:lnTo>
                  <a:pt x="966521" y="0"/>
                </a:lnTo>
                <a:lnTo>
                  <a:pt x="966521" y="170688"/>
                </a:lnTo>
                <a:lnTo>
                  <a:pt x="0" y="170688"/>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5" name="TextBox 5"/>
          <p:cNvSpPr txBox="1"/>
          <p:nvPr/>
        </p:nvSpPr>
        <p:spPr>
          <a:xfrm>
            <a:off x="1259434" y="3910603"/>
            <a:ext cx="1636833" cy="190005"/>
          </a:xfrm>
          <a:prstGeom prst="rect">
            <a:avLst/>
          </a:prstGeom>
        </p:spPr>
        <p:txBody>
          <a:bodyPr lIns="0" tIns="0" rIns="0" bIns="0" rtlCol="0" anchor="t">
            <a:spAutoFit/>
          </a:bodyPr>
          <a:lstStyle/>
          <a:p>
            <a:pPr algn="l">
              <a:lnSpc>
                <a:spcPts val="1584"/>
              </a:lnSpc>
            </a:pPr>
            <a:r>
              <a:rPr lang="en-US" sz="1103" spc="-1">
                <a:solidFill>
                  <a:srgbClr val="000000"/>
                </a:solidFill>
                <a:latin typeface="IBM Plex Sans Condensed"/>
                <a:ea typeface="IBM Plex Sans Condensed"/>
                <a:cs typeface="IBM Plex Sans Condensed"/>
                <a:sym typeface="IBM Plex Sans Condensed"/>
              </a:rPr>
              <a:t> </a:t>
            </a:r>
            <a:r>
              <a:rPr lang="en-US" sz="1103" spc="-1">
                <a:solidFill>
                  <a:srgbClr val="000000"/>
                </a:solidFill>
                <a:latin typeface="IBM Plex Sans Condensed Bold"/>
                <a:ea typeface="IBM Plex Sans Condensed Bold"/>
                <a:cs typeface="IBM Plex Sans Condensed Bold"/>
                <a:sym typeface="IBM Plex Sans Condensed Bold"/>
              </a:rPr>
              <a:t>How to write a Test Plan: </a:t>
            </a:r>
          </a:p>
        </p:txBody>
      </p:sp>
      <p:sp>
        <p:nvSpPr>
          <p:cNvPr id="6" name="TextBox 6"/>
          <p:cNvSpPr txBox="1"/>
          <p:nvPr/>
        </p:nvSpPr>
        <p:spPr>
          <a:xfrm>
            <a:off x="1372238" y="4087158"/>
            <a:ext cx="105042" cy="817083"/>
          </a:xfrm>
          <a:prstGeom prst="rect">
            <a:avLst/>
          </a:prstGeom>
        </p:spPr>
        <p:txBody>
          <a:bodyPr lIns="0" tIns="0" rIns="0" bIns="0" rtlCol="0" anchor="t">
            <a:spAutoFit/>
          </a:bodyPr>
          <a:lstStyle/>
          <a:p>
            <a:pPr algn="just">
              <a:lnSpc>
                <a:spcPts val="1584"/>
              </a:lnSpc>
            </a:pPr>
            <a:r>
              <a:rPr lang="en-US" sz="1103">
                <a:solidFill>
                  <a:srgbClr val="000000"/>
                </a:solidFill>
                <a:latin typeface="Arimo"/>
                <a:ea typeface="Arimo"/>
                <a:cs typeface="Arimo"/>
                <a:sym typeface="Arimo"/>
              </a:rPr>
              <a:t>    </a:t>
            </a:r>
          </a:p>
        </p:txBody>
      </p:sp>
      <p:sp>
        <p:nvSpPr>
          <p:cNvPr id="7" name="TextBox 7"/>
          <p:cNvSpPr txBox="1"/>
          <p:nvPr/>
        </p:nvSpPr>
        <p:spPr>
          <a:xfrm>
            <a:off x="1600838" y="4130697"/>
            <a:ext cx="1553251" cy="790146"/>
          </a:xfrm>
          <a:prstGeom prst="rect">
            <a:avLst/>
          </a:prstGeom>
        </p:spPr>
        <p:txBody>
          <a:bodyPr lIns="0" tIns="0" rIns="0" bIns="0" rtlCol="0" anchor="t">
            <a:spAutoFit/>
          </a:bodyPr>
          <a:lstStyle/>
          <a:p>
            <a:pPr algn="l">
              <a:lnSpc>
                <a:spcPts val="1584"/>
              </a:lnSpc>
            </a:pPr>
            <a:r>
              <a:rPr lang="en-US" sz="1103" spc="-1">
                <a:solidFill>
                  <a:srgbClr val="000000"/>
                </a:solidFill>
                <a:latin typeface="IBM Plex Sans Condensed"/>
                <a:ea typeface="IBM Plex Sans Condensed"/>
                <a:cs typeface="IBM Plex Sans Condensed"/>
                <a:sym typeface="IBM Plex Sans Condensed"/>
              </a:rPr>
              <a:t>Analyze the product Design the Test Strategy Define the Test Objectives Define Test Criteria </a:t>
            </a:r>
          </a:p>
        </p:txBody>
      </p:sp>
      <p:sp>
        <p:nvSpPr>
          <p:cNvPr id="8" name="TextBox 8"/>
          <p:cNvSpPr txBox="1"/>
          <p:nvPr/>
        </p:nvSpPr>
        <p:spPr>
          <a:xfrm>
            <a:off x="1829438" y="4843158"/>
            <a:ext cx="112405" cy="203187"/>
          </a:xfrm>
          <a:prstGeom prst="rect">
            <a:avLst/>
          </a:prstGeom>
        </p:spPr>
        <p:txBody>
          <a:bodyPr lIns="0" tIns="0" rIns="0" bIns="0" rtlCol="0" anchor="t">
            <a:spAutoFit/>
          </a:bodyPr>
          <a:lstStyle/>
          <a:p>
            <a:pPr algn="l">
              <a:lnSpc>
                <a:spcPts val="1584"/>
              </a:lnSpc>
            </a:pPr>
            <a:r>
              <a:rPr lang="en-US" sz="1103">
                <a:solidFill>
                  <a:srgbClr val="000000"/>
                </a:solidFill>
                <a:latin typeface="Arimo"/>
                <a:ea typeface="Arimo"/>
                <a:cs typeface="Arimo"/>
                <a:sym typeface="Arimo"/>
              </a:rPr>
              <a:t></a:t>
            </a:r>
          </a:p>
        </p:txBody>
      </p:sp>
      <p:sp>
        <p:nvSpPr>
          <p:cNvPr id="9" name="TextBox 9"/>
          <p:cNvSpPr txBox="1"/>
          <p:nvPr/>
        </p:nvSpPr>
        <p:spPr>
          <a:xfrm>
            <a:off x="1939166" y="4995948"/>
            <a:ext cx="39757" cy="108194"/>
          </a:xfrm>
          <a:prstGeom prst="rect">
            <a:avLst/>
          </a:prstGeom>
        </p:spPr>
        <p:txBody>
          <a:bodyPr lIns="0" tIns="0" rIns="0" bIns="0" rtlCol="0" anchor="t">
            <a:spAutoFit/>
          </a:bodyPr>
          <a:lstStyle/>
          <a:p>
            <a:pPr algn="l">
              <a:lnSpc>
                <a:spcPts val="551"/>
              </a:lnSpc>
            </a:pPr>
            <a:r>
              <a:rPr lang="en-US" sz="1103">
                <a:solidFill>
                  <a:srgbClr val="000000"/>
                </a:solidFill>
                <a:latin typeface="Arimo"/>
                <a:ea typeface="Arimo"/>
                <a:cs typeface="Arimo"/>
                <a:sym typeface="Arimo"/>
              </a:rPr>
              <a:t> </a:t>
            </a:r>
          </a:p>
        </p:txBody>
      </p:sp>
      <p:sp>
        <p:nvSpPr>
          <p:cNvPr id="10" name="TextBox 10"/>
          <p:cNvSpPr txBox="1"/>
          <p:nvPr/>
        </p:nvSpPr>
        <p:spPr>
          <a:xfrm>
            <a:off x="2058286" y="5030876"/>
            <a:ext cx="1148829" cy="283159"/>
          </a:xfrm>
          <a:prstGeom prst="rect">
            <a:avLst/>
          </a:prstGeom>
        </p:spPr>
        <p:txBody>
          <a:bodyPr lIns="0" tIns="0" rIns="0" bIns="0" rtlCol="0" anchor="t">
            <a:spAutoFit/>
          </a:bodyPr>
          <a:lstStyle/>
          <a:p>
            <a:pPr algn="l">
              <a:lnSpc>
                <a:spcPts val="551"/>
              </a:lnSpc>
            </a:pPr>
            <a:r>
              <a:rPr lang="en-US" sz="1103" spc="-1">
                <a:solidFill>
                  <a:srgbClr val="000000"/>
                </a:solidFill>
                <a:latin typeface="IBM Plex Sans Condensed"/>
                <a:ea typeface="IBM Plex Sans Condensed"/>
                <a:cs typeface="IBM Plex Sans Condensed"/>
                <a:sym typeface="IBM Plex Sans Condensed"/>
              </a:rPr>
              <a:t>Suspension Criteria Exit Criteria </a:t>
            </a:r>
          </a:p>
        </p:txBody>
      </p:sp>
      <p:sp>
        <p:nvSpPr>
          <p:cNvPr id="11" name="TextBox 11"/>
          <p:cNvSpPr txBox="1"/>
          <p:nvPr/>
        </p:nvSpPr>
        <p:spPr>
          <a:xfrm>
            <a:off x="1829438" y="4946028"/>
            <a:ext cx="112405" cy="298437"/>
          </a:xfrm>
          <a:prstGeom prst="rect">
            <a:avLst/>
          </a:prstGeom>
        </p:spPr>
        <p:txBody>
          <a:bodyPr lIns="0" tIns="0" rIns="0" bIns="0" rtlCol="0" anchor="t">
            <a:spAutoFit/>
          </a:bodyPr>
          <a:lstStyle/>
          <a:p>
            <a:pPr algn="l">
              <a:lnSpc>
                <a:spcPts val="2567"/>
              </a:lnSpc>
            </a:pPr>
            <a:r>
              <a:rPr lang="en-US" sz="1103">
                <a:solidFill>
                  <a:srgbClr val="000000"/>
                </a:solidFill>
                <a:latin typeface="Arimo"/>
                <a:ea typeface="Arimo"/>
                <a:cs typeface="Arimo"/>
                <a:sym typeface="Arimo"/>
              </a:rPr>
              <a:t></a:t>
            </a:r>
          </a:p>
        </p:txBody>
      </p:sp>
      <p:sp>
        <p:nvSpPr>
          <p:cNvPr id="12" name="TextBox 12"/>
          <p:cNvSpPr txBox="1"/>
          <p:nvPr/>
        </p:nvSpPr>
        <p:spPr>
          <a:xfrm>
            <a:off x="1939166" y="5194068"/>
            <a:ext cx="39757" cy="108194"/>
          </a:xfrm>
          <a:prstGeom prst="rect">
            <a:avLst/>
          </a:prstGeom>
        </p:spPr>
        <p:txBody>
          <a:bodyPr lIns="0" tIns="0" rIns="0" bIns="0" rtlCol="0" anchor="t">
            <a:spAutoFit/>
          </a:bodyPr>
          <a:lstStyle/>
          <a:p>
            <a:pPr algn="l">
              <a:lnSpc>
                <a:spcPts val="551"/>
              </a:lnSpc>
            </a:pPr>
            <a:r>
              <a:rPr lang="en-US" sz="1103">
                <a:solidFill>
                  <a:srgbClr val="000000"/>
                </a:solidFill>
                <a:latin typeface="Arimo"/>
                <a:ea typeface="Arimo"/>
                <a:cs typeface="Arimo"/>
                <a:sym typeface="Arimo"/>
              </a:rPr>
              <a:t> </a:t>
            </a:r>
          </a:p>
        </p:txBody>
      </p:sp>
      <p:sp>
        <p:nvSpPr>
          <p:cNvPr id="13" name="TextBox 13"/>
          <p:cNvSpPr txBox="1"/>
          <p:nvPr/>
        </p:nvSpPr>
        <p:spPr>
          <a:xfrm>
            <a:off x="1372238" y="5189649"/>
            <a:ext cx="105042" cy="918810"/>
          </a:xfrm>
          <a:prstGeom prst="rect">
            <a:avLst/>
          </a:prstGeom>
        </p:spPr>
        <p:txBody>
          <a:bodyPr lIns="0" tIns="0" rIns="0" bIns="0" rtlCol="0" anchor="t">
            <a:spAutoFit/>
          </a:bodyPr>
          <a:lstStyle/>
          <a:p>
            <a:pPr algn="just">
              <a:lnSpc>
                <a:spcPts val="2663"/>
              </a:lnSpc>
            </a:pPr>
            <a:r>
              <a:rPr lang="en-US" sz="1103">
                <a:solidFill>
                  <a:srgbClr val="000000"/>
                </a:solidFill>
                <a:latin typeface="Arimo"/>
                <a:ea typeface="Arimo"/>
                <a:cs typeface="Arimo"/>
                <a:sym typeface="Arimo"/>
              </a:rPr>
              <a:t> </a:t>
            </a:r>
          </a:p>
          <a:p>
            <a:pPr algn="just">
              <a:lnSpc>
                <a:spcPts val="551"/>
              </a:lnSpc>
            </a:pPr>
            <a:r>
              <a:rPr lang="en-US" sz="1103">
                <a:solidFill>
                  <a:srgbClr val="000000"/>
                </a:solidFill>
                <a:latin typeface="Arimo"/>
                <a:ea typeface="Arimo"/>
                <a:cs typeface="Arimo"/>
                <a:sym typeface="Arimo"/>
              </a:rPr>
              <a:t> </a:t>
            </a:r>
          </a:p>
          <a:p>
            <a:pPr algn="just">
              <a:lnSpc>
                <a:spcPts val="2619"/>
              </a:lnSpc>
            </a:pPr>
            <a:r>
              <a:rPr lang="en-US" sz="1103">
                <a:solidFill>
                  <a:srgbClr val="000000"/>
                </a:solidFill>
                <a:latin typeface="Arimo"/>
                <a:ea typeface="Arimo"/>
                <a:cs typeface="Arimo"/>
                <a:sym typeface="Arimo"/>
              </a:rPr>
              <a:t> </a:t>
            </a:r>
          </a:p>
          <a:p>
            <a:pPr algn="just">
              <a:lnSpc>
                <a:spcPts val="551"/>
              </a:lnSpc>
            </a:pPr>
            <a:r>
              <a:rPr lang="en-US" sz="1103">
                <a:solidFill>
                  <a:srgbClr val="000000"/>
                </a:solidFill>
                <a:latin typeface="Arimo"/>
                <a:ea typeface="Arimo"/>
                <a:cs typeface="Arimo"/>
                <a:sym typeface="Arimo"/>
              </a:rPr>
              <a:t> </a:t>
            </a:r>
          </a:p>
        </p:txBody>
      </p:sp>
      <p:sp>
        <p:nvSpPr>
          <p:cNvPr id="14" name="TextBox 14"/>
          <p:cNvSpPr txBox="1"/>
          <p:nvPr/>
        </p:nvSpPr>
        <p:spPr>
          <a:xfrm>
            <a:off x="1600838" y="5233187"/>
            <a:ext cx="1671390" cy="891873"/>
          </a:xfrm>
          <a:prstGeom prst="rect">
            <a:avLst/>
          </a:prstGeom>
        </p:spPr>
        <p:txBody>
          <a:bodyPr lIns="0" tIns="0" rIns="0" bIns="0" rtlCol="0" anchor="t">
            <a:spAutoFit/>
          </a:bodyPr>
          <a:lstStyle/>
          <a:p>
            <a:pPr algn="just">
              <a:lnSpc>
                <a:spcPts val="2663"/>
              </a:lnSpc>
            </a:pPr>
            <a:r>
              <a:rPr lang="en-US" sz="1103" spc="-1">
                <a:solidFill>
                  <a:srgbClr val="000000"/>
                </a:solidFill>
                <a:latin typeface="IBM Plex Sans Condensed"/>
                <a:ea typeface="IBM Plex Sans Condensed"/>
                <a:cs typeface="IBM Plex Sans Condensed"/>
                <a:sym typeface="IBM Plex Sans Condensed"/>
              </a:rPr>
              <a:t>Resource Planning </a:t>
            </a:r>
          </a:p>
          <a:p>
            <a:pPr algn="just">
              <a:lnSpc>
                <a:spcPts val="551"/>
              </a:lnSpc>
            </a:pPr>
            <a:r>
              <a:rPr lang="en-US" sz="1103" spc="-1">
                <a:solidFill>
                  <a:srgbClr val="000000"/>
                </a:solidFill>
                <a:latin typeface="IBM Plex Sans Condensed"/>
                <a:ea typeface="IBM Plex Sans Condensed"/>
                <a:cs typeface="IBM Plex Sans Condensed"/>
                <a:sym typeface="IBM Plex Sans Condensed"/>
              </a:rPr>
              <a:t>Plan Test Environment </a:t>
            </a:r>
          </a:p>
          <a:p>
            <a:pPr algn="just">
              <a:lnSpc>
                <a:spcPts val="2619"/>
              </a:lnSpc>
            </a:pPr>
            <a:r>
              <a:rPr lang="en-US" sz="1103" spc="-1">
                <a:solidFill>
                  <a:srgbClr val="000000"/>
                </a:solidFill>
                <a:latin typeface="IBM Plex Sans Condensed"/>
                <a:ea typeface="IBM Plex Sans Condensed"/>
                <a:cs typeface="IBM Plex Sans Condensed"/>
                <a:sym typeface="IBM Plex Sans Condensed"/>
              </a:rPr>
              <a:t>Schedule &amp; Estimation </a:t>
            </a:r>
          </a:p>
          <a:p>
            <a:pPr algn="just">
              <a:lnSpc>
                <a:spcPts val="551"/>
              </a:lnSpc>
            </a:pPr>
            <a:r>
              <a:rPr lang="en-US" sz="1103" spc="-1">
                <a:solidFill>
                  <a:srgbClr val="000000"/>
                </a:solidFill>
                <a:latin typeface="IBM Plex Sans Condensed"/>
                <a:ea typeface="IBM Plex Sans Condensed"/>
                <a:cs typeface="IBM Plex Sans Condensed"/>
                <a:sym typeface="IBM Plex Sans Condensed"/>
              </a:rPr>
              <a:t>Determine Test Deliverables</a:t>
            </a:r>
            <a:r>
              <a:rPr lang="en-US" sz="1103" spc="-1">
                <a:solidFill>
                  <a:srgbClr val="000000"/>
                </a:solidFill>
                <a:latin typeface="IBM Plex Sans Condensed Bold"/>
                <a:ea typeface="IBM Plex Sans Condensed Bold"/>
                <a:cs typeface="IBM Plex Sans Condensed Bold"/>
                <a:sym typeface="IBM Plex Sans Condensed Bold"/>
              </a:rPr>
              <a:t> </a:t>
            </a:r>
          </a:p>
        </p:txBody>
      </p:sp>
      <p:sp>
        <p:nvSpPr>
          <p:cNvPr id="15" name="TextBox 15"/>
          <p:cNvSpPr txBox="1"/>
          <p:nvPr/>
        </p:nvSpPr>
        <p:spPr>
          <a:xfrm>
            <a:off x="1372238" y="1237136"/>
            <a:ext cx="1481357" cy="180289"/>
          </a:xfrm>
          <a:prstGeom prst="rect">
            <a:avLst/>
          </a:prstGeom>
        </p:spPr>
        <p:txBody>
          <a:bodyPr lIns="0" tIns="0" rIns="0" bIns="0" rtlCol="0" anchor="t">
            <a:spAutoFit/>
          </a:bodyPr>
          <a:lstStyle/>
          <a:p>
            <a:pPr algn="l">
              <a:lnSpc>
                <a:spcPts val="1579"/>
              </a:lnSpc>
            </a:pPr>
            <a:r>
              <a:rPr lang="en-US" sz="1103" spc="-1">
                <a:solidFill>
                  <a:srgbClr val="000000"/>
                </a:solidFill>
                <a:latin typeface="IBM Plex Sans Condensed Bold"/>
                <a:ea typeface="IBM Plex Sans Condensed Bold"/>
                <a:cs typeface="IBM Plex Sans Condensed Bold"/>
                <a:sym typeface="IBM Plex Sans Condensed Bold"/>
              </a:rPr>
              <a:t>Importance of Test Plan: </a:t>
            </a:r>
          </a:p>
        </p:txBody>
      </p:sp>
      <p:sp>
        <p:nvSpPr>
          <p:cNvPr id="16" name="TextBox 16"/>
          <p:cNvSpPr txBox="1"/>
          <p:nvPr/>
        </p:nvSpPr>
        <p:spPr>
          <a:xfrm>
            <a:off x="1372238" y="1398184"/>
            <a:ext cx="105042" cy="207226"/>
          </a:xfrm>
          <a:prstGeom prst="rect">
            <a:avLst/>
          </a:prstGeom>
        </p:spPr>
        <p:txBody>
          <a:bodyPr lIns="0" tIns="0" rIns="0" bIns="0" rtlCol="0" anchor="t">
            <a:spAutoFit/>
          </a:bodyPr>
          <a:lstStyle/>
          <a:p>
            <a:pPr algn="l">
              <a:lnSpc>
                <a:spcPts val="1579"/>
              </a:lnSpc>
            </a:pPr>
            <a:r>
              <a:rPr lang="en-US" sz="1103">
                <a:solidFill>
                  <a:srgbClr val="000000"/>
                </a:solidFill>
                <a:latin typeface="Arimo"/>
                <a:ea typeface="Arimo"/>
                <a:cs typeface="Arimo"/>
                <a:sym typeface="Arimo"/>
              </a:rPr>
              <a:t> </a:t>
            </a:r>
          </a:p>
        </p:txBody>
      </p:sp>
      <p:sp>
        <p:nvSpPr>
          <p:cNvPr id="17" name="TextBox 17"/>
          <p:cNvSpPr txBox="1"/>
          <p:nvPr/>
        </p:nvSpPr>
        <p:spPr>
          <a:xfrm>
            <a:off x="1600838" y="1441733"/>
            <a:ext cx="5392998" cy="774649"/>
          </a:xfrm>
          <a:prstGeom prst="rect">
            <a:avLst/>
          </a:prstGeom>
        </p:spPr>
        <p:txBody>
          <a:bodyPr lIns="0" tIns="0" rIns="0" bIns="0" rtlCol="0" anchor="t">
            <a:spAutoFit/>
          </a:bodyPr>
          <a:lstStyle/>
          <a:p>
            <a:pPr algn="just">
              <a:lnSpc>
                <a:spcPts val="1579"/>
              </a:lnSpc>
            </a:pPr>
            <a:r>
              <a:rPr lang="en-US" sz="1103" spc="-1">
                <a:solidFill>
                  <a:srgbClr val="000000"/>
                </a:solidFill>
                <a:latin typeface="IBM Plex Sans Condensed"/>
                <a:ea typeface="IBM Plex Sans Condensed"/>
                <a:cs typeface="IBM Plex Sans Condensed"/>
                <a:sym typeface="IBM Plex Sans Condensed"/>
              </a:rPr>
              <a:t>It helps set out </a:t>
            </a:r>
            <a:r>
              <a:rPr lang="en-US" sz="1103" spc="-1">
                <a:solidFill>
                  <a:srgbClr val="FF0000"/>
                </a:solidFill>
                <a:latin typeface="IBM Plex Sans Condensed"/>
                <a:ea typeface="IBM Plex Sans Condensed"/>
                <a:cs typeface="IBM Plex Sans Condensed"/>
                <a:sym typeface="IBM Plex Sans Condensed"/>
              </a:rPr>
              <a:t>how the software will be checked, what specifically will be tested, and who will be performing the test.</a:t>
            </a:r>
            <a:r>
              <a:rPr lang="en-US" sz="1103" spc="-1">
                <a:solidFill>
                  <a:srgbClr val="000000"/>
                </a:solidFill>
                <a:latin typeface="IBM Plex Sans Condensed"/>
                <a:ea typeface="IBM Plex Sans Condensed"/>
                <a:cs typeface="IBM Plex Sans Condensed"/>
                <a:sym typeface="IBM Plex Sans Condensed"/>
              </a:rPr>
              <a:t> By creating a clear test plan all team members can follow, everyone can work together effectively. Test Plan ensures that your Testing Project is successful, and it helps to control the risk </a:t>
            </a:r>
          </a:p>
        </p:txBody>
      </p:sp>
      <p:sp>
        <p:nvSpPr>
          <p:cNvPr id="18" name="TextBox 18"/>
          <p:cNvSpPr txBox="1"/>
          <p:nvPr/>
        </p:nvSpPr>
        <p:spPr>
          <a:xfrm>
            <a:off x="1372238" y="1992544"/>
            <a:ext cx="105042" cy="207226"/>
          </a:xfrm>
          <a:prstGeom prst="rect">
            <a:avLst/>
          </a:prstGeom>
        </p:spPr>
        <p:txBody>
          <a:bodyPr lIns="0" tIns="0" rIns="0" bIns="0" rtlCol="0" anchor="t">
            <a:spAutoFit/>
          </a:bodyPr>
          <a:lstStyle/>
          <a:p>
            <a:pPr algn="l">
              <a:lnSpc>
                <a:spcPts val="1579"/>
              </a:lnSpc>
            </a:pPr>
            <a:r>
              <a:rPr lang="en-US" sz="1103">
                <a:solidFill>
                  <a:srgbClr val="000000"/>
                </a:solidFill>
                <a:latin typeface="Arimo"/>
                <a:ea typeface="Arimo"/>
                <a:cs typeface="Arimo"/>
                <a:sym typeface="Arimo"/>
              </a:rPr>
              <a:t> </a:t>
            </a:r>
          </a:p>
        </p:txBody>
      </p:sp>
      <p:sp>
        <p:nvSpPr>
          <p:cNvPr id="19" name="TextBox 19"/>
          <p:cNvSpPr txBox="1"/>
          <p:nvPr/>
        </p:nvSpPr>
        <p:spPr>
          <a:xfrm>
            <a:off x="1259434" y="2657113"/>
            <a:ext cx="1658979" cy="199530"/>
          </a:xfrm>
          <a:prstGeom prst="rect">
            <a:avLst/>
          </a:prstGeom>
        </p:spPr>
        <p:txBody>
          <a:bodyPr lIns="0" tIns="0" rIns="0" bIns="0" rtlCol="0" anchor="t">
            <a:spAutoFit/>
          </a:bodyPr>
          <a:lstStyle/>
          <a:p>
            <a:pPr algn="l">
              <a:lnSpc>
                <a:spcPts val="1631"/>
              </a:lnSpc>
            </a:pPr>
            <a:r>
              <a:rPr lang="en-US" sz="1103" spc="-1">
                <a:solidFill>
                  <a:srgbClr val="000000"/>
                </a:solidFill>
                <a:latin typeface="IBM Plex Sans Condensed"/>
                <a:ea typeface="IBM Plex Sans Condensed"/>
                <a:cs typeface="IBM Plex Sans Condensed"/>
                <a:sym typeface="IBM Plex Sans Condensed"/>
              </a:rPr>
              <a:t> </a:t>
            </a:r>
            <a:r>
              <a:rPr lang="en-US" sz="1103" spc="-1">
                <a:solidFill>
                  <a:srgbClr val="000000"/>
                </a:solidFill>
                <a:latin typeface="IBM Plex Sans Condensed Bold"/>
                <a:ea typeface="IBM Plex Sans Condensed Bold"/>
                <a:cs typeface="IBM Plex Sans Condensed Bold"/>
                <a:sym typeface="IBM Plex Sans Condensed Bold"/>
              </a:rPr>
              <a:t>When To Write Test Plan: </a:t>
            </a:r>
          </a:p>
        </p:txBody>
      </p:sp>
      <p:sp>
        <p:nvSpPr>
          <p:cNvPr id="20" name="TextBox 20"/>
          <p:cNvSpPr txBox="1"/>
          <p:nvPr/>
        </p:nvSpPr>
        <p:spPr>
          <a:xfrm>
            <a:off x="1372238" y="2836716"/>
            <a:ext cx="105042" cy="216751"/>
          </a:xfrm>
          <a:prstGeom prst="rect">
            <a:avLst/>
          </a:prstGeom>
        </p:spPr>
        <p:txBody>
          <a:bodyPr lIns="0" tIns="0" rIns="0" bIns="0" rtlCol="0" anchor="t">
            <a:spAutoFit/>
          </a:bodyPr>
          <a:lstStyle/>
          <a:p>
            <a:pPr algn="l">
              <a:lnSpc>
                <a:spcPts val="1631"/>
              </a:lnSpc>
            </a:pPr>
            <a:r>
              <a:rPr lang="en-US" sz="1103">
                <a:solidFill>
                  <a:srgbClr val="000000"/>
                </a:solidFill>
                <a:latin typeface="Arimo"/>
                <a:ea typeface="Arimo"/>
                <a:cs typeface="Arimo"/>
                <a:sym typeface="Arimo"/>
              </a:rPr>
              <a:t> </a:t>
            </a:r>
          </a:p>
        </p:txBody>
      </p:sp>
      <p:sp>
        <p:nvSpPr>
          <p:cNvPr id="21" name="TextBox 21"/>
          <p:cNvSpPr txBox="1"/>
          <p:nvPr/>
        </p:nvSpPr>
        <p:spPr>
          <a:xfrm>
            <a:off x="1600838" y="2880255"/>
            <a:ext cx="5396884" cy="579958"/>
          </a:xfrm>
          <a:prstGeom prst="rect">
            <a:avLst/>
          </a:prstGeom>
        </p:spPr>
        <p:txBody>
          <a:bodyPr lIns="0" tIns="0" rIns="0" bIns="0" rtlCol="0" anchor="t">
            <a:spAutoFit/>
          </a:bodyPr>
          <a:lstStyle/>
          <a:p>
            <a:pPr algn="just">
              <a:lnSpc>
                <a:spcPts val="1631"/>
              </a:lnSpc>
            </a:pPr>
            <a:r>
              <a:rPr lang="en-US" sz="1103" spc="-1">
                <a:solidFill>
                  <a:srgbClr val="FF0000"/>
                </a:solidFill>
                <a:latin typeface="IBM Plex Sans Condensed"/>
                <a:ea typeface="IBM Plex Sans Condensed"/>
                <a:cs typeface="IBM Plex Sans Condensed"/>
                <a:sym typeface="IBM Plex Sans Condensed"/>
              </a:rPr>
              <a:t>Software Testing should start very early stage </a:t>
            </a:r>
            <a:r>
              <a:rPr lang="en-US" sz="1103" spc="-1">
                <a:solidFill>
                  <a:srgbClr val="000000"/>
                </a:solidFill>
                <a:latin typeface="IBM Plex Sans Condensed"/>
                <a:ea typeface="IBM Plex Sans Condensed"/>
                <a:cs typeface="IBM Plex Sans Condensed"/>
                <a:sym typeface="IBM Plex Sans Condensed"/>
              </a:rPr>
              <a:t>in the project life cycle as soon as </a:t>
            </a:r>
            <a:r>
              <a:rPr lang="en-US" sz="1103" spc="-1">
                <a:solidFill>
                  <a:srgbClr val="FF0000"/>
                </a:solidFill>
                <a:latin typeface="IBM Plex Sans Condensed"/>
                <a:ea typeface="IBM Plex Sans Condensed"/>
                <a:cs typeface="IBM Plex Sans Condensed"/>
                <a:sym typeface="IBM Plex Sans Condensed"/>
              </a:rPr>
              <a:t>there's a </a:t>
            </a:r>
          </a:p>
          <a:p>
            <a:pPr algn="just">
              <a:lnSpc>
                <a:spcPts val="1392"/>
              </a:lnSpc>
            </a:pPr>
            <a:r>
              <a:rPr lang="en-US" sz="1103" spc="-1">
                <a:solidFill>
                  <a:srgbClr val="FF0000"/>
                </a:solidFill>
                <a:latin typeface="IBM Plex Sans Condensed"/>
                <a:ea typeface="IBM Plex Sans Condensed"/>
                <a:cs typeface="IBM Plex Sans Condensed"/>
                <a:sym typeface="IBM Plex Sans Condensed"/>
              </a:rPr>
              <a:t>Functional Requirements Document (FRD). </a:t>
            </a:r>
            <a:r>
              <a:rPr lang="en-US" sz="1103" spc="-1">
                <a:solidFill>
                  <a:srgbClr val="000000"/>
                </a:solidFill>
                <a:latin typeface="IBM Plex Sans Condensed"/>
                <a:ea typeface="IBM Plex Sans Condensed"/>
                <a:cs typeface="IBM Plex Sans Condensed"/>
                <a:sym typeface="IBM Plex Sans Condensed"/>
              </a:rPr>
              <a:t>The STLC consists of a series of phases carried out </a:t>
            </a:r>
          </a:p>
          <a:p>
            <a:pPr algn="just">
              <a:lnSpc>
                <a:spcPts val="1727"/>
              </a:lnSpc>
            </a:pPr>
            <a:r>
              <a:rPr lang="en-US" sz="1103" spc="-1">
                <a:solidFill>
                  <a:srgbClr val="000000"/>
                </a:solidFill>
                <a:latin typeface="IBM Plex Sans Condensed"/>
                <a:ea typeface="IBM Plex Sans Condensed"/>
                <a:cs typeface="IBM Plex Sans Condensed"/>
                <a:sym typeface="IBM Plex Sans Condensed"/>
              </a:rPr>
              <a:t>methodically to help certify the Application Under Test. </a:t>
            </a:r>
          </a:p>
        </p:txBody>
      </p:sp>
      <p:sp>
        <p:nvSpPr>
          <p:cNvPr id="23" name="Footer Placeholder 22"/>
          <p:cNvSpPr>
            <a:spLocks noGrp="1"/>
          </p:cNvSpPr>
          <p:nvPr>
            <p:ph type="ftr" sz="quarter" idx="11"/>
          </p:nvPr>
        </p:nvSpPr>
        <p:spPr/>
        <p:txBody>
          <a:bodyPr/>
          <a:lstStyle/>
          <a:p>
            <a:r>
              <a:rPr lang="en-US" smtClean="0"/>
              <a:t>Mr. RANJIT KUMBHAR  7757962804</a:t>
            </a:r>
            <a:endParaRPr lang="en-US"/>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372238" y="5106924"/>
            <a:ext cx="1494158" cy="170688"/>
          </a:xfrm>
          <a:custGeom>
            <a:avLst/>
            <a:gdLst/>
            <a:ahLst/>
            <a:cxnLst/>
            <a:rect l="l" t="t" r="r" b="b"/>
            <a:pathLst>
              <a:path w="1494158" h="170688">
                <a:moveTo>
                  <a:pt x="0" y="0"/>
                </a:moveTo>
                <a:lnTo>
                  <a:pt x="1494158" y="0"/>
                </a:lnTo>
                <a:lnTo>
                  <a:pt x="1494158" y="170688"/>
                </a:lnTo>
                <a:lnTo>
                  <a:pt x="0" y="170688"/>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1143000" y="5123812"/>
            <a:ext cx="115567" cy="115567"/>
          </a:xfrm>
          <a:custGeom>
            <a:avLst/>
            <a:gdLst/>
            <a:ahLst/>
            <a:cxnLst/>
            <a:rect l="l" t="t" r="r" b="b"/>
            <a:pathLst>
              <a:path w="115567" h="115567">
                <a:moveTo>
                  <a:pt x="0" y="0"/>
                </a:moveTo>
                <a:lnTo>
                  <a:pt x="115567" y="0"/>
                </a:lnTo>
                <a:lnTo>
                  <a:pt x="115567" y="115567"/>
                </a:lnTo>
                <a:lnTo>
                  <a:pt x="0" y="115567"/>
                </a:lnTo>
                <a:lnTo>
                  <a:pt x="0" y="0"/>
                </a:lnTo>
                <a:close/>
              </a:path>
            </a:pathLst>
          </a:custGeom>
          <a:blipFill>
            <a:blip r:embed="rId4"/>
            <a:stretch>
              <a:fillRect/>
            </a:stretch>
          </a:blipFill>
        </p:spPr>
      </p:sp>
      <p:sp>
        <p:nvSpPr>
          <p:cNvPr id="4" name="Freeform 4"/>
          <p:cNvSpPr/>
          <p:nvPr/>
        </p:nvSpPr>
        <p:spPr>
          <a:xfrm>
            <a:off x="1252538" y="914400"/>
            <a:ext cx="5266687" cy="3710302"/>
          </a:xfrm>
          <a:custGeom>
            <a:avLst/>
            <a:gdLst/>
            <a:ahLst/>
            <a:cxnLst/>
            <a:rect l="l" t="t" r="r" b="b"/>
            <a:pathLst>
              <a:path w="5266687" h="3710302">
                <a:moveTo>
                  <a:pt x="0" y="0"/>
                </a:moveTo>
                <a:lnTo>
                  <a:pt x="5266686" y="0"/>
                </a:lnTo>
                <a:lnTo>
                  <a:pt x="5266686" y="3710302"/>
                </a:lnTo>
                <a:lnTo>
                  <a:pt x="0" y="3710302"/>
                </a:lnTo>
                <a:lnTo>
                  <a:pt x="0" y="0"/>
                </a:lnTo>
                <a:close/>
              </a:path>
            </a:pathLst>
          </a:custGeom>
          <a:blipFill>
            <a:blip r:embed="rId5"/>
            <a:stretch>
              <a:fillRect/>
            </a:stretch>
          </a:blipFill>
        </p:spPr>
      </p:sp>
      <p:sp>
        <p:nvSpPr>
          <p:cNvPr id="6" name="TextBox 6"/>
          <p:cNvSpPr txBox="1"/>
          <p:nvPr/>
        </p:nvSpPr>
        <p:spPr>
          <a:xfrm>
            <a:off x="1259434" y="5090436"/>
            <a:ext cx="3574618" cy="190005"/>
          </a:xfrm>
          <a:prstGeom prst="rect">
            <a:avLst/>
          </a:prstGeom>
        </p:spPr>
        <p:txBody>
          <a:bodyPr lIns="0" tIns="0" rIns="0" bIns="0" rtlCol="0" anchor="t">
            <a:spAutoFit/>
          </a:bodyPr>
          <a:lstStyle/>
          <a:p>
            <a:pPr algn="l">
              <a:lnSpc>
                <a:spcPts val="1545"/>
              </a:lnSpc>
            </a:pPr>
            <a:r>
              <a:rPr lang="en-US" sz="1103" spc="-1">
                <a:solidFill>
                  <a:srgbClr val="000000"/>
                </a:solidFill>
                <a:latin typeface="IBM Plex Sans Condensed"/>
                <a:ea typeface="IBM Plex Sans Condensed"/>
                <a:cs typeface="IBM Plex Sans Condensed"/>
                <a:sym typeface="IBM Plex Sans Condensed"/>
              </a:rPr>
              <a:t> </a:t>
            </a:r>
            <a:r>
              <a:rPr lang="en-US" sz="1103" spc="-1">
                <a:solidFill>
                  <a:srgbClr val="000000"/>
                </a:solidFill>
                <a:latin typeface="IBM Plex Sans Condensed Bold"/>
                <a:ea typeface="IBM Plex Sans Condensed Bold"/>
                <a:cs typeface="IBM Plex Sans Condensed Bold"/>
                <a:sym typeface="IBM Plex Sans Condensed Bold"/>
              </a:rPr>
              <a:t>Test Plan IEEE 829 Format (Different Test Plan Attributes): </a:t>
            </a:r>
          </a:p>
        </p:txBody>
      </p:sp>
      <p:sp>
        <p:nvSpPr>
          <p:cNvPr id="7" name="TextBox 7"/>
          <p:cNvSpPr txBox="1"/>
          <p:nvPr/>
        </p:nvSpPr>
        <p:spPr>
          <a:xfrm>
            <a:off x="1372238" y="5279346"/>
            <a:ext cx="148571" cy="595770"/>
          </a:xfrm>
          <a:prstGeom prst="rect">
            <a:avLst/>
          </a:prstGeom>
        </p:spPr>
        <p:txBody>
          <a:bodyPr lIns="0" tIns="0" rIns="0" bIns="0" rtlCol="0" anchor="t">
            <a:spAutoFit/>
          </a:bodyPr>
          <a:lstStyle/>
          <a:p>
            <a:pPr algn="just">
              <a:lnSpc>
                <a:spcPts val="1545"/>
              </a:lnSpc>
            </a:pPr>
            <a:r>
              <a:rPr lang="en-US" sz="1103" spc="-1">
                <a:solidFill>
                  <a:srgbClr val="000000"/>
                </a:solidFill>
                <a:latin typeface="IBM Plex Sans Condensed"/>
                <a:ea typeface="IBM Plex Sans Condensed"/>
                <a:cs typeface="IBM Plex Sans Condensed"/>
                <a:sym typeface="IBM Plex Sans Condensed"/>
              </a:rPr>
              <a:t>1. 2. 3. </a:t>
            </a:r>
          </a:p>
        </p:txBody>
      </p:sp>
      <p:sp>
        <p:nvSpPr>
          <p:cNvPr id="8" name="TextBox 8"/>
          <p:cNvSpPr txBox="1"/>
          <p:nvPr/>
        </p:nvSpPr>
        <p:spPr>
          <a:xfrm>
            <a:off x="1600838" y="5301386"/>
            <a:ext cx="1123826" cy="573738"/>
          </a:xfrm>
          <a:prstGeom prst="rect">
            <a:avLst/>
          </a:prstGeom>
        </p:spPr>
        <p:txBody>
          <a:bodyPr lIns="0" tIns="0" rIns="0" bIns="0" rtlCol="0" anchor="t">
            <a:spAutoFit/>
          </a:bodyPr>
          <a:lstStyle/>
          <a:p>
            <a:pPr algn="l">
              <a:lnSpc>
                <a:spcPts val="1545"/>
              </a:lnSpc>
            </a:pPr>
            <a:r>
              <a:rPr lang="en-US" sz="1103" spc="-1">
                <a:solidFill>
                  <a:srgbClr val="000000"/>
                </a:solidFill>
                <a:latin typeface="IBM Plex Sans Condensed"/>
                <a:ea typeface="IBM Plex Sans Condensed"/>
                <a:cs typeface="IBM Plex Sans Condensed"/>
                <a:sym typeface="IBM Plex Sans Condensed"/>
              </a:rPr>
              <a:t>Test Plan Identifier References Introduction </a:t>
            </a:r>
          </a:p>
        </p:txBody>
      </p:sp>
      <p:sp>
        <p:nvSpPr>
          <p:cNvPr id="9" name="TextBox 9"/>
          <p:cNvSpPr txBox="1"/>
          <p:nvPr/>
        </p:nvSpPr>
        <p:spPr>
          <a:xfrm>
            <a:off x="1372238" y="5867867"/>
            <a:ext cx="1431608" cy="400450"/>
          </a:xfrm>
          <a:prstGeom prst="rect">
            <a:avLst/>
          </a:prstGeom>
        </p:spPr>
        <p:txBody>
          <a:bodyPr lIns="0" tIns="0" rIns="0" bIns="0" rtlCol="0" anchor="t">
            <a:spAutoFit/>
          </a:bodyPr>
          <a:lstStyle/>
          <a:p>
            <a:pPr algn="l">
              <a:lnSpc>
                <a:spcPts val="1545"/>
              </a:lnSpc>
            </a:pPr>
            <a:r>
              <a:rPr lang="en-US" sz="1103" spc="-1">
                <a:solidFill>
                  <a:srgbClr val="000000"/>
                </a:solidFill>
                <a:latin typeface="IBM Plex Sans Condensed"/>
                <a:ea typeface="IBM Plex Sans Condensed"/>
                <a:cs typeface="IBM Plex Sans Condensed"/>
                <a:sym typeface="IBM Plex Sans Condensed"/>
              </a:rPr>
              <a:t>4. Software Risk Issues 5. Test Items </a:t>
            </a:r>
          </a:p>
        </p:txBody>
      </p:sp>
      <p:sp>
        <p:nvSpPr>
          <p:cNvPr id="10" name="TextBox 10"/>
          <p:cNvSpPr txBox="1"/>
          <p:nvPr/>
        </p:nvSpPr>
        <p:spPr>
          <a:xfrm>
            <a:off x="1372238" y="6261059"/>
            <a:ext cx="148571" cy="595522"/>
          </a:xfrm>
          <a:prstGeom prst="rect">
            <a:avLst/>
          </a:prstGeom>
        </p:spPr>
        <p:txBody>
          <a:bodyPr lIns="0" tIns="0" rIns="0" bIns="0" rtlCol="0" anchor="t">
            <a:spAutoFit/>
          </a:bodyPr>
          <a:lstStyle/>
          <a:p>
            <a:pPr algn="just">
              <a:lnSpc>
                <a:spcPts val="1545"/>
              </a:lnSpc>
            </a:pPr>
            <a:r>
              <a:rPr lang="en-US" sz="1103" spc="-1">
                <a:solidFill>
                  <a:srgbClr val="000000"/>
                </a:solidFill>
                <a:latin typeface="IBM Plex Sans Condensed"/>
                <a:ea typeface="IBM Plex Sans Condensed"/>
                <a:cs typeface="IBM Plex Sans Condensed"/>
                <a:sym typeface="IBM Plex Sans Condensed"/>
              </a:rPr>
              <a:t>6. 7. 8. </a:t>
            </a:r>
          </a:p>
        </p:txBody>
      </p:sp>
      <p:sp>
        <p:nvSpPr>
          <p:cNvPr id="11" name="TextBox 11"/>
          <p:cNvSpPr txBox="1"/>
          <p:nvPr/>
        </p:nvSpPr>
        <p:spPr>
          <a:xfrm>
            <a:off x="1600838" y="6283100"/>
            <a:ext cx="1522162" cy="573481"/>
          </a:xfrm>
          <a:prstGeom prst="rect">
            <a:avLst/>
          </a:prstGeom>
        </p:spPr>
        <p:txBody>
          <a:bodyPr lIns="0" tIns="0" rIns="0" bIns="0" rtlCol="0" anchor="t">
            <a:spAutoFit/>
          </a:bodyPr>
          <a:lstStyle/>
          <a:p>
            <a:pPr algn="l">
              <a:lnSpc>
                <a:spcPts val="1545"/>
              </a:lnSpc>
            </a:pPr>
            <a:r>
              <a:rPr lang="en-US" sz="1103" spc="-1">
                <a:solidFill>
                  <a:srgbClr val="000000"/>
                </a:solidFill>
                <a:latin typeface="IBM Plex Sans Condensed"/>
                <a:ea typeface="IBM Plex Sans Condensed"/>
                <a:cs typeface="IBM Plex Sans Condensed"/>
                <a:sym typeface="IBM Plex Sans Condensed"/>
              </a:rPr>
              <a:t>Approach Features to be Tested Features not to be Tested </a:t>
            </a:r>
          </a:p>
        </p:txBody>
      </p:sp>
      <p:sp>
        <p:nvSpPr>
          <p:cNvPr id="12" name="TextBox 12"/>
          <p:cNvSpPr txBox="1"/>
          <p:nvPr/>
        </p:nvSpPr>
        <p:spPr>
          <a:xfrm>
            <a:off x="1372238" y="6849704"/>
            <a:ext cx="3207477" cy="2162470"/>
          </a:xfrm>
          <a:prstGeom prst="rect">
            <a:avLst/>
          </a:prstGeom>
        </p:spPr>
        <p:txBody>
          <a:bodyPr lIns="0" tIns="0" rIns="0" bIns="0" rtlCol="0" anchor="t">
            <a:spAutoFit/>
          </a:bodyPr>
          <a:lstStyle/>
          <a:p>
            <a:pPr algn="l">
              <a:lnSpc>
                <a:spcPts val="1545"/>
              </a:lnSpc>
            </a:pPr>
            <a:r>
              <a:rPr lang="en-US" sz="1103" spc="-1">
                <a:solidFill>
                  <a:srgbClr val="000000"/>
                </a:solidFill>
                <a:latin typeface="IBM Plex Sans Condensed"/>
                <a:ea typeface="IBM Plex Sans Condensed"/>
                <a:cs typeface="IBM Plex Sans Condensed"/>
                <a:sym typeface="IBM Plex Sans Condensed"/>
              </a:rPr>
              <a:t>9. Item Pass/Fail Criteria 10. Suspension Criteria and Resumption Requirements 11. Environmental Needs 12. Staffing and Training Needs 13. Responsibilities 14. Schedule 15. Test Deliverables 16. Approvals 17. Glossary 18. Remaining Test Tasks 19. Planning Risks and Contingencies </a:t>
            </a:r>
          </a:p>
        </p:txBody>
      </p:sp>
      <p:sp>
        <p:nvSpPr>
          <p:cNvPr id="14" name="Footer Placeholder 13"/>
          <p:cNvSpPr>
            <a:spLocks noGrp="1"/>
          </p:cNvSpPr>
          <p:nvPr>
            <p:ph type="ftr" sz="quarter" idx="11"/>
          </p:nvPr>
        </p:nvSpPr>
        <p:spPr/>
        <p:txBody>
          <a:bodyPr/>
          <a:lstStyle/>
          <a:p>
            <a:r>
              <a:rPr lang="en-US" smtClean="0"/>
              <a:t>Mr. RANJIT KUMBHAR  7757962804</a:t>
            </a:r>
            <a:endParaRPr lang="en-US"/>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372238" y="1109729"/>
            <a:ext cx="1088441" cy="173736"/>
          </a:xfrm>
          <a:custGeom>
            <a:avLst/>
            <a:gdLst/>
            <a:ahLst/>
            <a:cxnLst/>
            <a:rect l="l" t="t" r="r" b="b"/>
            <a:pathLst>
              <a:path w="1088441" h="173736">
                <a:moveTo>
                  <a:pt x="0" y="0"/>
                </a:moveTo>
                <a:lnTo>
                  <a:pt x="1088441" y="0"/>
                </a:lnTo>
                <a:lnTo>
                  <a:pt x="1088441" y="173736"/>
                </a:lnTo>
                <a:lnTo>
                  <a:pt x="0" y="173736"/>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1143000" y="1127760"/>
            <a:ext cx="115567" cy="4547873"/>
          </a:xfrm>
          <a:custGeom>
            <a:avLst/>
            <a:gdLst/>
            <a:ahLst/>
            <a:cxnLst/>
            <a:rect l="l" t="t" r="r" b="b"/>
            <a:pathLst>
              <a:path w="115567" h="4547873">
                <a:moveTo>
                  <a:pt x="0" y="0"/>
                </a:moveTo>
                <a:lnTo>
                  <a:pt x="115567" y="0"/>
                </a:lnTo>
                <a:lnTo>
                  <a:pt x="115567" y="4547873"/>
                </a:lnTo>
                <a:lnTo>
                  <a:pt x="0" y="4547873"/>
                </a:lnTo>
                <a:lnTo>
                  <a:pt x="0" y="0"/>
                </a:lnTo>
                <a:close/>
              </a:path>
            </a:pathLst>
          </a:custGeom>
          <a:blipFill>
            <a:blip r:embed="rId4"/>
            <a:stretch>
              <a:fillRect/>
            </a:stretch>
          </a:blipFill>
        </p:spPr>
      </p:sp>
      <p:sp>
        <p:nvSpPr>
          <p:cNvPr id="5" name="TextBox 5"/>
          <p:cNvSpPr txBox="1"/>
          <p:nvPr/>
        </p:nvSpPr>
        <p:spPr>
          <a:xfrm>
            <a:off x="1143305" y="6166571"/>
            <a:ext cx="148885" cy="202330"/>
          </a:xfrm>
          <a:prstGeom prst="rect">
            <a:avLst/>
          </a:prstGeom>
        </p:spPr>
        <p:txBody>
          <a:bodyPr lIns="0" tIns="0" rIns="0" bIns="0" rtlCol="0" anchor="t">
            <a:spAutoFit/>
          </a:bodyPr>
          <a:lstStyle/>
          <a:p>
            <a:pPr algn="l">
              <a:lnSpc>
                <a:spcPts val="1545"/>
              </a:lnSpc>
            </a:pPr>
            <a:r>
              <a:rPr lang="en-US" sz="1103" spc="-1">
                <a:solidFill>
                  <a:srgbClr val="5B9BD5"/>
                </a:solidFill>
                <a:latin typeface="IBM Plex Sans Condensed Bold"/>
                <a:ea typeface="IBM Plex Sans Condensed Bold"/>
                <a:cs typeface="IBM Plex Sans Condensed Bold"/>
                <a:sym typeface="IBM Plex Sans Condensed Bold"/>
              </a:rPr>
              <a:t>1. </a:t>
            </a:r>
          </a:p>
        </p:txBody>
      </p:sp>
      <p:sp>
        <p:nvSpPr>
          <p:cNvPr id="6" name="TextBox 6"/>
          <p:cNvSpPr txBox="1"/>
          <p:nvPr/>
        </p:nvSpPr>
        <p:spPr>
          <a:xfrm>
            <a:off x="1600838" y="914048"/>
            <a:ext cx="32318" cy="180289"/>
          </a:xfrm>
          <a:prstGeom prst="rect">
            <a:avLst/>
          </a:prstGeom>
        </p:spPr>
        <p:txBody>
          <a:bodyPr lIns="0" tIns="0" rIns="0" bIns="0" rtlCol="0" anchor="t">
            <a:spAutoFit/>
          </a:bodyPr>
          <a:lstStyle/>
          <a:p>
            <a:pPr algn="l">
              <a:lnSpc>
                <a:spcPts val="1545"/>
              </a:lnSpc>
            </a:pPr>
            <a:r>
              <a:rPr lang="en-US" sz="1103" spc="-1">
                <a:solidFill>
                  <a:srgbClr val="000000"/>
                </a:solidFill>
                <a:latin typeface="IBM Plex Sans Condensed"/>
                <a:ea typeface="IBM Plex Sans Condensed"/>
                <a:cs typeface="IBM Plex Sans Condensed"/>
                <a:sym typeface="IBM Plex Sans Condensed"/>
              </a:rPr>
              <a:t> </a:t>
            </a:r>
          </a:p>
        </p:txBody>
      </p:sp>
      <p:sp>
        <p:nvSpPr>
          <p:cNvPr id="7" name="TextBox 7"/>
          <p:cNvSpPr txBox="1"/>
          <p:nvPr/>
        </p:nvSpPr>
        <p:spPr>
          <a:xfrm>
            <a:off x="1372238" y="1109120"/>
            <a:ext cx="4342895" cy="180289"/>
          </a:xfrm>
          <a:prstGeom prst="rect">
            <a:avLst/>
          </a:prstGeom>
        </p:spPr>
        <p:txBody>
          <a:bodyPr lIns="0" tIns="0" rIns="0" bIns="0" rtlCol="0" anchor="t">
            <a:spAutoFit/>
          </a:bodyPr>
          <a:lstStyle/>
          <a:p>
            <a:pPr algn="l">
              <a:lnSpc>
                <a:spcPts val="1545"/>
              </a:lnSpc>
            </a:pPr>
            <a:r>
              <a:rPr lang="en-US" sz="1103" spc="-1">
                <a:solidFill>
                  <a:srgbClr val="000000"/>
                </a:solidFill>
                <a:latin typeface="IBM Plex Sans Condensed Bold"/>
                <a:ea typeface="IBM Plex Sans Condensed Bold"/>
                <a:cs typeface="IBM Plex Sans Condensed Bold"/>
                <a:sym typeface="IBM Plex Sans Condensed Bold"/>
              </a:rPr>
              <a:t>Test Plan template Contents:</a:t>
            </a:r>
            <a:r>
              <a:rPr lang="en-US" sz="1103" spc="-1">
                <a:solidFill>
                  <a:srgbClr val="000000"/>
                </a:solidFill>
                <a:latin typeface="IBM Plex Sans Condensed"/>
                <a:ea typeface="IBM Plex Sans Condensed"/>
                <a:cs typeface="IBM Plex Sans Condensed"/>
                <a:sym typeface="IBM Plex Sans Condensed"/>
              </a:rPr>
              <a:t> (</a:t>
            </a:r>
            <a:r>
              <a:rPr lang="en-US" sz="1103" spc="-1">
                <a:solidFill>
                  <a:srgbClr val="000000"/>
                </a:solidFill>
                <a:latin typeface="IBM Plex Sans Condensed Bold"/>
                <a:ea typeface="IBM Plex Sans Condensed Bold"/>
                <a:cs typeface="IBM Plex Sans Condensed Bold"/>
                <a:sym typeface="IBM Plex Sans Condensed Bold"/>
              </a:rPr>
              <a:t>WHAT</a:t>
            </a:r>
            <a:r>
              <a:rPr lang="en-US" sz="1103" spc="-1">
                <a:solidFill>
                  <a:srgbClr val="000000"/>
                </a:solidFill>
                <a:latin typeface="IBM Plex Sans Condensed"/>
                <a:ea typeface="IBM Plex Sans Condensed"/>
                <a:cs typeface="IBM Plex Sans Condensed"/>
                <a:sym typeface="IBM Plex Sans Condensed"/>
              </a:rPr>
              <a:t> to test, </a:t>
            </a:r>
            <a:r>
              <a:rPr lang="en-US" sz="1103" spc="-1">
                <a:solidFill>
                  <a:srgbClr val="000000"/>
                </a:solidFill>
                <a:latin typeface="IBM Plex Sans Condensed Bold"/>
                <a:ea typeface="IBM Plex Sans Condensed Bold"/>
                <a:cs typeface="IBM Plex Sans Condensed Bold"/>
                <a:sym typeface="IBM Plex Sans Condensed Bold"/>
              </a:rPr>
              <a:t>HOW</a:t>
            </a:r>
            <a:r>
              <a:rPr lang="en-US" sz="1103" spc="-1">
                <a:solidFill>
                  <a:srgbClr val="000000"/>
                </a:solidFill>
                <a:latin typeface="IBM Plex Sans Condensed"/>
                <a:ea typeface="IBM Plex Sans Condensed"/>
                <a:cs typeface="IBM Plex Sans Condensed"/>
                <a:sym typeface="IBM Plex Sans Condensed"/>
              </a:rPr>
              <a:t> to test, </a:t>
            </a:r>
            <a:r>
              <a:rPr lang="en-US" sz="1103" spc="-1">
                <a:solidFill>
                  <a:srgbClr val="000000"/>
                </a:solidFill>
                <a:latin typeface="IBM Plex Sans Condensed Bold"/>
                <a:ea typeface="IBM Plex Sans Condensed Bold"/>
                <a:cs typeface="IBM Plex Sans Condensed Bold"/>
                <a:sym typeface="IBM Plex Sans Condensed Bold"/>
              </a:rPr>
              <a:t>WHEN</a:t>
            </a:r>
            <a:r>
              <a:rPr lang="en-US" sz="1103" spc="-1">
                <a:solidFill>
                  <a:srgbClr val="000000"/>
                </a:solidFill>
                <a:latin typeface="IBM Plex Sans Condensed"/>
                <a:ea typeface="IBM Plex Sans Condensed"/>
                <a:cs typeface="IBM Plex Sans Condensed"/>
                <a:sym typeface="IBM Plex Sans Condensed"/>
              </a:rPr>
              <a:t> to test): </a:t>
            </a:r>
          </a:p>
        </p:txBody>
      </p:sp>
      <p:sp>
        <p:nvSpPr>
          <p:cNvPr id="8" name="TextBox 8"/>
          <p:cNvSpPr txBox="1"/>
          <p:nvPr/>
        </p:nvSpPr>
        <p:spPr>
          <a:xfrm>
            <a:off x="1600838" y="1285199"/>
            <a:ext cx="816035" cy="202330"/>
          </a:xfrm>
          <a:prstGeom prst="rect">
            <a:avLst/>
          </a:prstGeom>
        </p:spPr>
        <p:txBody>
          <a:bodyPr lIns="0" tIns="0" rIns="0" bIns="0" rtlCol="0" anchor="t">
            <a:spAutoFit/>
          </a:bodyPr>
          <a:lstStyle/>
          <a:p>
            <a:pPr algn="l">
              <a:lnSpc>
                <a:spcPts val="1545"/>
              </a:lnSpc>
            </a:pPr>
            <a:r>
              <a:rPr lang="en-US" sz="1103" spc="-1">
                <a:solidFill>
                  <a:srgbClr val="000000"/>
                </a:solidFill>
                <a:latin typeface="IBM Plex Sans Condensed"/>
                <a:ea typeface="IBM Plex Sans Condensed"/>
                <a:cs typeface="IBM Plex Sans Condensed"/>
                <a:sym typeface="IBM Plex Sans Condensed"/>
              </a:rPr>
              <a:t>1. Overview </a:t>
            </a:r>
          </a:p>
        </p:txBody>
      </p:sp>
      <p:sp>
        <p:nvSpPr>
          <p:cNvPr id="9" name="TextBox 9"/>
          <p:cNvSpPr txBox="1"/>
          <p:nvPr/>
        </p:nvSpPr>
        <p:spPr>
          <a:xfrm>
            <a:off x="1600838" y="1480652"/>
            <a:ext cx="148571" cy="202330"/>
          </a:xfrm>
          <a:prstGeom prst="rect">
            <a:avLst/>
          </a:prstGeom>
        </p:spPr>
        <p:txBody>
          <a:bodyPr lIns="0" tIns="0" rIns="0" bIns="0" rtlCol="0" anchor="t">
            <a:spAutoFit/>
          </a:bodyPr>
          <a:lstStyle/>
          <a:p>
            <a:pPr algn="l">
              <a:lnSpc>
                <a:spcPts val="1545"/>
              </a:lnSpc>
            </a:pPr>
            <a:r>
              <a:rPr lang="en-US" sz="1103" spc="-1">
                <a:solidFill>
                  <a:srgbClr val="000000"/>
                </a:solidFill>
                <a:latin typeface="IBM Plex Sans Condensed"/>
                <a:ea typeface="IBM Plex Sans Condensed"/>
                <a:cs typeface="IBM Plex Sans Condensed"/>
                <a:sym typeface="IBM Plex Sans Condensed"/>
              </a:rPr>
              <a:t>2. </a:t>
            </a:r>
          </a:p>
        </p:txBody>
      </p:sp>
      <p:sp>
        <p:nvSpPr>
          <p:cNvPr id="10" name="TextBox 10"/>
          <p:cNvSpPr txBox="1"/>
          <p:nvPr/>
        </p:nvSpPr>
        <p:spPr>
          <a:xfrm>
            <a:off x="1829438" y="1502693"/>
            <a:ext cx="377676" cy="180289"/>
          </a:xfrm>
          <a:prstGeom prst="rect">
            <a:avLst/>
          </a:prstGeom>
        </p:spPr>
        <p:txBody>
          <a:bodyPr lIns="0" tIns="0" rIns="0" bIns="0" rtlCol="0" anchor="t">
            <a:spAutoFit/>
          </a:bodyPr>
          <a:lstStyle/>
          <a:p>
            <a:pPr algn="l">
              <a:lnSpc>
                <a:spcPts val="1545"/>
              </a:lnSpc>
            </a:pPr>
            <a:r>
              <a:rPr lang="en-US" sz="1103" spc="-1">
                <a:solidFill>
                  <a:srgbClr val="000000"/>
                </a:solidFill>
                <a:latin typeface="IBM Plex Sans Condensed"/>
                <a:ea typeface="IBM Plex Sans Condensed"/>
                <a:cs typeface="IBM Plex Sans Condensed"/>
                <a:sym typeface="IBM Plex Sans Condensed"/>
              </a:rPr>
              <a:t>Scope </a:t>
            </a:r>
          </a:p>
        </p:txBody>
      </p:sp>
      <p:sp>
        <p:nvSpPr>
          <p:cNvPr id="11" name="TextBox 11"/>
          <p:cNvSpPr txBox="1"/>
          <p:nvPr/>
        </p:nvSpPr>
        <p:spPr>
          <a:xfrm>
            <a:off x="2058286" y="1605286"/>
            <a:ext cx="112405" cy="203187"/>
          </a:xfrm>
          <a:prstGeom prst="rect">
            <a:avLst/>
          </a:prstGeom>
        </p:spPr>
        <p:txBody>
          <a:bodyPr lIns="0" tIns="0" rIns="0" bIns="0" rtlCol="0" anchor="t">
            <a:spAutoFit/>
          </a:bodyPr>
          <a:lstStyle/>
          <a:p>
            <a:pPr algn="l">
              <a:lnSpc>
                <a:spcPts val="1545"/>
              </a:lnSpc>
            </a:pPr>
            <a:r>
              <a:rPr lang="en-US" sz="1103">
                <a:solidFill>
                  <a:srgbClr val="000000"/>
                </a:solidFill>
                <a:latin typeface="Arimo"/>
                <a:ea typeface="Arimo"/>
                <a:cs typeface="Arimo"/>
                <a:sym typeface="Arimo"/>
              </a:rPr>
              <a:t></a:t>
            </a:r>
          </a:p>
        </p:txBody>
      </p:sp>
      <p:sp>
        <p:nvSpPr>
          <p:cNvPr id="12" name="TextBox 12"/>
          <p:cNvSpPr txBox="1"/>
          <p:nvPr/>
        </p:nvSpPr>
        <p:spPr>
          <a:xfrm>
            <a:off x="2168014" y="1758086"/>
            <a:ext cx="39757" cy="108194"/>
          </a:xfrm>
          <a:prstGeom prst="rect">
            <a:avLst/>
          </a:prstGeom>
        </p:spPr>
        <p:txBody>
          <a:bodyPr lIns="0" tIns="0" rIns="0" bIns="0" rtlCol="0" anchor="t">
            <a:spAutoFit/>
          </a:bodyPr>
          <a:lstStyle/>
          <a:p>
            <a:pPr algn="l">
              <a:lnSpc>
                <a:spcPts val="551"/>
              </a:lnSpc>
            </a:pPr>
            <a:r>
              <a:rPr lang="en-US" sz="1103">
                <a:solidFill>
                  <a:srgbClr val="000000"/>
                </a:solidFill>
                <a:latin typeface="Arimo"/>
                <a:ea typeface="Arimo"/>
                <a:cs typeface="Arimo"/>
                <a:sym typeface="Arimo"/>
              </a:rPr>
              <a:t> </a:t>
            </a:r>
          </a:p>
        </p:txBody>
      </p:sp>
      <p:sp>
        <p:nvSpPr>
          <p:cNvPr id="13" name="TextBox 13"/>
          <p:cNvSpPr txBox="1"/>
          <p:nvPr/>
        </p:nvSpPr>
        <p:spPr>
          <a:xfrm>
            <a:off x="2286886" y="1793015"/>
            <a:ext cx="626516" cy="283159"/>
          </a:xfrm>
          <a:prstGeom prst="rect">
            <a:avLst/>
          </a:prstGeom>
        </p:spPr>
        <p:txBody>
          <a:bodyPr lIns="0" tIns="0" rIns="0" bIns="0" rtlCol="0" anchor="t">
            <a:spAutoFit/>
          </a:bodyPr>
          <a:lstStyle/>
          <a:p>
            <a:pPr algn="l">
              <a:lnSpc>
                <a:spcPts val="551"/>
              </a:lnSpc>
            </a:pPr>
            <a:r>
              <a:rPr lang="en-US" sz="1103" spc="-1">
                <a:solidFill>
                  <a:srgbClr val="000000"/>
                </a:solidFill>
                <a:latin typeface="IBM Plex Sans Condensed"/>
                <a:ea typeface="IBM Plex Sans Condensed"/>
                <a:cs typeface="IBM Plex Sans Condensed"/>
                <a:sym typeface="IBM Plex Sans Condensed"/>
              </a:rPr>
              <a:t>Inclusions Exclusions </a:t>
            </a:r>
          </a:p>
        </p:txBody>
      </p:sp>
      <p:sp>
        <p:nvSpPr>
          <p:cNvPr id="14" name="TextBox 14"/>
          <p:cNvSpPr txBox="1"/>
          <p:nvPr/>
        </p:nvSpPr>
        <p:spPr>
          <a:xfrm>
            <a:off x="2058286" y="1708156"/>
            <a:ext cx="112405" cy="298437"/>
          </a:xfrm>
          <a:prstGeom prst="rect">
            <a:avLst/>
          </a:prstGeom>
        </p:spPr>
        <p:txBody>
          <a:bodyPr lIns="0" tIns="0" rIns="0" bIns="0" rtlCol="0" anchor="t">
            <a:spAutoFit/>
          </a:bodyPr>
          <a:lstStyle/>
          <a:p>
            <a:pPr algn="l">
              <a:lnSpc>
                <a:spcPts val="2567"/>
              </a:lnSpc>
            </a:pPr>
            <a:r>
              <a:rPr lang="en-US" sz="1103">
                <a:solidFill>
                  <a:srgbClr val="000000"/>
                </a:solidFill>
                <a:latin typeface="Arimo"/>
                <a:ea typeface="Arimo"/>
                <a:cs typeface="Arimo"/>
                <a:sym typeface="Arimo"/>
              </a:rPr>
              <a:t></a:t>
            </a:r>
          </a:p>
        </p:txBody>
      </p:sp>
      <p:sp>
        <p:nvSpPr>
          <p:cNvPr id="15" name="TextBox 15"/>
          <p:cNvSpPr txBox="1"/>
          <p:nvPr/>
        </p:nvSpPr>
        <p:spPr>
          <a:xfrm>
            <a:off x="2168014" y="1956206"/>
            <a:ext cx="39757" cy="108194"/>
          </a:xfrm>
          <a:prstGeom prst="rect">
            <a:avLst/>
          </a:prstGeom>
        </p:spPr>
        <p:txBody>
          <a:bodyPr lIns="0" tIns="0" rIns="0" bIns="0" rtlCol="0" anchor="t">
            <a:spAutoFit/>
          </a:bodyPr>
          <a:lstStyle/>
          <a:p>
            <a:pPr algn="l">
              <a:lnSpc>
                <a:spcPts val="551"/>
              </a:lnSpc>
            </a:pPr>
            <a:r>
              <a:rPr lang="en-US" sz="1103">
                <a:solidFill>
                  <a:srgbClr val="000000"/>
                </a:solidFill>
                <a:latin typeface="Arimo"/>
                <a:ea typeface="Arimo"/>
                <a:cs typeface="Arimo"/>
                <a:sym typeface="Arimo"/>
              </a:rPr>
              <a:t> </a:t>
            </a:r>
          </a:p>
        </p:txBody>
      </p:sp>
      <p:sp>
        <p:nvSpPr>
          <p:cNvPr id="16" name="TextBox 16"/>
          <p:cNvSpPr txBox="1"/>
          <p:nvPr/>
        </p:nvSpPr>
        <p:spPr>
          <a:xfrm>
            <a:off x="2058286" y="1903228"/>
            <a:ext cx="112405" cy="298437"/>
          </a:xfrm>
          <a:prstGeom prst="rect">
            <a:avLst/>
          </a:prstGeom>
        </p:spPr>
        <p:txBody>
          <a:bodyPr lIns="0" tIns="0" rIns="0" bIns="0" rtlCol="0" anchor="t">
            <a:spAutoFit/>
          </a:bodyPr>
          <a:lstStyle/>
          <a:p>
            <a:pPr algn="l">
              <a:lnSpc>
                <a:spcPts val="2520"/>
              </a:lnSpc>
            </a:pPr>
            <a:r>
              <a:rPr lang="en-US" sz="1103">
                <a:solidFill>
                  <a:srgbClr val="000000"/>
                </a:solidFill>
                <a:latin typeface="Arimo"/>
                <a:ea typeface="Arimo"/>
                <a:cs typeface="Arimo"/>
                <a:sym typeface="Arimo"/>
              </a:rPr>
              <a:t></a:t>
            </a:r>
          </a:p>
        </p:txBody>
      </p:sp>
      <p:sp>
        <p:nvSpPr>
          <p:cNvPr id="17" name="TextBox 17"/>
          <p:cNvSpPr txBox="1"/>
          <p:nvPr/>
        </p:nvSpPr>
        <p:spPr>
          <a:xfrm>
            <a:off x="2168014" y="2170328"/>
            <a:ext cx="1232764" cy="94755"/>
          </a:xfrm>
          <a:prstGeom prst="rect">
            <a:avLst/>
          </a:prstGeom>
        </p:spPr>
        <p:txBody>
          <a:bodyPr lIns="0" tIns="0" rIns="0" bIns="0" rtlCol="0" anchor="t">
            <a:spAutoFit/>
          </a:bodyPr>
          <a:lstStyle/>
          <a:p>
            <a:pPr algn="l">
              <a:lnSpc>
                <a:spcPts val="551"/>
              </a:lnSpc>
            </a:pPr>
            <a:r>
              <a:rPr lang="en-US" sz="1103" spc="-1">
                <a:solidFill>
                  <a:srgbClr val="000000"/>
                </a:solidFill>
                <a:latin typeface="IBM Plex Sans Condensed"/>
                <a:ea typeface="IBM Plex Sans Condensed"/>
                <a:cs typeface="IBM Plex Sans Condensed"/>
                <a:sym typeface="IBM Plex Sans Condensed"/>
              </a:rPr>
              <a:t> Test Environments </a:t>
            </a:r>
          </a:p>
        </p:txBody>
      </p:sp>
      <p:sp>
        <p:nvSpPr>
          <p:cNvPr id="18" name="TextBox 18"/>
          <p:cNvSpPr txBox="1"/>
          <p:nvPr/>
        </p:nvSpPr>
        <p:spPr>
          <a:xfrm>
            <a:off x="1600838" y="2168738"/>
            <a:ext cx="148571" cy="297580"/>
          </a:xfrm>
          <a:prstGeom prst="rect">
            <a:avLst/>
          </a:prstGeom>
        </p:spPr>
        <p:txBody>
          <a:bodyPr lIns="0" tIns="0" rIns="0" bIns="0" rtlCol="0" anchor="t">
            <a:spAutoFit/>
          </a:bodyPr>
          <a:lstStyle/>
          <a:p>
            <a:pPr algn="l">
              <a:lnSpc>
                <a:spcPts val="2520"/>
              </a:lnSpc>
            </a:pPr>
            <a:r>
              <a:rPr lang="en-US" sz="1103" spc="-1">
                <a:solidFill>
                  <a:srgbClr val="000000"/>
                </a:solidFill>
                <a:latin typeface="IBM Plex Sans Condensed"/>
                <a:ea typeface="IBM Plex Sans Condensed"/>
                <a:cs typeface="IBM Plex Sans Condensed"/>
                <a:sym typeface="IBM Plex Sans Condensed"/>
              </a:rPr>
              <a:t>3. </a:t>
            </a:r>
          </a:p>
        </p:txBody>
      </p:sp>
      <p:sp>
        <p:nvSpPr>
          <p:cNvPr id="19" name="TextBox 19"/>
          <p:cNvSpPr txBox="1"/>
          <p:nvPr/>
        </p:nvSpPr>
        <p:spPr>
          <a:xfrm>
            <a:off x="1600838" y="2190779"/>
            <a:ext cx="1882797" cy="473659"/>
          </a:xfrm>
          <a:prstGeom prst="rect">
            <a:avLst/>
          </a:prstGeom>
        </p:spPr>
        <p:txBody>
          <a:bodyPr lIns="0" tIns="0" rIns="0" bIns="0" rtlCol="0" anchor="t">
            <a:spAutoFit/>
          </a:bodyPr>
          <a:lstStyle/>
          <a:p>
            <a:pPr algn="ctr">
              <a:lnSpc>
                <a:spcPts val="2520"/>
              </a:lnSpc>
            </a:pPr>
            <a:r>
              <a:rPr lang="en-US" sz="1103" spc="-1">
                <a:solidFill>
                  <a:srgbClr val="000000"/>
                </a:solidFill>
                <a:latin typeface="IBM Plex Sans Condensed"/>
                <a:ea typeface="IBM Plex Sans Condensed"/>
                <a:cs typeface="IBM Plex Sans Condensed"/>
                <a:sym typeface="IBM Plex Sans Condensed"/>
              </a:rPr>
              <a:t>Test Approach/Strategy </a:t>
            </a:r>
          </a:p>
          <a:p>
            <a:pPr algn="ctr">
              <a:lnSpc>
                <a:spcPts val="599"/>
              </a:lnSpc>
            </a:pPr>
            <a:r>
              <a:rPr lang="en-US" sz="1103" spc="-1">
                <a:solidFill>
                  <a:srgbClr val="000000"/>
                </a:solidFill>
                <a:latin typeface="IBM Plex Sans Condensed"/>
                <a:ea typeface="IBM Plex Sans Condensed"/>
                <a:cs typeface="IBM Plex Sans Condensed"/>
                <a:sym typeface="IBM Plex Sans Condensed"/>
              </a:rPr>
              <a:t>4. Defect Reporting Procedure </a:t>
            </a:r>
          </a:p>
        </p:txBody>
      </p:sp>
      <p:sp>
        <p:nvSpPr>
          <p:cNvPr id="20" name="TextBox 20"/>
          <p:cNvSpPr txBox="1"/>
          <p:nvPr/>
        </p:nvSpPr>
        <p:spPr>
          <a:xfrm>
            <a:off x="1600838" y="2571712"/>
            <a:ext cx="148571" cy="483127"/>
          </a:xfrm>
          <a:prstGeom prst="rect">
            <a:avLst/>
          </a:prstGeom>
        </p:spPr>
        <p:txBody>
          <a:bodyPr lIns="0" tIns="0" rIns="0" bIns="0" rtlCol="0" anchor="t">
            <a:spAutoFit/>
          </a:bodyPr>
          <a:lstStyle/>
          <a:p>
            <a:pPr algn="just">
              <a:lnSpc>
                <a:spcPts val="2476"/>
              </a:lnSpc>
            </a:pPr>
            <a:r>
              <a:rPr lang="en-US" sz="1103" spc="-1">
                <a:solidFill>
                  <a:srgbClr val="000000"/>
                </a:solidFill>
                <a:latin typeface="IBM Plex Sans Condensed"/>
                <a:ea typeface="IBM Plex Sans Condensed"/>
                <a:cs typeface="IBM Plex Sans Condensed"/>
                <a:sym typeface="IBM Plex Sans Condensed"/>
              </a:rPr>
              <a:t>5. </a:t>
            </a:r>
          </a:p>
          <a:p>
            <a:pPr algn="just">
              <a:lnSpc>
                <a:spcPts val="596"/>
              </a:lnSpc>
            </a:pPr>
            <a:r>
              <a:rPr lang="en-US" sz="1103" spc="-1">
                <a:solidFill>
                  <a:srgbClr val="000000"/>
                </a:solidFill>
                <a:latin typeface="IBM Plex Sans Condensed"/>
                <a:ea typeface="IBM Plex Sans Condensed"/>
                <a:cs typeface="IBM Plex Sans Condensed"/>
                <a:sym typeface="IBM Plex Sans Condensed"/>
              </a:rPr>
              <a:t>6. </a:t>
            </a:r>
          </a:p>
        </p:txBody>
      </p:sp>
      <p:sp>
        <p:nvSpPr>
          <p:cNvPr id="21" name="TextBox 21"/>
          <p:cNvSpPr txBox="1"/>
          <p:nvPr/>
        </p:nvSpPr>
        <p:spPr>
          <a:xfrm>
            <a:off x="1829438" y="2593743"/>
            <a:ext cx="1298315" cy="461086"/>
          </a:xfrm>
          <a:prstGeom prst="rect">
            <a:avLst/>
          </a:prstGeom>
        </p:spPr>
        <p:txBody>
          <a:bodyPr lIns="0" tIns="0" rIns="0" bIns="0" rtlCol="0" anchor="t">
            <a:spAutoFit/>
          </a:bodyPr>
          <a:lstStyle/>
          <a:p>
            <a:pPr algn="l">
              <a:lnSpc>
                <a:spcPts val="2476"/>
              </a:lnSpc>
            </a:pPr>
            <a:r>
              <a:rPr lang="en-US" sz="1103" spc="-1">
                <a:solidFill>
                  <a:srgbClr val="000000"/>
                </a:solidFill>
                <a:latin typeface="IBM Plex Sans Condensed"/>
                <a:ea typeface="IBM Plex Sans Condensed"/>
                <a:cs typeface="IBM Plex Sans Condensed"/>
                <a:sym typeface="IBM Plex Sans Condensed"/>
              </a:rPr>
              <a:t>Roles/Responsibilities </a:t>
            </a:r>
          </a:p>
          <a:p>
            <a:pPr algn="l">
              <a:lnSpc>
                <a:spcPts val="596"/>
              </a:lnSpc>
            </a:pPr>
            <a:r>
              <a:rPr lang="en-US" sz="1103" spc="-1">
                <a:solidFill>
                  <a:srgbClr val="000000"/>
                </a:solidFill>
                <a:latin typeface="IBM Plex Sans Condensed"/>
                <a:ea typeface="IBM Plex Sans Condensed"/>
                <a:cs typeface="IBM Plex Sans Condensed"/>
                <a:sym typeface="IBM Plex Sans Condensed"/>
              </a:rPr>
              <a:t>Test Schedule </a:t>
            </a:r>
          </a:p>
        </p:txBody>
      </p:sp>
      <p:sp>
        <p:nvSpPr>
          <p:cNvPr id="22" name="TextBox 22"/>
          <p:cNvSpPr txBox="1"/>
          <p:nvPr/>
        </p:nvSpPr>
        <p:spPr>
          <a:xfrm>
            <a:off x="1600838" y="2955379"/>
            <a:ext cx="1254404" cy="297580"/>
          </a:xfrm>
          <a:prstGeom prst="rect">
            <a:avLst/>
          </a:prstGeom>
        </p:spPr>
        <p:txBody>
          <a:bodyPr lIns="0" tIns="0" rIns="0" bIns="0" rtlCol="0" anchor="t">
            <a:spAutoFit/>
          </a:bodyPr>
          <a:lstStyle/>
          <a:p>
            <a:pPr algn="l">
              <a:lnSpc>
                <a:spcPts val="2523"/>
              </a:lnSpc>
            </a:pPr>
            <a:r>
              <a:rPr lang="en-US" sz="1103" spc="-1">
                <a:solidFill>
                  <a:srgbClr val="000000"/>
                </a:solidFill>
                <a:latin typeface="IBM Plex Sans Condensed"/>
                <a:ea typeface="IBM Plex Sans Condensed"/>
                <a:cs typeface="IBM Plex Sans Condensed"/>
                <a:sym typeface="IBM Plex Sans Condensed"/>
              </a:rPr>
              <a:t>7. Test Deliverables </a:t>
            </a:r>
          </a:p>
        </p:txBody>
      </p:sp>
      <p:sp>
        <p:nvSpPr>
          <p:cNvPr id="23" name="TextBox 23"/>
          <p:cNvSpPr txBox="1"/>
          <p:nvPr/>
        </p:nvSpPr>
        <p:spPr>
          <a:xfrm>
            <a:off x="1600838" y="3340941"/>
            <a:ext cx="148571" cy="302152"/>
          </a:xfrm>
          <a:prstGeom prst="rect">
            <a:avLst/>
          </a:prstGeom>
        </p:spPr>
        <p:txBody>
          <a:bodyPr lIns="0" tIns="0" rIns="0" bIns="0" rtlCol="0" anchor="t">
            <a:spAutoFit/>
          </a:bodyPr>
          <a:lstStyle/>
          <a:p>
            <a:pPr algn="just">
              <a:lnSpc>
                <a:spcPts val="551"/>
              </a:lnSpc>
            </a:pPr>
            <a:r>
              <a:rPr lang="en-US" sz="1103" spc="-1">
                <a:solidFill>
                  <a:srgbClr val="000000"/>
                </a:solidFill>
                <a:latin typeface="IBM Plex Sans Condensed"/>
                <a:ea typeface="IBM Plex Sans Condensed"/>
                <a:cs typeface="IBM Plex Sans Condensed"/>
                <a:sym typeface="IBM Plex Sans Condensed"/>
              </a:rPr>
              <a:t>8. </a:t>
            </a:r>
          </a:p>
          <a:p>
            <a:pPr algn="just">
              <a:lnSpc>
                <a:spcPts val="2520"/>
              </a:lnSpc>
            </a:pPr>
            <a:r>
              <a:rPr lang="en-US" sz="1103" spc="-1">
                <a:solidFill>
                  <a:srgbClr val="000000"/>
                </a:solidFill>
                <a:latin typeface="IBM Plex Sans Condensed"/>
                <a:ea typeface="IBM Plex Sans Condensed"/>
                <a:cs typeface="IBM Plex Sans Condensed"/>
                <a:sym typeface="IBM Plex Sans Condensed"/>
              </a:rPr>
              <a:t>9. </a:t>
            </a:r>
          </a:p>
        </p:txBody>
      </p:sp>
      <p:sp>
        <p:nvSpPr>
          <p:cNvPr id="24" name="TextBox 24"/>
          <p:cNvSpPr txBox="1"/>
          <p:nvPr/>
        </p:nvSpPr>
        <p:spPr>
          <a:xfrm>
            <a:off x="1829438" y="3362982"/>
            <a:ext cx="1292095" cy="280111"/>
          </a:xfrm>
          <a:prstGeom prst="rect">
            <a:avLst/>
          </a:prstGeom>
        </p:spPr>
        <p:txBody>
          <a:bodyPr lIns="0" tIns="0" rIns="0" bIns="0" rtlCol="0" anchor="t">
            <a:spAutoFit/>
          </a:bodyPr>
          <a:lstStyle/>
          <a:p>
            <a:pPr algn="l">
              <a:lnSpc>
                <a:spcPts val="551"/>
              </a:lnSpc>
            </a:pPr>
            <a:r>
              <a:rPr lang="en-US" sz="1103" spc="-1">
                <a:solidFill>
                  <a:srgbClr val="000000"/>
                </a:solidFill>
                <a:latin typeface="IBM Plex Sans Condensed"/>
                <a:ea typeface="IBM Plex Sans Condensed"/>
                <a:cs typeface="IBM Plex Sans Condensed"/>
                <a:sym typeface="IBM Plex Sans Condensed"/>
              </a:rPr>
              <a:t>Pricing </a:t>
            </a:r>
          </a:p>
          <a:p>
            <a:pPr algn="l">
              <a:lnSpc>
                <a:spcPts val="2520"/>
              </a:lnSpc>
            </a:pPr>
            <a:r>
              <a:rPr lang="en-US" sz="1103" spc="-1">
                <a:solidFill>
                  <a:srgbClr val="000000"/>
                </a:solidFill>
                <a:latin typeface="IBM Plex Sans Condensed"/>
                <a:ea typeface="IBM Plex Sans Condensed"/>
                <a:cs typeface="IBM Plex Sans Condensed"/>
                <a:sym typeface="IBM Plex Sans Condensed"/>
              </a:rPr>
              <a:t>Entry and Exit Criteria </a:t>
            </a:r>
          </a:p>
        </p:txBody>
      </p:sp>
      <p:sp>
        <p:nvSpPr>
          <p:cNvPr id="25" name="TextBox 25"/>
          <p:cNvSpPr txBox="1"/>
          <p:nvPr/>
        </p:nvSpPr>
        <p:spPr>
          <a:xfrm>
            <a:off x="1600838" y="3724999"/>
            <a:ext cx="2361838" cy="704869"/>
          </a:xfrm>
          <a:prstGeom prst="rect">
            <a:avLst/>
          </a:prstGeom>
        </p:spPr>
        <p:txBody>
          <a:bodyPr lIns="0" tIns="0" rIns="0" bIns="0" rtlCol="0" anchor="t">
            <a:spAutoFit/>
          </a:bodyPr>
          <a:lstStyle/>
          <a:p>
            <a:pPr algn="l">
              <a:lnSpc>
                <a:spcPts val="606"/>
              </a:lnSpc>
            </a:pPr>
            <a:r>
              <a:rPr lang="en-US" sz="1103">
                <a:solidFill>
                  <a:srgbClr val="000000"/>
                </a:solidFill>
                <a:latin typeface="IBM Plex Sans Condensed"/>
                <a:ea typeface="IBM Plex Sans Condensed"/>
                <a:cs typeface="IBM Plex Sans Condensed"/>
                <a:sym typeface="IBM Plex Sans Condensed"/>
              </a:rPr>
              <a:t>10. Suspension and Resumption Criteria </a:t>
            </a:r>
          </a:p>
          <a:p>
            <a:pPr algn="l">
              <a:lnSpc>
                <a:spcPts val="2466"/>
              </a:lnSpc>
            </a:pPr>
            <a:r>
              <a:rPr lang="en-US" sz="1103" spc="8">
                <a:solidFill>
                  <a:srgbClr val="000000"/>
                </a:solidFill>
                <a:latin typeface="IBM Plex Sans Condensed"/>
                <a:ea typeface="IBM Plex Sans Condensed"/>
                <a:cs typeface="IBM Plex Sans Condensed"/>
                <a:sym typeface="IBM Plex Sans Condensed"/>
              </a:rPr>
              <a:t>11. Tools </a:t>
            </a:r>
          </a:p>
          <a:p>
            <a:pPr algn="l">
              <a:lnSpc>
                <a:spcPts val="606"/>
              </a:lnSpc>
            </a:pPr>
            <a:r>
              <a:rPr lang="en-US" sz="1103" spc="1">
                <a:solidFill>
                  <a:srgbClr val="000000"/>
                </a:solidFill>
                <a:latin typeface="IBM Plex Sans Condensed"/>
                <a:ea typeface="IBM Plex Sans Condensed"/>
                <a:cs typeface="IBM Plex Sans Condensed"/>
                <a:sym typeface="IBM Plex Sans Condensed"/>
              </a:rPr>
              <a:t>12. Risk and Mitigations </a:t>
            </a:r>
          </a:p>
          <a:p>
            <a:pPr algn="l">
              <a:lnSpc>
                <a:spcPts val="2513"/>
              </a:lnSpc>
            </a:pPr>
            <a:r>
              <a:rPr lang="en-US" sz="1103" spc="5">
                <a:solidFill>
                  <a:srgbClr val="000000"/>
                </a:solidFill>
                <a:latin typeface="IBM Plex Sans Condensed"/>
                <a:ea typeface="IBM Plex Sans Condensed"/>
                <a:cs typeface="IBM Plex Sans Condensed"/>
                <a:sym typeface="IBM Plex Sans Condensed"/>
              </a:rPr>
              <a:t>13. Approvals </a:t>
            </a:r>
          </a:p>
        </p:txBody>
      </p:sp>
      <p:sp>
        <p:nvSpPr>
          <p:cNvPr id="26" name="TextBox 26"/>
          <p:cNvSpPr txBox="1"/>
          <p:nvPr/>
        </p:nvSpPr>
        <p:spPr>
          <a:xfrm>
            <a:off x="1207313" y="5123840"/>
            <a:ext cx="5496916" cy="275539"/>
          </a:xfrm>
          <a:prstGeom prst="rect">
            <a:avLst/>
          </a:prstGeom>
        </p:spPr>
        <p:txBody>
          <a:bodyPr lIns="0" tIns="0" rIns="0" bIns="0" rtlCol="0" anchor="t">
            <a:spAutoFit/>
          </a:bodyPr>
          <a:lstStyle/>
          <a:p>
            <a:pPr algn="l">
              <a:lnSpc>
                <a:spcPts val="2543"/>
              </a:lnSpc>
            </a:pPr>
            <a:r>
              <a:rPr lang="en-US" sz="1103" spc="-1">
                <a:solidFill>
                  <a:srgbClr val="000000"/>
                </a:solidFill>
                <a:latin typeface="IBM Plex Sans Condensed"/>
                <a:ea typeface="IBM Plex Sans Condensed"/>
                <a:cs typeface="IBM Plex Sans Condensed"/>
                <a:sym typeface="IBM Plex Sans Condensed"/>
              </a:rPr>
              <a:t>============================================================================= </a:t>
            </a:r>
          </a:p>
        </p:txBody>
      </p:sp>
      <p:sp>
        <p:nvSpPr>
          <p:cNvPr id="27" name="TextBox 27"/>
          <p:cNvSpPr txBox="1"/>
          <p:nvPr/>
        </p:nvSpPr>
        <p:spPr>
          <a:xfrm>
            <a:off x="1372238" y="5446928"/>
            <a:ext cx="2336711" cy="275539"/>
          </a:xfrm>
          <a:prstGeom prst="rect">
            <a:avLst/>
          </a:prstGeom>
        </p:spPr>
        <p:txBody>
          <a:bodyPr lIns="0" tIns="0" rIns="0" bIns="0" rtlCol="0" anchor="t">
            <a:spAutoFit/>
          </a:bodyPr>
          <a:lstStyle/>
          <a:p>
            <a:pPr algn="l">
              <a:lnSpc>
                <a:spcPts val="2543"/>
              </a:lnSpc>
            </a:pPr>
            <a:r>
              <a:rPr lang="en-US" sz="1103" spc="-1">
                <a:solidFill>
                  <a:srgbClr val="000000"/>
                </a:solidFill>
                <a:latin typeface="IBM Plex Sans Condensed Bold"/>
                <a:ea typeface="IBM Plex Sans Condensed Bold"/>
                <a:cs typeface="IBM Plex Sans Condensed Bold"/>
                <a:sym typeface="IBM Plex Sans Condensed Bold"/>
              </a:rPr>
              <a:t>Use Case, Test Scenario, and Test Case: </a:t>
            </a:r>
          </a:p>
        </p:txBody>
      </p:sp>
      <p:sp>
        <p:nvSpPr>
          <p:cNvPr id="28" name="TextBox 28"/>
          <p:cNvSpPr txBox="1"/>
          <p:nvPr/>
        </p:nvSpPr>
        <p:spPr>
          <a:xfrm>
            <a:off x="1372238" y="6188612"/>
            <a:ext cx="2299402" cy="180289"/>
          </a:xfrm>
          <a:prstGeom prst="rect">
            <a:avLst/>
          </a:prstGeom>
        </p:spPr>
        <p:txBody>
          <a:bodyPr lIns="0" tIns="0" rIns="0" bIns="0" rtlCol="0" anchor="t">
            <a:spAutoFit/>
          </a:bodyPr>
          <a:lstStyle/>
          <a:p>
            <a:pPr algn="l">
              <a:lnSpc>
                <a:spcPts val="1543"/>
              </a:lnSpc>
            </a:pPr>
            <a:r>
              <a:rPr lang="en-US" sz="1103" spc="-1">
                <a:solidFill>
                  <a:srgbClr val="5B9BD5"/>
                </a:solidFill>
                <a:latin typeface="IBM Plex Sans Condensed Bold"/>
                <a:ea typeface="IBM Plex Sans Condensed Bold"/>
                <a:cs typeface="IBM Plex Sans Condensed Bold"/>
                <a:sym typeface="IBM Plex Sans Condensed Bold"/>
              </a:rPr>
              <a:t>Use Case: (Describes the requirement) </a:t>
            </a:r>
          </a:p>
        </p:txBody>
      </p:sp>
      <p:sp>
        <p:nvSpPr>
          <p:cNvPr id="29" name="TextBox 29"/>
          <p:cNvSpPr txBox="1"/>
          <p:nvPr/>
        </p:nvSpPr>
        <p:spPr>
          <a:xfrm>
            <a:off x="1600838" y="6361643"/>
            <a:ext cx="2374278" cy="400450"/>
          </a:xfrm>
          <a:prstGeom prst="rect">
            <a:avLst/>
          </a:prstGeom>
        </p:spPr>
        <p:txBody>
          <a:bodyPr lIns="0" tIns="0" rIns="0" bIns="0" rtlCol="0" anchor="t">
            <a:spAutoFit/>
          </a:bodyPr>
          <a:lstStyle/>
          <a:p>
            <a:pPr algn="l">
              <a:lnSpc>
                <a:spcPts val="1543"/>
              </a:lnSpc>
            </a:pPr>
            <a:r>
              <a:rPr lang="en-US" sz="1103" spc="-1">
                <a:solidFill>
                  <a:srgbClr val="000000"/>
                </a:solidFill>
                <a:latin typeface="IBM Plex Sans Condensed"/>
                <a:ea typeface="IBM Plex Sans Condensed"/>
                <a:cs typeface="IBM Plex Sans Condensed"/>
                <a:sym typeface="IBM Plex Sans Condensed"/>
              </a:rPr>
              <a:t>a. Use case describes the requirement. b. Use case contains three items. </a:t>
            </a:r>
          </a:p>
        </p:txBody>
      </p:sp>
      <p:sp>
        <p:nvSpPr>
          <p:cNvPr id="30" name="TextBox 30"/>
          <p:cNvSpPr txBox="1"/>
          <p:nvPr/>
        </p:nvSpPr>
        <p:spPr>
          <a:xfrm>
            <a:off x="1990982" y="6755216"/>
            <a:ext cx="108414" cy="202330"/>
          </a:xfrm>
          <a:prstGeom prst="rect">
            <a:avLst/>
          </a:prstGeom>
        </p:spPr>
        <p:txBody>
          <a:bodyPr lIns="0" tIns="0" rIns="0" bIns="0" rtlCol="0" anchor="t">
            <a:spAutoFit/>
          </a:bodyPr>
          <a:lstStyle/>
          <a:p>
            <a:pPr algn="l">
              <a:lnSpc>
                <a:spcPts val="1543"/>
              </a:lnSpc>
            </a:pPr>
            <a:r>
              <a:rPr lang="en-US" sz="1103" spc="-1">
                <a:solidFill>
                  <a:srgbClr val="000000"/>
                </a:solidFill>
                <a:latin typeface="IBM Plex Sans Condensed"/>
                <a:ea typeface="IBM Plex Sans Condensed"/>
                <a:cs typeface="IBM Plex Sans Condensed"/>
                <a:sym typeface="IBM Plex Sans Condensed"/>
              </a:rPr>
              <a:t>i. </a:t>
            </a:r>
          </a:p>
        </p:txBody>
      </p:sp>
      <p:sp>
        <p:nvSpPr>
          <p:cNvPr id="31" name="TextBox 31"/>
          <p:cNvSpPr txBox="1"/>
          <p:nvPr/>
        </p:nvSpPr>
        <p:spPr>
          <a:xfrm>
            <a:off x="2286886" y="6777257"/>
            <a:ext cx="4694606" cy="768553"/>
          </a:xfrm>
          <a:prstGeom prst="rect">
            <a:avLst/>
          </a:prstGeom>
        </p:spPr>
        <p:txBody>
          <a:bodyPr lIns="0" tIns="0" rIns="0" bIns="0" rtlCol="0" anchor="t">
            <a:spAutoFit/>
          </a:bodyPr>
          <a:lstStyle/>
          <a:p>
            <a:pPr algn="l">
              <a:lnSpc>
                <a:spcPts val="1543"/>
              </a:lnSpc>
            </a:pPr>
            <a:r>
              <a:rPr lang="en-US" sz="1103" spc="-1">
                <a:solidFill>
                  <a:srgbClr val="000000"/>
                </a:solidFill>
                <a:latin typeface="IBM Plex Sans Condensed"/>
                <a:ea typeface="IBM Plex Sans Condensed"/>
                <a:cs typeface="IBM Plex Sans Condensed"/>
                <a:sym typeface="IBM Plex Sans Condensed"/>
              </a:rPr>
              <a:t>Actor, who is the user, who can be a single person or a group of people, interacting with a process. Action, who is to reach the final outcome. Goal/Outcome, which is the successful use outcome. </a:t>
            </a:r>
          </a:p>
        </p:txBody>
      </p:sp>
      <p:sp>
        <p:nvSpPr>
          <p:cNvPr id="32" name="TextBox 32"/>
          <p:cNvSpPr txBox="1"/>
          <p:nvPr/>
        </p:nvSpPr>
        <p:spPr>
          <a:xfrm>
            <a:off x="1926974" y="7148408"/>
            <a:ext cx="173698" cy="397402"/>
          </a:xfrm>
          <a:prstGeom prst="rect">
            <a:avLst/>
          </a:prstGeom>
        </p:spPr>
        <p:txBody>
          <a:bodyPr lIns="0" tIns="0" rIns="0" bIns="0" rtlCol="0" anchor="t">
            <a:spAutoFit/>
          </a:bodyPr>
          <a:lstStyle/>
          <a:p>
            <a:pPr algn="r">
              <a:lnSpc>
                <a:spcPts val="1543"/>
              </a:lnSpc>
            </a:pPr>
            <a:r>
              <a:rPr lang="en-US" sz="1103" spc="-1">
                <a:solidFill>
                  <a:srgbClr val="000000"/>
                </a:solidFill>
                <a:latin typeface="IBM Plex Sans Condensed"/>
                <a:ea typeface="IBM Plex Sans Condensed"/>
                <a:cs typeface="IBM Plex Sans Condensed"/>
                <a:sym typeface="IBM Plex Sans Condensed"/>
              </a:rPr>
              <a:t>ii. iii. </a:t>
            </a:r>
          </a:p>
        </p:txBody>
      </p:sp>
      <p:sp>
        <p:nvSpPr>
          <p:cNvPr id="34" name="Footer Placeholder 33"/>
          <p:cNvSpPr>
            <a:spLocks noGrp="1"/>
          </p:cNvSpPr>
          <p:nvPr>
            <p:ph type="ftr" sz="quarter" idx="11"/>
          </p:nvPr>
        </p:nvSpPr>
        <p:spPr/>
        <p:txBody>
          <a:bodyPr/>
          <a:lstStyle/>
          <a:p>
            <a:r>
              <a:rPr lang="en-US" smtClean="0"/>
              <a:t>Mr. RANJIT KUMBHAR  7757962804</a:t>
            </a:r>
            <a:endParaRPr lang="en-US"/>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878711" y="3924557"/>
            <a:ext cx="877062" cy="297685"/>
          </a:xfrm>
          <a:custGeom>
            <a:avLst/>
            <a:gdLst/>
            <a:ahLst/>
            <a:cxnLst/>
            <a:rect l="l" t="t" r="r" b="b"/>
            <a:pathLst>
              <a:path w="877062" h="297685">
                <a:moveTo>
                  <a:pt x="0" y="0"/>
                </a:moveTo>
                <a:lnTo>
                  <a:pt x="877062" y="0"/>
                </a:lnTo>
                <a:lnTo>
                  <a:pt x="877062" y="297685"/>
                </a:lnTo>
                <a:lnTo>
                  <a:pt x="0" y="297685"/>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5741546" y="6399533"/>
            <a:ext cx="240792" cy="170688"/>
          </a:xfrm>
          <a:custGeom>
            <a:avLst/>
            <a:gdLst/>
            <a:ahLst/>
            <a:cxnLst/>
            <a:rect l="l" t="t" r="r" b="b"/>
            <a:pathLst>
              <a:path w="240792" h="170688">
                <a:moveTo>
                  <a:pt x="0" y="0"/>
                </a:moveTo>
                <a:lnTo>
                  <a:pt x="240792" y="0"/>
                </a:lnTo>
                <a:lnTo>
                  <a:pt x="240792" y="170688"/>
                </a:lnTo>
                <a:lnTo>
                  <a:pt x="0" y="170688"/>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4" name="Freeform 4"/>
          <p:cNvSpPr/>
          <p:nvPr/>
        </p:nvSpPr>
        <p:spPr>
          <a:xfrm>
            <a:off x="1843154" y="914400"/>
            <a:ext cx="4085844" cy="2396490"/>
          </a:xfrm>
          <a:custGeom>
            <a:avLst/>
            <a:gdLst/>
            <a:ahLst/>
            <a:cxnLst/>
            <a:rect l="l" t="t" r="r" b="b"/>
            <a:pathLst>
              <a:path w="4085844" h="2396490">
                <a:moveTo>
                  <a:pt x="0" y="0"/>
                </a:moveTo>
                <a:lnTo>
                  <a:pt x="4085844" y="0"/>
                </a:lnTo>
                <a:lnTo>
                  <a:pt x="4085844" y="2396490"/>
                </a:lnTo>
                <a:lnTo>
                  <a:pt x="0" y="2396490"/>
                </a:lnTo>
                <a:lnTo>
                  <a:pt x="0" y="0"/>
                </a:lnTo>
                <a:close/>
              </a:path>
            </a:pathLst>
          </a:custGeom>
          <a:blipFill>
            <a:blip r:embed="rId6"/>
            <a:stretch>
              <a:fillRect/>
            </a:stretch>
          </a:blipFill>
        </p:spPr>
      </p:sp>
      <p:sp>
        <p:nvSpPr>
          <p:cNvPr id="6" name="TextBox 6"/>
          <p:cNvSpPr txBox="1"/>
          <p:nvPr/>
        </p:nvSpPr>
        <p:spPr>
          <a:xfrm>
            <a:off x="1143305" y="3770338"/>
            <a:ext cx="148885" cy="202330"/>
          </a:xfrm>
          <a:prstGeom prst="rect">
            <a:avLst/>
          </a:prstGeom>
        </p:spPr>
        <p:txBody>
          <a:bodyPr lIns="0" tIns="0" rIns="0" bIns="0" rtlCol="0" anchor="t">
            <a:spAutoFit/>
          </a:bodyPr>
          <a:lstStyle/>
          <a:p>
            <a:pPr algn="l">
              <a:lnSpc>
                <a:spcPts val="1545"/>
              </a:lnSpc>
            </a:pPr>
            <a:r>
              <a:rPr lang="en-US" sz="1103" spc="-1">
                <a:solidFill>
                  <a:srgbClr val="5B9BD5"/>
                </a:solidFill>
                <a:latin typeface="IBM Plex Sans Condensed Bold"/>
                <a:ea typeface="IBM Plex Sans Condensed Bold"/>
                <a:cs typeface="IBM Plex Sans Condensed Bold"/>
                <a:sym typeface="IBM Plex Sans Condensed Bold"/>
              </a:rPr>
              <a:t>2. </a:t>
            </a:r>
          </a:p>
        </p:txBody>
      </p:sp>
      <p:sp>
        <p:nvSpPr>
          <p:cNvPr id="7" name="TextBox 7"/>
          <p:cNvSpPr txBox="1"/>
          <p:nvPr/>
        </p:nvSpPr>
        <p:spPr>
          <a:xfrm>
            <a:off x="1143305" y="5593290"/>
            <a:ext cx="148885" cy="202330"/>
          </a:xfrm>
          <a:prstGeom prst="rect">
            <a:avLst/>
          </a:prstGeom>
        </p:spPr>
        <p:txBody>
          <a:bodyPr lIns="0" tIns="0" rIns="0" bIns="0" rtlCol="0" anchor="t">
            <a:spAutoFit/>
          </a:bodyPr>
          <a:lstStyle/>
          <a:p>
            <a:pPr algn="l">
              <a:lnSpc>
                <a:spcPts val="1545"/>
              </a:lnSpc>
            </a:pPr>
            <a:r>
              <a:rPr lang="en-US" sz="1103" spc="-1">
                <a:solidFill>
                  <a:srgbClr val="5B9BD5"/>
                </a:solidFill>
                <a:latin typeface="IBM Plex Sans Condensed Bold"/>
                <a:ea typeface="IBM Plex Sans Condensed Bold"/>
                <a:cs typeface="IBM Plex Sans Condensed Bold"/>
                <a:sym typeface="IBM Plex Sans Condensed Bold"/>
              </a:rPr>
              <a:t>3. </a:t>
            </a:r>
          </a:p>
        </p:txBody>
      </p:sp>
      <p:sp>
        <p:nvSpPr>
          <p:cNvPr id="8" name="TextBox 8"/>
          <p:cNvSpPr txBox="1"/>
          <p:nvPr/>
        </p:nvSpPr>
        <p:spPr>
          <a:xfrm>
            <a:off x="1372238" y="8688629"/>
            <a:ext cx="1643405" cy="180289"/>
          </a:xfrm>
          <a:prstGeom prst="rect">
            <a:avLst/>
          </a:prstGeom>
        </p:spPr>
        <p:txBody>
          <a:bodyPr lIns="0" tIns="0" rIns="0" bIns="0" rtlCol="0" anchor="t">
            <a:spAutoFit/>
          </a:bodyPr>
          <a:lstStyle/>
          <a:p>
            <a:pPr algn="l">
              <a:lnSpc>
                <a:spcPts val="1537"/>
              </a:lnSpc>
            </a:pPr>
            <a:r>
              <a:rPr lang="en-US" sz="1103" spc="-1">
                <a:solidFill>
                  <a:srgbClr val="000000"/>
                </a:solidFill>
                <a:latin typeface="IBM Plex Sans Condensed Bold"/>
                <a:ea typeface="IBM Plex Sans Condensed Bold"/>
                <a:cs typeface="IBM Plex Sans Condensed Bold"/>
                <a:sym typeface="IBM Plex Sans Condensed Bold"/>
              </a:rPr>
              <a:t>Test Scenario V/s Test Case </a:t>
            </a:r>
          </a:p>
        </p:txBody>
      </p:sp>
      <p:sp>
        <p:nvSpPr>
          <p:cNvPr id="9" name="TextBox 9"/>
          <p:cNvSpPr txBox="1"/>
          <p:nvPr/>
        </p:nvSpPr>
        <p:spPr>
          <a:xfrm>
            <a:off x="1600838" y="8861965"/>
            <a:ext cx="4532538" cy="202330"/>
          </a:xfrm>
          <a:prstGeom prst="rect">
            <a:avLst/>
          </a:prstGeom>
        </p:spPr>
        <p:txBody>
          <a:bodyPr lIns="0" tIns="0" rIns="0" bIns="0" rtlCol="0" anchor="t">
            <a:spAutoFit/>
          </a:bodyPr>
          <a:lstStyle/>
          <a:p>
            <a:pPr algn="l">
              <a:lnSpc>
                <a:spcPts val="1537"/>
              </a:lnSpc>
            </a:pPr>
            <a:r>
              <a:rPr lang="en-US" sz="1103" spc="-1">
                <a:solidFill>
                  <a:srgbClr val="000000"/>
                </a:solidFill>
                <a:latin typeface="IBM Plex Sans Condensed"/>
                <a:ea typeface="IBM Plex Sans Condensed"/>
                <a:cs typeface="IBM Plex Sans Condensed"/>
                <a:sym typeface="IBM Plex Sans Condensed"/>
              </a:rPr>
              <a:t>a. Test Scenario is </a:t>
            </a:r>
            <a:r>
              <a:rPr lang="en-US" sz="1103" spc="-1">
                <a:solidFill>
                  <a:srgbClr val="FF0000"/>
                </a:solidFill>
                <a:latin typeface="IBM Plex Sans Condensed"/>
                <a:ea typeface="IBM Plex Sans Condensed"/>
                <a:cs typeface="IBM Plex Sans Condensed"/>
                <a:sym typeface="IBM Plex Sans Condensed"/>
              </a:rPr>
              <a:t>"</a:t>
            </a:r>
            <a:r>
              <a:rPr lang="en-US" sz="1103" spc="-1">
                <a:solidFill>
                  <a:srgbClr val="FF0000"/>
                </a:solidFill>
                <a:latin typeface="IBM Plex Sans Condensed Bold"/>
                <a:ea typeface="IBM Plex Sans Condensed Bold"/>
                <a:cs typeface="IBM Plex Sans Condensed Bold"/>
                <a:sym typeface="IBM Plex Sans Condensed Bold"/>
              </a:rPr>
              <a:t>What to be tested</a:t>
            </a:r>
            <a:r>
              <a:rPr lang="en-US" sz="1103" spc="-1">
                <a:solidFill>
                  <a:srgbClr val="000000"/>
                </a:solidFill>
                <a:latin typeface="IBM Plex Sans Condensed"/>
                <a:ea typeface="IBM Plex Sans Condensed"/>
                <a:cs typeface="IBM Plex Sans Condensed"/>
                <a:sym typeface="IBM Plex Sans Condensed"/>
              </a:rPr>
              <a:t>" and Test Case is </a:t>
            </a:r>
            <a:r>
              <a:rPr lang="en-US" sz="1103" spc="-1">
                <a:solidFill>
                  <a:srgbClr val="FF0000"/>
                </a:solidFill>
                <a:latin typeface="IBM Plex Sans Condensed"/>
                <a:ea typeface="IBM Plex Sans Condensed"/>
                <a:cs typeface="IBM Plex Sans Condensed"/>
                <a:sym typeface="IBM Plex Sans Condensed"/>
              </a:rPr>
              <a:t>"</a:t>
            </a:r>
            <a:r>
              <a:rPr lang="en-US" sz="1103" spc="-1">
                <a:solidFill>
                  <a:srgbClr val="FF0000"/>
                </a:solidFill>
                <a:latin typeface="IBM Plex Sans Condensed Bold"/>
                <a:ea typeface="IBM Plex Sans Condensed Bold"/>
                <a:cs typeface="IBM Plex Sans Condensed Bold"/>
                <a:sym typeface="IBM Plex Sans Condensed Bold"/>
              </a:rPr>
              <a:t>How to be tested</a:t>
            </a:r>
            <a:r>
              <a:rPr lang="en-US" sz="1103" spc="-1">
                <a:solidFill>
                  <a:srgbClr val="FF0000"/>
                </a:solidFill>
                <a:latin typeface="IBM Plex Sans Condensed"/>
                <a:ea typeface="IBM Plex Sans Condensed"/>
                <a:cs typeface="IBM Plex Sans Condensed"/>
                <a:sym typeface="IBM Plex Sans Condensed"/>
              </a:rPr>
              <a:t>".</a:t>
            </a:r>
            <a:r>
              <a:rPr lang="en-US" sz="1103" spc="-1">
                <a:solidFill>
                  <a:srgbClr val="000000"/>
                </a:solidFill>
                <a:latin typeface="IBM Plex Sans Condensed"/>
                <a:ea typeface="IBM Plex Sans Condensed"/>
                <a:cs typeface="IBM Plex Sans Condensed"/>
                <a:sym typeface="IBM Plex Sans Condensed"/>
              </a:rPr>
              <a:t> </a:t>
            </a:r>
          </a:p>
        </p:txBody>
      </p:sp>
      <p:sp>
        <p:nvSpPr>
          <p:cNvPr id="10" name="TextBox 10"/>
          <p:cNvSpPr txBox="1"/>
          <p:nvPr/>
        </p:nvSpPr>
        <p:spPr>
          <a:xfrm>
            <a:off x="1372238" y="7642889"/>
            <a:ext cx="1381868" cy="180289"/>
          </a:xfrm>
          <a:prstGeom prst="rect">
            <a:avLst/>
          </a:prstGeom>
        </p:spPr>
        <p:txBody>
          <a:bodyPr lIns="0" tIns="0" rIns="0" bIns="0" rtlCol="0" anchor="t">
            <a:spAutoFit/>
          </a:bodyPr>
          <a:lstStyle/>
          <a:p>
            <a:pPr algn="l">
              <a:lnSpc>
                <a:spcPts val="1536"/>
              </a:lnSpc>
            </a:pPr>
            <a:r>
              <a:rPr lang="en-US" sz="1103" spc="-1">
                <a:solidFill>
                  <a:srgbClr val="000000"/>
                </a:solidFill>
                <a:latin typeface="IBM Plex Sans Condensed Bold"/>
                <a:ea typeface="IBM Plex Sans Condensed Bold"/>
                <a:cs typeface="IBM Plex Sans Condensed Bold"/>
                <a:sym typeface="IBM Plex Sans Condensed Bold"/>
              </a:rPr>
              <a:t>Use Case V/s Test Case </a:t>
            </a:r>
          </a:p>
        </p:txBody>
      </p:sp>
      <p:sp>
        <p:nvSpPr>
          <p:cNvPr id="11" name="TextBox 11"/>
          <p:cNvSpPr txBox="1"/>
          <p:nvPr/>
        </p:nvSpPr>
        <p:spPr>
          <a:xfrm>
            <a:off x="1600838" y="7816177"/>
            <a:ext cx="4881001" cy="397402"/>
          </a:xfrm>
          <a:prstGeom prst="rect">
            <a:avLst/>
          </a:prstGeom>
        </p:spPr>
        <p:txBody>
          <a:bodyPr lIns="0" tIns="0" rIns="0" bIns="0" rtlCol="0" anchor="t">
            <a:spAutoFit/>
          </a:bodyPr>
          <a:lstStyle/>
          <a:p>
            <a:pPr algn="l">
              <a:lnSpc>
                <a:spcPts val="1536"/>
              </a:lnSpc>
            </a:pPr>
            <a:r>
              <a:rPr lang="en-US" sz="1103" spc="-1">
                <a:solidFill>
                  <a:srgbClr val="000000"/>
                </a:solidFill>
                <a:latin typeface="IBM Plex Sans Condensed"/>
                <a:ea typeface="IBM Plex Sans Condensed"/>
                <a:cs typeface="IBM Plex Sans Condensed"/>
                <a:sym typeface="IBM Plex Sans Condensed"/>
              </a:rPr>
              <a:t>a. </a:t>
            </a:r>
            <a:r>
              <a:rPr lang="en-US" sz="1103" spc="-1">
                <a:solidFill>
                  <a:srgbClr val="000000"/>
                </a:solidFill>
                <a:latin typeface="IBM Plex Sans Condensed Bold"/>
                <a:ea typeface="IBM Plex Sans Condensed Bold"/>
                <a:cs typeface="IBM Plex Sans Condensed Bold"/>
                <a:sym typeface="IBM Plex Sans Condensed Bold"/>
              </a:rPr>
              <a:t>Use Case:</a:t>
            </a:r>
            <a:r>
              <a:rPr lang="en-US" sz="1103" spc="-1">
                <a:solidFill>
                  <a:srgbClr val="000000"/>
                </a:solidFill>
                <a:latin typeface="IBM Plex Sans Condensed"/>
                <a:ea typeface="IBM Plex Sans Condensed"/>
                <a:cs typeface="IBM Plex Sans Condensed"/>
                <a:sym typeface="IBM Plex Sans Condensed"/>
              </a:rPr>
              <a:t> </a:t>
            </a:r>
            <a:r>
              <a:rPr lang="en-US" sz="1103" spc="-1">
                <a:solidFill>
                  <a:srgbClr val="FF0000"/>
                </a:solidFill>
                <a:latin typeface="IBM Plex Sans Condensed"/>
                <a:ea typeface="IBM Plex Sans Condensed"/>
                <a:cs typeface="IBM Plex Sans Condensed"/>
                <a:sym typeface="IBM Plex Sans Condensed"/>
              </a:rPr>
              <a:t>Describes functional requirement</a:t>
            </a:r>
            <a:r>
              <a:rPr lang="en-US" sz="1103" spc="-1">
                <a:solidFill>
                  <a:srgbClr val="000000"/>
                </a:solidFill>
                <a:latin typeface="IBM Plex Sans Condensed"/>
                <a:ea typeface="IBM Plex Sans Condensed"/>
                <a:cs typeface="IBM Plex Sans Condensed"/>
                <a:sym typeface="IBM Plex Sans Condensed"/>
              </a:rPr>
              <a:t>, prepared by </a:t>
            </a:r>
            <a:r>
              <a:rPr lang="en-US" sz="1103" spc="-1">
                <a:solidFill>
                  <a:srgbClr val="FF0000"/>
                </a:solidFill>
                <a:latin typeface="IBM Plex Sans Condensed"/>
                <a:ea typeface="IBM Plex Sans Condensed"/>
                <a:cs typeface="IBM Plex Sans Condensed"/>
                <a:sym typeface="IBM Plex Sans Condensed"/>
              </a:rPr>
              <a:t>Business Analyst (BA).</a:t>
            </a:r>
            <a:r>
              <a:rPr lang="en-US" sz="1103" spc="-1">
                <a:solidFill>
                  <a:srgbClr val="000000"/>
                </a:solidFill>
                <a:latin typeface="IBM Plex Sans Condensed"/>
                <a:ea typeface="IBM Plex Sans Condensed"/>
                <a:cs typeface="IBM Plex Sans Condensed"/>
                <a:sym typeface="IBM Plex Sans Condensed"/>
              </a:rPr>
              <a:t> b. </a:t>
            </a:r>
            <a:r>
              <a:rPr lang="en-US" sz="1103" spc="-1">
                <a:solidFill>
                  <a:srgbClr val="000000"/>
                </a:solidFill>
                <a:latin typeface="IBM Plex Sans Condensed Bold"/>
                <a:ea typeface="IBM Plex Sans Condensed Bold"/>
                <a:cs typeface="IBM Plex Sans Condensed Bold"/>
                <a:sym typeface="IBM Plex Sans Condensed Bold"/>
              </a:rPr>
              <a:t>Test Case:</a:t>
            </a:r>
            <a:r>
              <a:rPr lang="en-US" sz="1103" spc="-1">
                <a:solidFill>
                  <a:srgbClr val="000000"/>
                </a:solidFill>
                <a:latin typeface="IBM Plex Sans Condensed"/>
                <a:ea typeface="IBM Plex Sans Condensed"/>
                <a:cs typeface="IBM Plex Sans Condensed"/>
                <a:sym typeface="IBM Plex Sans Condensed"/>
              </a:rPr>
              <a:t> </a:t>
            </a:r>
            <a:r>
              <a:rPr lang="en-US" sz="1103" spc="-1">
                <a:solidFill>
                  <a:srgbClr val="FF0000"/>
                </a:solidFill>
                <a:latin typeface="IBM Plex Sans Condensed"/>
                <a:ea typeface="IBM Plex Sans Condensed"/>
                <a:cs typeface="IBM Plex Sans Condensed"/>
                <a:sym typeface="IBM Plex Sans Condensed"/>
              </a:rPr>
              <a:t>Describes Test Steps/Procedure</a:t>
            </a:r>
            <a:r>
              <a:rPr lang="en-US" sz="1103" spc="-1">
                <a:solidFill>
                  <a:srgbClr val="000000"/>
                </a:solidFill>
                <a:latin typeface="IBM Plex Sans Condensed"/>
                <a:ea typeface="IBM Plex Sans Condensed"/>
                <a:cs typeface="IBM Plex Sans Condensed"/>
                <a:sym typeface="IBM Plex Sans Condensed"/>
              </a:rPr>
              <a:t>, prepared by </a:t>
            </a:r>
            <a:r>
              <a:rPr lang="en-US" sz="1103" spc="-1">
                <a:solidFill>
                  <a:srgbClr val="FF0000"/>
                </a:solidFill>
                <a:latin typeface="IBM Plex Sans Condensed"/>
                <a:ea typeface="IBM Plex Sans Condensed"/>
                <a:cs typeface="IBM Plex Sans Condensed"/>
                <a:sym typeface="IBM Plex Sans Condensed"/>
              </a:rPr>
              <a:t>Testers.</a:t>
            </a:r>
            <a:r>
              <a:rPr lang="en-US" sz="1103" spc="-1">
                <a:solidFill>
                  <a:srgbClr val="000000"/>
                </a:solidFill>
                <a:latin typeface="IBM Plex Sans Condensed"/>
                <a:ea typeface="IBM Plex Sans Condensed"/>
                <a:cs typeface="IBM Plex Sans Condensed"/>
                <a:sym typeface="IBM Plex Sans Condensed"/>
              </a:rPr>
              <a:t> </a:t>
            </a:r>
          </a:p>
        </p:txBody>
      </p:sp>
      <p:sp>
        <p:nvSpPr>
          <p:cNvPr id="12" name="TextBox 12"/>
          <p:cNvSpPr txBox="1"/>
          <p:nvPr/>
        </p:nvSpPr>
        <p:spPr>
          <a:xfrm>
            <a:off x="5930522" y="3068088"/>
            <a:ext cx="32318" cy="294589"/>
          </a:xfrm>
          <a:prstGeom prst="rect">
            <a:avLst/>
          </a:prstGeom>
        </p:spPr>
        <p:txBody>
          <a:bodyPr lIns="0" tIns="0" rIns="0" bIns="0" rtlCol="0" anchor="t">
            <a:spAutoFit/>
          </a:bodyPr>
          <a:lstStyle/>
          <a:p>
            <a:pPr algn="l">
              <a:lnSpc>
                <a:spcPts val="2759"/>
              </a:lnSpc>
            </a:pPr>
            <a:r>
              <a:rPr lang="en-US" sz="1103" spc="-1">
                <a:solidFill>
                  <a:srgbClr val="000000"/>
                </a:solidFill>
                <a:latin typeface="IBM Plex Sans Condensed"/>
                <a:ea typeface="IBM Plex Sans Condensed"/>
                <a:cs typeface="IBM Plex Sans Condensed"/>
                <a:sym typeface="IBM Plex Sans Condensed"/>
              </a:rPr>
              <a:t> </a:t>
            </a:r>
          </a:p>
        </p:txBody>
      </p:sp>
      <p:sp>
        <p:nvSpPr>
          <p:cNvPr id="13" name="TextBox 13"/>
          <p:cNvSpPr txBox="1"/>
          <p:nvPr/>
        </p:nvSpPr>
        <p:spPr>
          <a:xfrm>
            <a:off x="1372238" y="3678069"/>
            <a:ext cx="1724244" cy="294589"/>
          </a:xfrm>
          <a:prstGeom prst="rect">
            <a:avLst/>
          </a:prstGeom>
        </p:spPr>
        <p:txBody>
          <a:bodyPr lIns="0" tIns="0" rIns="0" bIns="0" rtlCol="0" anchor="t">
            <a:spAutoFit/>
          </a:bodyPr>
          <a:lstStyle/>
          <a:p>
            <a:pPr algn="l">
              <a:lnSpc>
                <a:spcPts val="2759"/>
              </a:lnSpc>
            </a:pPr>
            <a:r>
              <a:rPr lang="en-US" sz="1103" spc="-1">
                <a:solidFill>
                  <a:srgbClr val="5B9BD5"/>
                </a:solidFill>
                <a:latin typeface="IBM Plex Sans Condensed Bold"/>
                <a:ea typeface="IBM Plex Sans Condensed Bold"/>
                <a:cs typeface="IBM Plex Sans Condensed Bold"/>
                <a:sym typeface="IBM Plex Sans Condensed Bold"/>
              </a:rPr>
              <a:t>Test Scenario: (What to test) </a:t>
            </a:r>
          </a:p>
        </p:txBody>
      </p:sp>
      <p:sp>
        <p:nvSpPr>
          <p:cNvPr id="14" name="TextBox 14"/>
          <p:cNvSpPr txBox="1"/>
          <p:nvPr/>
        </p:nvSpPr>
        <p:spPr>
          <a:xfrm>
            <a:off x="1600838" y="4060660"/>
            <a:ext cx="5396789" cy="302152"/>
          </a:xfrm>
          <a:prstGeom prst="rect">
            <a:avLst/>
          </a:prstGeom>
        </p:spPr>
        <p:txBody>
          <a:bodyPr lIns="0" tIns="0" rIns="0" bIns="0" rtlCol="0" anchor="t">
            <a:spAutoFit/>
          </a:bodyPr>
          <a:lstStyle/>
          <a:p>
            <a:pPr algn="l">
              <a:lnSpc>
                <a:spcPts val="551"/>
              </a:lnSpc>
            </a:pPr>
            <a:r>
              <a:rPr lang="en-US" sz="1103" spc="-1">
                <a:solidFill>
                  <a:srgbClr val="000000"/>
                </a:solidFill>
                <a:latin typeface="IBM Plex Sans Condensed"/>
                <a:ea typeface="IBM Plex Sans Condensed"/>
                <a:cs typeface="IBM Plex Sans Condensed"/>
                <a:sym typeface="IBM Plex Sans Condensed"/>
              </a:rPr>
              <a:t>a. A possible area to be tested </a:t>
            </a:r>
            <a:r>
              <a:rPr lang="en-US" sz="1103" spc="-1">
                <a:solidFill>
                  <a:srgbClr val="FF0000"/>
                </a:solidFill>
                <a:latin typeface="IBM Plex Sans Condensed Bold"/>
                <a:ea typeface="IBM Plex Sans Condensed Bold"/>
                <a:cs typeface="IBM Plex Sans Condensed Bold"/>
                <a:sym typeface="IBM Plex Sans Condensed Bold"/>
              </a:rPr>
              <a:t>(What to test).</a:t>
            </a:r>
            <a:r>
              <a:rPr lang="en-US" sz="1103" spc="-1">
                <a:solidFill>
                  <a:srgbClr val="000000"/>
                </a:solidFill>
                <a:latin typeface="IBM Plex Sans Condensed"/>
                <a:ea typeface="IBM Plex Sans Condensed"/>
                <a:cs typeface="IBM Plex Sans Condensed"/>
                <a:sym typeface="IBM Plex Sans Condensed"/>
              </a:rPr>
              <a:t> </a:t>
            </a:r>
          </a:p>
          <a:p>
            <a:pPr algn="l">
              <a:lnSpc>
                <a:spcPts val="2520"/>
              </a:lnSpc>
            </a:pPr>
            <a:r>
              <a:rPr lang="en-US" sz="1103" spc="2">
                <a:solidFill>
                  <a:srgbClr val="000000"/>
                </a:solidFill>
                <a:latin typeface="IBM Plex Sans Condensed"/>
                <a:ea typeface="IBM Plex Sans Condensed"/>
                <a:cs typeface="IBM Plex Sans Condensed"/>
                <a:sym typeface="IBM Plex Sans Condensed"/>
              </a:rPr>
              <a:t>b. Test Scenario is an </a:t>
            </a:r>
            <a:r>
              <a:rPr lang="en-US" sz="1103" spc="2">
                <a:solidFill>
                  <a:srgbClr val="FF0000"/>
                </a:solidFill>
                <a:latin typeface="IBM Plex Sans Condensed"/>
                <a:ea typeface="IBM Plex Sans Condensed"/>
                <a:cs typeface="IBM Plex Sans Condensed"/>
                <a:sym typeface="IBM Plex Sans Condensed"/>
              </a:rPr>
              <a:t>overview</a:t>
            </a:r>
            <a:r>
              <a:rPr lang="en-US" sz="1103" spc="2">
                <a:solidFill>
                  <a:srgbClr val="000000"/>
                </a:solidFill>
                <a:latin typeface="IBM Plex Sans Condensed"/>
                <a:ea typeface="IBM Plex Sans Condensed"/>
                <a:cs typeface="IBM Plex Sans Condensed"/>
                <a:sym typeface="IBM Plex Sans Condensed"/>
              </a:rPr>
              <a:t> </a:t>
            </a:r>
            <a:r>
              <a:rPr lang="en-US" sz="1103" spc="2">
                <a:solidFill>
                  <a:srgbClr val="FF0000"/>
                </a:solidFill>
                <a:latin typeface="IBM Plex Sans Condensed"/>
                <a:ea typeface="IBM Plex Sans Condensed"/>
                <a:cs typeface="IBM Plex Sans Condensed"/>
                <a:sym typeface="IBM Plex Sans Condensed"/>
              </a:rPr>
              <a:t>of any functionality </a:t>
            </a:r>
            <a:r>
              <a:rPr lang="en-US" sz="1103" spc="2">
                <a:solidFill>
                  <a:srgbClr val="000000"/>
                </a:solidFill>
                <a:latin typeface="IBM Plex Sans Condensed"/>
                <a:ea typeface="IBM Plex Sans Condensed"/>
                <a:cs typeface="IBM Plex Sans Condensed"/>
                <a:sym typeface="IBM Plex Sans Condensed"/>
              </a:rPr>
              <a:t>in a software application that is under </a:t>
            </a:r>
          </a:p>
        </p:txBody>
      </p:sp>
      <p:sp>
        <p:nvSpPr>
          <p:cNvPr id="15" name="TextBox 15"/>
          <p:cNvSpPr txBox="1"/>
          <p:nvPr/>
        </p:nvSpPr>
        <p:spPr>
          <a:xfrm>
            <a:off x="1829438" y="4475883"/>
            <a:ext cx="464725" cy="85039"/>
          </a:xfrm>
          <a:prstGeom prst="rect">
            <a:avLst/>
          </a:prstGeom>
        </p:spPr>
        <p:txBody>
          <a:bodyPr lIns="0" tIns="0" rIns="0" bIns="0" rtlCol="0" anchor="t">
            <a:spAutoFit/>
          </a:bodyPr>
          <a:lstStyle/>
          <a:p>
            <a:pPr algn="l">
              <a:lnSpc>
                <a:spcPts val="599"/>
              </a:lnSpc>
            </a:pPr>
            <a:r>
              <a:rPr lang="en-US" sz="1103" spc="-1">
                <a:solidFill>
                  <a:srgbClr val="000000"/>
                </a:solidFill>
                <a:latin typeface="IBM Plex Sans Condensed"/>
                <a:ea typeface="IBM Plex Sans Condensed"/>
                <a:cs typeface="IBM Plex Sans Condensed"/>
                <a:sym typeface="IBM Plex Sans Condensed"/>
              </a:rPr>
              <a:t>testing. </a:t>
            </a:r>
          </a:p>
        </p:txBody>
      </p:sp>
      <p:sp>
        <p:nvSpPr>
          <p:cNvPr id="16" name="TextBox 16"/>
          <p:cNvSpPr txBox="1"/>
          <p:nvPr/>
        </p:nvSpPr>
        <p:spPr>
          <a:xfrm>
            <a:off x="1600838" y="4467949"/>
            <a:ext cx="5395989" cy="483375"/>
          </a:xfrm>
          <a:prstGeom prst="rect">
            <a:avLst/>
          </a:prstGeom>
        </p:spPr>
        <p:txBody>
          <a:bodyPr lIns="0" tIns="0" rIns="0" bIns="0" rtlCol="0" anchor="t">
            <a:spAutoFit/>
          </a:bodyPr>
          <a:lstStyle/>
          <a:p>
            <a:pPr algn="l">
              <a:lnSpc>
                <a:spcPts val="2471"/>
              </a:lnSpc>
            </a:pPr>
            <a:r>
              <a:rPr lang="en-US" sz="1103" spc="-1">
                <a:solidFill>
                  <a:srgbClr val="000000"/>
                </a:solidFill>
                <a:latin typeface="IBM Plex Sans Condensed"/>
                <a:ea typeface="IBM Plex Sans Condensed"/>
                <a:cs typeface="IBM Plex Sans Condensed"/>
                <a:sym typeface="IBM Plex Sans Condensed"/>
              </a:rPr>
              <a:t>c. A test scenario is derived from a use case. </a:t>
            </a:r>
          </a:p>
          <a:p>
            <a:pPr algn="l">
              <a:lnSpc>
                <a:spcPts val="603"/>
              </a:lnSpc>
            </a:pPr>
            <a:r>
              <a:rPr lang="en-US" sz="1103" spc="2">
                <a:solidFill>
                  <a:srgbClr val="000000"/>
                </a:solidFill>
                <a:latin typeface="IBM Plex Sans Condensed"/>
                <a:ea typeface="IBM Plex Sans Condensed"/>
                <a:cs typeface="IBM Plex Sans Condensed"/>
                <a:sym typeface="IBM Plex Sans Condensed"/>
              </a:rPr>
              <a:t>d. We can say the test scenario contains </a:t>
            </a:r>
            <a:r>
              <a:rPr lang="en-US" sz="1103" spc="2">
                <a:solidFill>
                  <a:srgbClr val="FF0000"/>
                </a:solidFill>
                <a:latin typeface="IBM Plex Sans Condensed"/>
                <a:ea typeface="IBM Plex Sans Condensed"/>
                <a:cs typeface="IBM Plex Sans Condensed"/>
                <a:sym typeface="IBM Plex Sans Condensed"/>
              </a:rPr>
              <a:t>all the conditions</a:t>
            </a:r>
            <a:r>
              <a:rPr lang="en-US" sz="1103" spc="2">
                <a:solidFill>
                  <a:srgbClr val="000000"/>
                </a:solidFill>
                <a:latin typeface="IBM Plex Sans Condensed"/>
                <a:ea typeface="IBM Plex Sans Condensed"/>
                <a:cs typeface="IBM Plex Sans Condensed"/>
                <a:sym typeface="IBM Plex Sans Condensed"/>
              </a:rPr>
              <a:t>, which can </a:t>
            </a:r>
            <a:r>
              <a:rPr lang="en-US" sz="1103" spc="2">
                <a:solidFill>
                  <a:srgbClr val="FF0000"/>
                </a:solidFill>
                <a:latin typeface="IBM Plex Sans Condensed"/>
                <a:ea typeface="IBM Plex Sans Condensed"/>
                <a:cs typeface="IBM Plex Sans Condensed"/>
                <a:sym typeface="IBM Plex Sans Condensed"/>
              </a:rPr>
              <a:t>be determined the </a:t>
            </a:r>
          </a:p>
        </p:txBody>
      </p:sp>
      <p:sp>
        <p:nvSpPr>
          <p:cNvPr id="17" name="TextBox 17"/>
          <p:cNvSpPr txBox="1"/>
          <p:nvPr/>
        </p:nvSpPr>
        <p:spPr>
          <a:xfrm>
            <a:off x="1829438" y="4873904"/>
            <a:ext cx="2987002" cy="275539"/>
          </a:xfrm>
          <a:prstGeom prst="rect">
            <a:avLst/>
          </a:prstGeom>
        </p:spPr>
        <p:txBody>
          <a:bodyPr lIns="0" tIns="0" rIns="0" bIns="0" rtlCol="0" anchor="t">
            <a:spAutoFit/>
          </a:bodyPr>
          <a:lstStyle/>
          <a:p>
            <a:pPr algn="l">
              <a:lnSpc>
                <a:spcPts val="2516"/>
              </a:lnSpc>
            </a:pPr>
            <a:r>
              <a:rPr lang="en-US" sz="1103" spc="-1">
                <a:solidFill>
                  <a:srgbClr val="FF0000"/>
                </a:solidFill>
                <a:latin typeface="IBM Plex Sans Condensed"/>
                <a:ea typeface="IBM Plex Sans Condensed"/>
                <a:cs typeface="IBM Plex Sans Condensed"/>
                <a:sym typeface="IBM Plex Sans Condensed"/>
              </a:rPr>
              <a:t>testing coverage against the business requirement.</a:t>
            </a:r>
            <a:r>
              <a:rPr lang="en-US" sz="1103" spc="-1">
                <a:solidFill>
                  <a:srgbClr val="000000"/>
                </a:solidFill>
                <a:latin typeface="IBM Plex Sans Condensed"/>
                <a:ea typeface="IBM Plex Sans Condensed"/>
                <a:cs typeface="IBM Plex Sans Condensed"/>
                <a:sym typeface="IBM Plex Sans Condensed"/>
              </a:rPr>
              <a:t> </a:t>
            </a:r>
          </a:p>
        </p:txBody>
      </p:sp>
      <p:sp>
        <p:nvSpPr>
          <p:cNvPr id="18" name="TextBox 18"/>
          <p:cNvSpPr txBox="1"/>
          <p:nvPr/>
        </p:nvSpPr>
        <p:spPr>
          <a:xfrm>
            <a:off x="1372238" y="5615330"/>
            <a:ext cx="1437827" cy="180289"/>
          </a:xfrm>
          <a:prstGeom prst="rect">
            <a:avLst/>
          </a:prstGeom>
        </p:spPr>
        <p:txBody>
          <a:bodyPr lIns="0" tIns="0" rIns="0" bIns="0" rtlCol="0" anchor="t">
            <a:spAutoFit/>
          </a:bodyPr>
          <a:lstStyle/>
          <a:p>
            <a:pPr algn="l">
              <a:lnSpc>
                <a:spcPts val="1542"/>
              </a:lnSpc>
            </a:pPr>
            <a:r>
              <a:rPr lang="en-US" sz="1103" spc="-1">
                <a:solidFill>
                  <a:srgbClr val="5B9BD5"/>
                </a:solidFill>
                <a:latin typeface="IBM Plex Sans Condensed Bold"/>
                <a:ea typeface="IBM Plex Sans Condensed Bold"/>
                <a:cs typeface="IBM Plex Sans Condensed Bold"/>
                <a:sym typeface="IBM Plex Sans Condensed Bold"/>
              </a:rPr>
              <a:t>Test Case: (How to test) </a:t>
            </a:r>
          </a:p>
        </p:txBody>
      </p:sp>
      <p:sp>
        <p:nvSpPr>
          <p:cNvPr id="19" name="TextBox 19"/>
          <p:cNvSpPr txBox="1"/>
          <p:nvPr/>
        </p:nvSpPr>
        <p:spPr>
          <a:xfrm>
            <a:off x="1600838" y="5788619"/>
            <a:ext cx="5397217" cy="397402"/>
          </a:xfrm>
          <a:prstGeom prst="rect">
            <a:avLst/>
          </a:prstGeom>
        </p:spPr>
        <p:txBody>
          <a:bodyPr lIns="0" tIns="0" rIns="0" bIns="0" rtlCol="0" anchor="t">
            <a:spAutoFit/>
          </a:bodyPr>
          <a:lstStyle/>
          <a:p>
            <a:pPr algn="l">
              <a:lnSpc>
                <a:spcPts val="1542"/>
              </a:lnSpc>
            </a:pPr>
            <a:r>
              <a:rPr lang="en-US" sz="1103" spc="-1">
                <a:solidFill>
                  <a:srgbClr val="000000"/>
                </a:solidFill>
                <a:latin typeface="IBM Plex Sans Condensed"/>
                <a:ea typeface="IBM Plex Sans Condensed"/>
                <a:cs typeface="IBM Plex Sans Condensed"/>
                <a:sym typeface="IBM Plex Sans Condensed"/>
              </a:rPr>
              <a:t>a. It is </a:t>
            </a:r>
            <a:r>
              <a:rPr lang="en-US" sz="1103" spc="-1">
                <a:solidFill>
                  <a:srgbClr val="FF0000"/>
                </a:solidFill>
                <a:latin typeface="IBM Plex Sans Condensed"/>
                <a:ea typeface="IBM Plex Sans Condensed"/>
                <a:cs typeface="IBM Plex Sans Condensed"/>
                <a:sym typeface="IBM Plex Sans Condensed"/>
              </a:rPr>
              <a:t>detailed description </a:t>
            </a:r>
            <a:r>
              <a:rPr lang="en-US" sz="1103" spc="-1">
                <a:solidFill>
                  <a:srgbClr val="000000"/>
                </a:solidFill>
                <a:latin typeface="IBM Plex Sans Condensed"/>
                <a:ea typeface="IBM Plex Sans Condensed"/>
                <a:cs typeface="IBM Plex Sans Condensed"/>
                <a:sym typeface="IBM Plex Sans Condensed"/>
              </a:rPr>
              <a:t>of any functionality </a:t>
            </a:r>
            <a:r>
              <a:rPr lang="en-US" sz="1103" spc="-1">
                <a:solidFill>
                  <a:srgbClr val="FF0000"/>
                </a:solidFill>
                <a:latin typeface="IBM Plex Sans Condensed"/>
                <a:ea typeface="IBM Plex Sans Condensed"/>
                <a:cs typeface="IBM Plex Sans Condensed"/>
                <a:sym typeface="IBM Plex Sans Condensed"/>
              </a:rPr>
              <a:t>for </a:t>
            </a:r>
            <a:r>
              <a:rPr lang="en-US" sz="1103" spc="-1">
                <a:solidFill>
                  <a:srgbClr val="FF0000"/>
                </a:solidFill>
                <a:latin typeface="IBM Plex Sans Condensed Bold"/>
                <a:ea typeface="IBM Plex Sans Condensed Bold"/>
                <a:cs typeface="IBM Plex Sans Condensed Bold"/>
                <a:sym typeface="IBM Plex Sans Condensed Bold"/>
              </a:rPr>
              <a:t>how to test.</a:t>
            </a:r>
            <a:r>
              <a:rPr lang="en-US" sz="1103" spc="-1">
                <a:solidFill>
                  <a:srgbClr val="000000"/>
                </a:solidFill>
                <a:latin typeface="IBM Plex Sans Condensed"/>
                <a:ea typeface="IBM Plex Sans Condensed"/>
                <a:cs typeface="IBM Plex Sans Condensed"/>
                <a:sym typeface="IBM Plex Sans Condensed"/>
              </a:rPr>
              <a:t> b. A Test Case is a </a:t>
            </a:r>
            <a:r>
              <a:rPr lang="en-US" sz="1103" spc="-1">
                <a:solidFill>
                  <a:srgbClr val="FF0000"/>
                </a:solidFill>
                <a:latin typeface="IBM Plex Sans Condensed Bold"/>
                <a:ea typeface="IBM Plex Sans Condensed Bold"/>
                <a:cs typeface="IBM Plex Sans Condensed Bold"/>
                <a:sym typeface="IBM Plex Sans Condensed Bold"/>
              </a:rPr>
              <a:t>set of actions executed</a:t>
            </a:r>
            <a:r>
              <a:rPr lang="en-US" sz="1103" spc="-1">
                <a:solidFill>
                  <a:srgbClr val="FF0000"/>
                </a:solidFill>
                <a:latin typeface="IBM Plex Sans Condensed"/>
                <a:ea typeface="IBM Plex Sans Condensed"/>
                <a:cs typeface="IBM Plex Sans Condensed"/>
                <a:sym typeface="IBM Plex Sans Condensed"/>
              </a:rPr>
              <a:t> to validate a particular feature or functionality </a:t>
            </a:r>
            <a:r>
              <a:rPr lang="en-US" sz="1103" spc="-1">
                <a:solidFill>
                  <a:srgbClr val="000000"/>
                </a:solidFill>
                <a:latin typeface="IBM Plex Sans Condensed"/>
                <a:ea typeface="IBM Plex Sans Condensed"/>
                <a:cs typeface="IBM Plex Sans Condensed"/>
                <a:sym typeface="IBM Plex Sans Condensed"/>
              </a:rPr>
              <a:t>of </a:t>
            </a:r>
          </a:p>
        </p:txBody>
      </p:sp>
      <p:sp>
        <p:nvSpPr>
          <p:cNvPr id="20" name="TextBox 20"/>
          <p:cNvSpPr txBox="1"/>
          <p:nvPr/>
        </p:nvSpPr>
        <p:spPr>
          <a:xfrm>
            <a:off x="1829438" y="6203852"/>
            <a:ext cx="1553251" cy="180289"/>
          </a:xfrm>
          <a:prstGeom prst="rect">
            <a:avLst/>
          </a:prstGeom>
        </p:spPr>
        <p:txBody>
          <a:bodyPr lIns="0" tIns="0" rIns="0" bIns="0" rtlCol="0" anchor="t">
            <a:spAutoFit/>
          </a:bodyPr>
          <a:lstStyle/>
          <a:p>
            <a:pPr algn="l">
              <a:lnSpc>
                <a:spcPts val="1542"/>
              </a:lnSpc>
            </a:pPr>
            <a:r>
              <a:rPr lang="en-US" sz="1103" spc="-1">
                <a:solidFill>
                  <a:srgbClr val="000000"/>
                </a:solidFill>
                <a:latin typeface="IBM Plex Sans Condensed"/>
                <a:ea typeface="IBM Plex Sans Condensed"/>
                <a:cs typeface="IBM Plex Sans Condensed"/>
                <a:sym typeface="IBM Plex Sans Condensed"/>
              </a:rPr>
              <a:t>your software application. </a:t>
            </a:r>
          </a:p>
        </p:txBody>
      </p:sp>
      <p:sp>
        <p:nvSpPr>
          <p:cNvPr id="21" name="TextBox 21"/>
          <p:cNvSpPr txBox="1"/>
          <p:nvPr/>
        </p:nvSpPr>
        <p:spPr>
          <a:xfrm>
            <a:off x="1600838" y="6376883"/>
            <a:ext cx="5331800" cy="202330"/>
          </a:xfrm>
          <a:prstGeom prst="rect">
            <a:avLst/>
          </a:prstGeom>
        </p:spPr>
        <p:txBody>
          <a:bodyPr lIns="0" tIns="0" rIns="0" bIns="0" rtlCol="0" anchor="t">
            <a:spAutoFit/>
          </a:bodyPr>
          <a:lstStyle/>
          <a:p>
            <a:pPr algn="l">
              <a:lnSpc>
                <a:spcPts val="1542"/>
              </a:lnSpc>
            </a:pPr>
            <a:r>
              <a:rPr lang="en-US" sz="1103" spc="-1">
                <a:solidFill>
                  <a:srgbClr val="000000"/>
                </a:solidFill>
                <a:latin typeface="IBM Plex Sans Condensed"/>
                <a:ea typeface="IBM Plex Sans Condensed"/>
                <a:cs typeface="IBM Plex Sans Condensed"/>
                <a:sym typeface="IBM Plex Sans Condensed"/>
              </a:rPr>
              <a:t>c. </a:t>
            </a:r>
            <a:r>
              <a:rPr lang="en-US" sz="1103" spc="-1">
                <a:solidFill>
                  <a:srgbClr val="FF0000"/>
                </a:solidFill>
                <a:latin typeface="IBM Plex Sans Condensed Bold"/>
                <a:ea typeface="IBM Plex Sans Condensed Bold"/>
                <a:cs typeface="IBM Plex Sans Condensed Bold"/>
                <a:sym typeface="IBM Plex Sans Condensed Bold"/>
              </a:rPr>
              <a:t>Step by step actions</a:t>
            </a:r>
            <a:r>
              <a:rPr lang="en-US" sz="1103" spc="-1">
                <a:solidFill>
                  <a:srgbClr val="FF0000"/>
                </a:solidFill>
                <a:latin typeface="IBM Plex Sans Condensed"/>
                <a:ea typeface="IBM Plex Sans Condensed"/>
                <a:cs typeface="IBM Plex Sans Condensed"/>
                <a:sym typeface="IBM Plex Sans Condensed"/>
              </a:rPr>
              <a:t> to be performed </a:t>
            </a:r>
            <a:r>
              <a:rPr lang="en-US" sz="1103" spc="-1">
                <a:solidFill>
                  <a:srgbClr val="000000"/>
                </a:solidFill>
                <a:latin typeface="IBM Plex Sans Condensed"/>
                <a:ea typeface="IBM Plex Sans Condensed"/>
                <a:cs typeface="IBM Plex Sans Condensed"/>
                <a:sym typeface="IBM Plex Sans Condensed"/>
              </a:rPr>
              <a:t>to validate the functionality of AUT (How to test). </a:t>
            </a:r>
          </a:p>
        </p:txBody>
      </p:sp>
      <p:sp>
        <p:nvSpPr>
          <p:cNvPr id="22" name="TextBox 22"/>
          <p:cNvSpPr txBox="1"/>
          <p:nvPr/>
        </p:nvSpPr>
        <p:spPr>
          <a:xfrm>
            <a:off x="1600838" y="6571955"/>
            <a:ext cx="151676" cy="202330"/>
          </a:xfrm>
          <a:prstGeom prst="rect">
            <a:avLst/>
          </a:prstGeom>
        </p:spPr>
        <p:txBody>
          <a:bodyPr lIns="0" tIns="0" rIns="0" bIns="0" rtlCol="0" anchor="t">
            <a:spAutoFit/>
          </a:bodyPr>
          <a:lstStyle/>
          <a:p>
            <a:pPr algn="l">
              <a:lnSpc>
                <a:spcPts val="1542"/>
              </a:lnSpc>
            </a:pPr>
            <a:r>
              <a:rPr lang="en-US" sz="1103" spc="-1">
                <a:solidFill>
                  <a:srgbClr val="000000"/>
                </a:solidFill>
                <a:latin typeface="IBM Plex Sans Condensed"/>
                <a:ea typeface="IBM Plex Sans Condensed"/>
                <a:cs typeface="IBM Plex Sans Condensed"/>
                <a:sym typeface="IBM Plex Sans Condensed"/>
              </a:rPr>
              <a:t>d. </a:t>
            </a:r>
          </a:p>
        </p:txBody>
      </p:sp>
      <p:sp>
        <p:nvSpPr>
          <p:cNvPr id="23" name="TextBox 23"/>
          <p:cNvSpPr txBox="1"/>
          <p:nvPr/>
        </p:nvSpPr>
        <p:spPr>
          <a:xfrm>
            <a:off x="1829438" y="6593996"/>
            <a:ext cx="3711778" cy="180289"/>
          </a:xfrm>
          <a:prstGeom prst="rect">
            <a:avLst/>
          </a:prstGeom>
        </p:spPr>
        <p:txBody>
          <a:bodyPr lIns="0" tIns="0" rIns="0" bIns="0" rtlCol="0" anchor="t">
            <a:spAutoFit/>
          </a:bodyPr>
          <a:lstStyle/>
          <a:p>
            <a:pPr algn="l">
              <a:lnSpc>
                <a:spcPts val="1542"/>
              </a:lnSpc>
            </a:pPr>
            <a:r>
              <a:rPr lang="en-US" sz="1103" spc="-1">
                <a:solidFill>
                  <a:srgbClr val="000000"/>
                </a:solidFill>
                <a:latin typeface="IBM Plex Sans Condensed"/>
                <a:ea typeface="IBM Plex Sans Condensed"/>
                <a:cs typeface="IBM Plex Sans Condensed"/>
                <a:sym typeface="IBM Plex Sans Condensed"/>
              </a:rPr>
              <a:t>Test case contains </a:t>
            </a:r>
            <a:r>
              <a:rPr lang="en-US" sz="1103" spc="-1">
                <a:solidFill>
                  <a:srgbClr val="FF0000"/>
                </a:solidFill>
                <a:latin typeface="IBM Plex Sans Condensed"/>
                <a:ea typeface="IBM Plex Sans Condensed"/>
                <a:cs typeface="IBM Plex Sans Condensed"/>
                <a:sym typeface="IBM Plex Sans Condensed"/>
              </a:rPr>
              <a:t>test steps, expected result, and actual result.</a:t>
            </a:r>
            <a:r>
              <a:rPr lang="en-US" sz="1103" spc="-1">
                <a:solidFill>
                  <a:srgbClr val="000000"/>
                </a:solidFill>
                <a:latin typeface="IBM Plex Sans Condensed"/>
                <a:ea typeface="IBM Plex Sans Condensed"/>
                <a:cs typeface="IBM Plex Sans Condensed"/>
                <a:sym typeface="IBM Plex Sans Condensed"/>
              </a:rPr>
              <a:t> </a:t>
            </a:r>
          </a:p>
        </p:txBody>
      </p:sp>
      <p:sp>
        <p:nvSpPr>
          <p:cNvPr id="24" name="TextBox 24"/>
          <p:cNvSpPr txBox="1"/>
          <p:nvPr/>
        </p:nvSpPr>
        <p:spPr>
          <a:xfrm>
            <a:off x="1600838" y="6770456"/>
            <a:ext cx="5394998" cy="202330"/>
          </a:xfrm>
          <a:prstGeom prst="rect">
            <a:avLst/>
          </a:prstGeom>
        </p:spPr>
        <p:txBody>
          <a:bodyPr lIns="0" tIns="0" rIns="0" bIns="0" rtlCol="0" anchor="t">
            <a:spAutoFit/>
          </a:bodyPr>
          <a:lstStyle/>
          <a:p>
            <a:pPr algn="l">
              <a:lnSpc>
                <a:spcPts val="1542"/>
              </a:lnSpc>
            </a:pPr>
            <a:r>
              <a:rPr lang="en-US" sz="1103" spc="-1">
                <a:solidFill>
                  <a:srgbClr val="000000"/>
                </a:solidFill>
                <a:latin typeface="IBM Plex Sans Condensed"/>
                <a:ea typeface="IBM Plex Sans Condensed"/>
                <a:cs typeface="IBM Plex Sans Condensed"/>
                <a:sym typeface="IBM Plex Sans Condensed"/>
              </a:rPr>
              <a:t>e. It contains many details like, pre-condition, test data, expected result, actual result, status </a:t>
            </a:r>
          </a:p>
        </p:txBody>
      </p:sp>
      <p:sp>
        <p:nvSpPr>
          <p:cNvPr id="25" name="TextBox 25"/>
          <p:cNvSpPr txBox="1"/>
          <p:nvPr/>
        </p:nvSpPr>
        <p:spPr>
          <a:xfrm>
            <a:off x="1829438" y="6987569"/>
            <a:ext cx="247098" cy="180289"/>
          </a:xfrm>
          <a:prstGeom prst="rect">
            <a:avLst/>
          </a:prstGeom>
        </p:spPr>
        <p:txBody>
          <a:bodyPr lIns="0" tIns="0" rIns="0" bIns="0" rtlCol="0" anchor="t">
            <a:spAutoFit/>
          </a:bodyPr>
          <a:lstStyle/>
          <a:p>
            <a:pPr algn="l">
              <a:lnSpc>
                <a:spcPts val="1542"/>
              </a:lnSpc>
            </a:pPr>
            <a:r>
              <a:rPr lang="en-US" sz="1103" spc="-1">
                <a:solidFill>
                  <a:srgbClr val="000000"/>
                </a:solidFill>
                <a:latin typeface="IBM Plex Sans Condensed"/>
                <a:ea typeface="IBM Plex Sans Condensed"/>
                <a:cs typeface="IBM Plex Sans Condensed"/>
                <a:sym typeface="IBM Plex Sans Condensed"/>
              </a:rPr>
              <a:t>etc. </a:t>
            </a:r>
          </a:p>
        </p:txBody>
      </p:sp>
      <p:sp>
        <p:nvSpPr>
          <p:cNvPr id="26" name="TextBox 26"/>
          <p:cNvSpPr txBox="1"/>
          <p:nvPr/>
        </p:nvSpPr>
        <p:spPr>
          <a:xfrm>
            <a:off x="1143305" y="7599340"/>
            <a:ext cx="65789" cy="207226"/>
          </a:xfrm>
          <a:prstGeom prst="rect">
            <a:avLst/>
          </a:prstGeom>
        </p:spPr>
        <p:txBody>
          <a:bodyPr lIns="0" tIns="0" rIns="0" bIns="0" rtlCol="0" anchor="t">
            <a:spAutoFit/>
          </a:bodyPr>
          <a:lstStyle/>
          <a:p>
            <a:pPr algn="l">
              <a:lnSpc>
                <a:spcPts val="1545"/>
              </a:lnSpc>
            </a:pPr>
            <a:r>
              <a:rPr lang="en-US" sz="1103">
                <a:solidFill>
                  <a:srgbClr val="000000"/>
                </a:solidFill>
                <a:latin typeface="Arimo"/>
                <a:ea typeface="Arimo"/>
                <a:cs typeface="Arimo"/>
                <a:sym typeface="Arimo"/>
              </a:rPr>
              <a:t></a:t>
            </a:r>
          </a:p>
        </p:txBody>
      </p:sp>
      <p:sp>
        <p:nvSpPr>
          <p:cNvPr id="27" name="TextBox 27"/>
          <p:cNvSpPr txBox="1"/>
          <p:nvPr/>
        </p:nvSpPr>
        <p:spPr>
          <a:xfrm>
            <a:off x="1143305" y="8645090"/>
            <a:ext cx="65789" cy="207226"/>
          </a:xfrm>
          <a:prstGeom prst="rect">
            <a:avLst/>
          </a:prstGeom>
        </p:spPr>
        <p:txBody>
          <a:bodyPr lIns="0" tIns="0" rIns="0" bIns="0" rtlCol="0" anchor="t">
            <a:spAutoFit/>
          </a:bodyPr>
          <a:lstStyle/>
          <a:p>
            <a:pPr algn="l">
              <a:lnSpc>
                <a:spcPts val="1545"/>
              </a:lnSpc>
            </a:pPr>
            <a:r>
              <a:rPr lang="en-US" sz="1103">
                <a:solidFill>
                  <a:srgbClr val="000000"/>
                </a:solidFill>
                <a:latin typeface="Arimo"/>
                <a:ea typeface="Arimo"/>
                <a:cs typeface="Arimo"/>
                <a:sym typeface="Arimo"/>
              </a:rPr>
              <a:t></a:t>
            </a:r>
          </a:p>
        </p:txBody>
      </p:sp>
      <p:sp>
        <p:nvSpPr>
          <p:cNvPr id="29" name="Footer Placeholder 28"/>
          <p:cNvSpPr>
            <a:spLocks noGrp="1"/>
          </p:cNvSpPr>
          <p:nvPr>
            <p:ph type="ftr" sz="quarter" idx="11"/>
          </p:nvPr>
        </p:nvSpPr>
        <p:spPr/>
        <p:txBody>
          <a:bodyPr/>
          <a:lstStyle/>
          <a:p>
            <a:r>
              <a:rPr lang="en-US" smtClean="0"/>
              <a:t>Mr. RANJIT KUMBHAR  7757962804</a:t>
            </a:r>
            <a:endParaRPr lang="en-US"/>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914525" y="1764792"/>
            <a:ext cx="3942845" cy="2947673"/>
          </a:xfrm>
          <a:custGeom>
            <a:avLst/>
            <a:gdLst/>
            <a:ahLst/>
            <a:cxnLst/>
            <a:rect l="l" t="t" r="r" b="b"/>
            <a:pathLst>
              <a:path w="3942845" h="2947673">
                <a:moveTo>
                  <a:pt x="0" y="0"/>
                </a:moveTo>
                <a:lnTo>
                  <a:pt x="3942845" y="0"/>
                </a:lnTo>
                <a:lnTo>
                  <a:pt x="3942845" y="2947673"/>
                </a:lnTo>
                <a:lnTo>
                  <a:pt x="0" y="2947673"/>
                </a:lnTo>
                <a:lnTo>
                  <a:pt x="0" y="0"/>
                </a:lnTo>
                <a:close/>
              </a:path>
            </a:pathLst>
          </a:custGeom>
          <a:blipFill>
            <a:blip r:embed="rId2"/>
            <a:stretch>
              <a:fillRect t="-21"/>
            </a:stretch>
          </a:blipFill>
        </p:spPr>
      </p:sp>
      <p:sp>
        <p:nvSpPr>
          <p:cNvPr id="4" name="TextBox 4"/>
          <p:cNvSpPr txBox="1"/>
          <p:nvPr/>
        </p:nvSpPr>
        <p:spPr>
          <a:xfrm>
            <a:off x="1143305" y="8200920"/>
            <a:ext cx="2324605" cy="180289"/>
          </a:xfrm>
          <a:prstGeom prst="rect">
            <a:avLst/>
          </a:prstGeom>
        </p:spPr>
        <p:txBody>
          <a:bodyPr lIns="0" tIns="0" rIns="0" bIns="0" rtlCol="0" anchor="t">
            <a:spAutoFit/>
          </a:bodyPr>
          <a:lstStyle/>
          <a:p>
            <a:pPr algn="l">
              <a:lnSpc>
                <a:spcPts val="1545"/>
              </a:lnSpc>
            </a:pPr>
            <a:r>
              <a:rPr lang="en-US" sz="1103" spc="-1">
                <a:solidFill>
                  <a:srgbClr val="FF0000"/>
                </a:solidFill>
                <a:latin typeface="IBM Plex Sans Condensed Bold"/>
                <a:ea typeface="IBM Plex Sans Condensed Bold"/>
                <a:cs typeface="IBM Plex Sans Condensed Bold"/>
                <a:sym typeface="IBM Plex Sans Condensed Bold"/>
              </a:rPr>
              <a:t>[ADD TEST CASE BHUSHAN TEMPLATE] </a:t>
            </a:r>
          </a:p>
        </p:txBody>
      </p:sp>
      <p:sp>
        <p:nvSpPr>
          <p:cNvPr id="5" name="TextBox 5"/>
          <p:cNvSpPr txBox="1"/>
          <p:nvPr/>
        </p:nvSpPr>
        <p:spPr>
          <a:xfrm>
            <a:off x="1372238" y="1246280"/>
            <a:ext cx="1282379" cy="180289"/>
          </a:xfrm>
          <a:prstGeom prst="rect">
            <a:avLst/>
          </a:prstGeom>
        </p:spPr>
        <p:txBody>
          <a:bodyPr lIns="0" tIns="0" rIns="0" bIns="0" rtlCol="0" anchor="t">
            <a:spAutoFit/>
          </a:bodyPr>
          <a:lstStyle/>
          <a:p>
            <a:pPr algn="l">
              <a:lnSpc>
                <a:spcPts val="1538"/>
              </a:lnSpc>
            </a:pPr>
            <a:r>
              <a:rPr lang="en-US" sz="1103" spc="-1">
                <a:solidFill>
                  <a:srgbClr val="000000"/>
                </a:solidFill>
                <a:latin typeface="IBM Plex Sans Condensed Bold"/>
                <a:ea typeface="IBM Plex Sans Condensed Bold"/>
                <a:cs typeface="IBM Plex Sans Condensed Bold"/>
                <a:sym typeface="IBM Plex Sans Condensed Bold"/>
              </a:rPr>
              <a:t>Test Suite (Test Bed): </a:t>
            </a:r>
          </a:p>
        </p:txBody>
      </p:sp>
      <p:sp>
        <p:nvSpPr>
          <p:cNvPr id="6" name="TextBox 6"/>
          <p:cNvSpPr txBox="1"/>
          <p:nvPr/>
        </p:nvSpPr>
        <p:spPr>
          <a:xfrm>
            <a:off x="1600838" y="1419692"/>
            <a:ext cx="4168788" cy="202330"/>
          </a:xfrm>
          <a:prstGeom prst="rect">
            <a:avLst/>
          </a:prstGeom>
        </p:spPr>
        <p:txBody>
          <a:bodyPr lIns="0" tIns="0" rIns="0" bIns="0" rtlCol="0" anchor="t">
            <a:spAutoFit/>
          </a:bodyPr>
          <a:lstStyle/>
          <a:p>
            <a:pPr algn="l">
              <a:lnSpc>
                <a:spcPts val="1538"/>
              </a:lnSpc>
            </a:pPr>
            <a:r>
              <a:rPr lang="en-US" sz="1103" spc="-1">
                <a:solidFill>
                  <a:srgbClr val="000000"/>
                </a:solidFill>
                <a:latin typeface="IBM Plex Sans Condensed"/>
                <a:ea typeface="IBM Plex Sans Condensed"/>
                <a:cs typeface="IBM Plex Sans Condensed"/>
                <a:sym typeface="IBM Plex Sans Condensed"/>
              </a:rPr>
              <a:t>a. Test Suite is </a:t>
            </a:r>
            <a:r>
              <a:rPr lang="en-US" sz="1103" spc="-1">
                <a:solidFill>
                  <a:srgbClr val="FF0000"/>
                </a:solidFill>
                <a:latin typeface="IBM Plex Sans Condensed"/>
                <a:ea typeface="IBM Plex Sans Condensed"/>
                <a:cs typeface="IBM Plex Sans Condensed"/>
                <a:sym typeface="IBM Plex Sans Condensed"/>
              </a:rPr>
              <a:t>a group of test cases </a:t>
            </a:r>
            <a:r>
              <a:rPr lang="en-US" sz="1103" spc="-1">
                <a:solidFill>
                  <a:srgbClr val="000000"/>
                </a:solidFill>
                <a:latin typeface="IBM Plex Sans Condensed"/>
                <a:ea typeface="IBM Plex Sans Condensed"/>
                <a:cs typeface="IBM Plex Sans Condensed"/>
                <a:sym typeface="IBM Plex Sans Condensed"/>
              </a:rPr>
              <a:t>that belong to the </a:t>
            </a:r>
            <a:r>
              <a:rPr lang="en-US" sz="1103" spc="-1">
                <a:solidFill>
                  <a:srgbClr val="FF0000"/>
                </a:solidFill>
                <a:latin typeface="IBM Plex Sans Condensed"/>
                <a:ea typeface="IBM Plex Sans Condensed"/>
                <a:cs typeface="IBM Plex Sans Condensed"/>
                <a:sym typeface="IBM Plex Sans Condensed"/>
              </a:rPr>
              <a:t>same category.</a:t>
            </a:r>
            <a:r>
              <a:rPr lang="en-US" sz="1103" spc="-1">
                <a:solidFill>
                  <a:srgbClr val="000000"/>
                </a:solidFill>
                <a:latin typeface="IBM Plex Sans Condensed"/>
                <a:ea typeface="IBM Plex Sans Condensed"/>
                <a:cs typeface="IBM Plex Sans Condensed"/>
                <a:sym typeface="IBM Plex Sans Condensed"/>
              </a:rPr>
              <a:t> </a:t>
            </a:r>
          </a:p>
        </p:txBody>
      </p:sp>
      <p:sp>
        <p:nvSpPr>
          <p:cNvPr id="7" name="TextBox 7"/>
          <p:cNvSpPr txBox="1"/>
          <p:nvPr/>
        </p:nvSpPr>
        <p:spPr>
          <a:xfrm>
            <a:off x="5857370" y="4518174"/>
            <a:ext cx="32318" cy="246964"/>
          </a:xfrm>
          <a:prstGeom prst="rect">
            <a:avLst/>
          </a:prstGeom>
        </p:spPr>
        <p:txBody>
          <a:bodyPr lIns="0" tIns="0" rIns="0" bIns="0" rtlCol="0" anchor="t">
            <a:spAutoFit/>
          </a:bodyPr>
          <a:lstStyle/>
          <a:p>
            <a:pPr algn="l">
              <a:lnSpc>
                <a:spcPts val="2257"/>
              </a:lnSpc>
            </a:pPr>
            <a:r>
              <a:rPr lang="en-US" sz="1103" spc="-1">
                <a:solidFill>
                  <a:srgbClr val="000000"/>
                </a:solidFill>
                <a:latin typeface="IBM Plex Sans Condensed"/>
                <a:ea typeface="IBM Plex Sans Condensed"/>
                <a:cs typeface="IBM Plex Sans Condensed"/>
                <a:sym typeface="IBM Plex Sans Condensed"/>
              </a:rPr>
              <a:t> </a:t>
            </a:r>
          </a:p>
        </p:txBody>
      </p:sp>
      <p:sp>
        <p:nvSpPr>
          <p:cNvPr id="8" name="TextBox 8"/>
          <p:cNvSpPr txBox="1"/>
          <p:nvPr/>
        </p:nvSpPr>
        <p:spPr>
          <a:xfrm>
            <a:off x="1207313" y="4804943"/>
            <a:ext cx="5496916" cy="246964"/>
          </a:xfrm>
          <a:prstGeom prst="rect">
            <a:avLst/>
          </a:prstGeom>
        </p:spPr>
        <p:txBody>
          <a:bodyPr lIns="0" tIns="0" rIns="0" bIns="0" rtlCol="0" anchor="t">
            <a:spAutoFit/>
          </a:bodyPr>
          <a:lstStyle/>
          <a:p>
            <a:pPr algn="l">
              <a:lnSpc>
                <a:spcPts val="2257"/>
              </a:lnSpc>
            </a:pPr>
            <a:r>
              <a:rPr lang="en-US" sz="1103" spc="-1">
                <a:solidFill>
                  <a:srgbClr val="000000"/>
                </a:solidFill>
                <a:latin typeface="IBM Plex Sans Condensed"/>
                <a:ea typeface="IBM Plex Sans Condensed"/>
                <a:cs typeface="IBM Plex Sans Condensed"/>
                <a:sym typeface="IBM Plex Sans Condensed"/>
              </a:rPr>
              <a:t>============================================================================= </a:t>
            </a:r>
          </a:p>
        </p:txBody>
      </p:sp>
      <p:sp>
        <p:nvSpPr>
          <p:cNvPr id="9" name="TextBox 9"/>
          <p:cNvSpPr txBox="1"/>
          <p:nvPr/>
        </p:nvSpPr>
        <p:spPr>
          <a:xfrm>
            <a:off x="1143305" y="5260134"/>
            <a:ext cx="1988839" cy="307248"/>
          </a:xfrm>
          <a:prstGeom prst="rect">
            <a:avLst/>
          </a:prstGeom>
        </p:spPr>
        <p:txBody>
          <a:bodyPr lIns="0" tIns="0" rIns="0" bIns="0" rtlCol="0" anchor="t">
            <a:spAutoFit/>
          </a:bodyPr>
          <a:lstStyle/>
          <a:p>
            <a:pPr algn="l">
              <a:lnSpc>
                <a:spcPts val="2759"/>
              </a:lnSpc>
            </a:pPr>
            <a:r>
              <a:rPr lang="en-US" sz="1103" spc="-1">
                <a:solidFill>
                  <a:srgbClr val="000000"/>
                </a:solidFill>
                <a:latin typeface="IBM Plex Sans Condensed"/>
                <a:ea typeface="IBM Plex Sans Condensed"/>
                <a:cs typeface="IBM Plex Sans Condensed"/>
                <a:sym typeface="IBM Plex Sans Condensed"/>
              </a:rPr>
              <a:t> </a:t>
            </a:r>
            <a:r>
              <a:rPr lang="en-US" sz="1103" spc="-1">
                <a:solidFill>
                  <a:srgbClr val="000000"/>
                </a:solidFill>
                <a:latin typeface="IBM Plex Sans Condensed Bold"/>
                <a:ea typeface="IBM Plex Sans Condensed Bold"/>
                <a:cs typeface="IBM Plex Sans Condensed Bold"/>
                <a:sym typeface="IBM Plex Sans Condensed Bold"/>
              </a:rPr>
              <a:t>Test Case (Writing) Contents: </a:t>
            </a:r>
          </a:p>
        </p:txBody>
      </p:sp>
      <p:sp>
        <p:nvSpPr>
          <p:cNvPr id="10" name="TextBox 10"/>
          <p:cNvSpPr txBox="1"/>
          <p:nvPr/>
        </p:nvSpPr>
        <p:spPr>
          <a:xfrm>
            <a:off x="1600838" y="5667204"/>
            <a:ext cx="968378" cy="107080"/>
          </a:xfrm>
          <a:prstGeom prst="rect">
            <a:avLst/>
          </a:prstGeom>
        </p:spPr>
        <p:txBody>
          <a:bodyPr lIns="0" tIns="0" rIns="0" bIns="0" rtlCol="0" anchor="t">
            <a:spAutoFit/>
          </a:bodyPr>
          <a:lstStyle/>
          <a:p>
            <a:pPr algn="l">
              <a:lnSpc>
                <a:spcPts val="551"/>
              </a:lnSpc>
            </a:pPr>
            <a:r>
              <a:rPr lang="en-US" sz="1103" spc="-1">
                <a:solidFill>
                  <a:srgbClr val="000000"/>
                </a:solidFill>
                <a:latin typeface="IBM Plex Sans Condensed"/>
                <a:ea typeface="IBM Plex Sans Condensed"/>
                <a:cs typeface="IBM Plex Sans Condensed"/>
                <a:sym typeface="IBM Plex Sans Condensed"/>
              </a:rPr>
              <a:t>1. Test Case ID </a:t>
            </a:r>
          </a:p>
        </p:txBody>
      </p:sp>
      <p:sp>
        <p:nvSpPr>
          <p:cNvPr id="11" name="TextBox 11"/>
          <p:cNvSpPr txBox="1"/>
          <p:nvPr/>
        </p:nvSpPr>
        <p:spPr>
          <a:xfrm>
            <a:off x="1600838" y="5672033"/>
            <a:ext cx="148571" cy="297580"/>
          </a:xfrm>
          <a:prstGeom prst="rect">
            <a:avLst/>
          </a:prstGeom>
        </p:spPr>
        <p:txBody>
          <a:bodyPr lIns="0" tIns="0" rIns="0" bIns="0" rtlCol="0" anchor="t">
            <a:spAutoFit/>
          </a:bodyPr>
          <a:lstStyle/>
          <a:p>
            <a:pPr algn="l">
              <a:lnSpc>
                <a:spcPts val="2523"/>
              </a:lnSpc>
            </a:pPr>
            <a:r>
              <a:rPr lang="en-US" sz="1103" spc="-1">
                <a:solidFill>
                  <a:srgbClr val="000000"/>
                </a:solidFill>
                <a:latin typeface="IBM Plex Sans Condensed"/>
                <a:ea typeface="IBM Plex Sans Condensed"/>
                <a:cs typeface="IBM Plex Sans Condensed"/>
                <a:sym typeface="IBM Plex Sans Condensed"/>
              </a:rPr>
              <a:t>2. </a:t>
            </a:r>
          </a:p>
        </p:txBody>
      </p:sp>
      <p:sp>
        <p:nvSpPr>
          <p:cNvPr id="12" name="TextBox 12"/>
          <p:cNvSpPr txBox="1"/>
          <p:nvPr/>
        </p:nvSpPr>
        <p:spPr>
          <a:xfrm>
            <a:off x="1829438" y="5694074"/>
            <a:ext cx="865784" cy="275539"/>
          </a:xfrm>
          <a:prstGeom prst="rect">
            <a:avLst/>
          </a:prstGeom>
        </p:spPr>
        <p:txBody>
          <a:bodyPr lIns="0" tIns="0" rIns="0" bIns="0" rtlCol="0" anchor="t">
            <a:spAutoFit/>
          </a:bodyPr>
          <a:lstStyle/>
          <a:p>
            <a:pPr algn="l">
              <a:lnSpc>
                <a:spcPts val="2523"/>
              </a:lnSpc>
            </a:pPr>
            <a:r>
              <a:rPr lang="en-US" sz="1103" spc="-1">
                <a:solidFill>
                  <a:srgbClr val="000000"/>
                </a:solidFill>
                <a:latin typeface="IBM Plex Sans Condensed"/>
                <a:ea typeface="IBM Plex Sans Condensed"/>
                <a:cs typeface="IBM Plex Sans Condensed"/>
                <a:sym typeface="IBM Plex Sans Condensed"/>
              </a:rPr>
              <a:t>Test Case Title </a:t>
            </a:r>
          </a:p>
        </p:txBody>
      </p:sp>
      <p:sp>
        <p:nvSpPr>
          <p:cNvPr id="13" name="TextBox 13"/>
          <p:cNvSpPr txBox="1"/>
          <p:nvPr/>
        </p:nvSpPr>
        <p:spPr>
          <a:xfrm>
            <a:off x="1600838" y="6057605"/>
            <a:ext cx="927964" cy="107080"/>
          </a:xfrm>
          <a:prstGeom prst="rect">
            <a:avLst/>
          </a:prstGeom>
        </p:spPr>
        <p:txBody>
          <a:bodyPr lIns="0" tIns="0" rIns="0" bIns="0" rtlCol="0" anchor="t">
            <a:spAutoFit/>
          </a:bodyPr>
          <a:lstStyle/>
          <a:p>
            <a:pPr algn="l">
              <a:lnSpc>
                <a:spcPts val="551"/>
              </a:lnSpc>
            </a:pPr>
            <a:r>
              <a:rPr lang="en-US" sz="1103" spc="-1">
                <a:solidFill>
                  <a:srgbClr val="000000"/>
                </a:solidFill>
                <a:latin typeface="IBM Plex Sans Condensed"/>
                <a:ea typeface="IBM Plex Sans Condensed"/>
                <a:cs typeface="IBM Plex Sans Condensed"/>
                <a:sym typeface="IBM Plex Sans Condensed"/>
              </a:rPr>
              <a:t>3. Description </a:t>
            </a:r>
          </a:p>
        </p:txBody>
      </p:sp>
      <p:sp>
        <p:nvSpPr>
          <p:cNvPr id="14" name="TextBox 14"/>
          <p:cNvSpPr txBox="1"/>
          <p:nvPr/>
        </p:nvSpPr>
        <p:spPr>
          <a:xfrm>
            <a:off x="1600838" y="6065225"/>
            <a:ext cx="148571" cy="297580"/>
          </a:xfrm>
          <a:prstGeom prst="rect">
            <a:avLst/>
          </a:prstGeom>
        </p:spPr>
        <p:txBody>
          <a:bodyPr lIns="0" tIns="0" rIns="0" bIns="0" rtlCol="0" anchor="t">
            <a:spAutoFit/>
          </a:bodyPr>
          <a:lstStyle/>
          <a:p>
            <a:pPr algn="l">
              <a:lnSpc>
                <a:spcPts val="2567"/>
              </a:lnSpc>
            </a:pPr>
            <a:r>
              <a:rPr lang="en-US" sz="1103" spc="-1">
                <a:solidFill>
                  <a:srgbClr val="000000"/>
                </a:solidFill>
                <a:latin typeface="IBM Plex Sans Condensed"/>
                <a:ea typeface="IBM Plex Sans Condensed"/>
                <a:cs typeface="IBM Plex Sans Condensed"/>
                <a:sym typeface="IBM Plex Sans Condensed"/>
              </a:rPr>
              <a:t>4. </a:t>
            </a:r>
          </a:p>
        </p:txBody>
      </p:sp>
      <p:sp>
        <p:nvSpPr>
          <p:cNvPr id="15" name="TextBox 15"/>
          <p:cNvSpPr txBox="1"/>
          <p:nvPr/>
        </p:nvSpPr>
        <p:spPr>
          <a:xfrm>
            <a:off x="1829438" y="6087266"/>
            <a:ext cx="819150" cy="275539"/>
          </a:xfrm>
          <a:prstGeom prst="rect">
            <a:avLst/>
          </a:prstGeom>
        </p:spPr>
        <p:txBody>
          <a:bodyPr lIns="0" tIns="0" rIns="0" bIns="0" rtlCol="0" anchor="t">
            <a:spAutoFit/>
          </a:bodyPr>
          <a:lstStyle/>
          <a:p>
            <a:pPr algn="l">
              <a:lnSpc>
                <a:spcPts val="2567"/>
              </a:lnSpc>
            </a:pPr>
            <a:r>
              <a:rPr lang="en-US" sz="1103" spc="-1">
                <a:solidFill>
                  <a:srgbClr val="000000"/>
                </a:solidFill>
                <a:latin typeface="IBM Plex Sans Condensed"/>
                <a:ea typeface="IBM Plex Sans Condensed"/>
                <a:cs typeface="IBM Plex Sans Condensed"/>
                <a:sym typeface="IBM Plex Sans Condensed"/>
              </a:rPr>
              <a:t>Pre-condition </a:t>
            </a:r>
          </a:p>
        </p:txBody>
      </p:sp>
      <p:sp>
        <p:nvSpPr>
          <p:cNvPr id="16" name="TextBox 16"/>
          <p:cNvSpPr txBox="1"/>
          <p:nvPr/>
        </p:nvSpPr>
        <p:spPr>
          <a:xfrm>
            <a:off x="1600838" y="6450797"/>
            <a:ext cx="5396551" cy="107080"/>
          </a:xfrm>
          <a:prstGeom prst="rect">
            <a:avLst/>
          </a:prstGeom>
        </p:spPr>
        <p:txBody>
          <a:bodyPr lIns="0" tIns="0" rIns="0" bIns="0" rtlCol="0" anchor="t">
            <a:spAutoFit/>
          </a:bodyPr>
          <a:lstStyle/>
          <a:p>
            <a:pPr algn="l">
              <a:lnSpc>
                <a:spcPts val="551"/>
              </a:lnSpc>
            </a:pPr>
            <a:r>
              <a:rPr lang="en-US" sz="1103">
                <a:solidFill>
                  <a:srgbClr val="000000"/>
                </a:solidFill>
                <a:latin typeface="IBM Plex Sans Condensed"/>
                <a:ea typeface="IBM Plex Sans Condensed"/>
                <a:cs typeface="IBM Plex Sans Condensed"/>
                <a:sym typeface="IBM Plex Sans Condensed"/>
              </a:rPr>
              <a:t>5. </a:t>
            </a:r>
            <a:r>
              <a:rPr lang="en-US" sz="1103">
                <a:solidFill>
                  <a:srgbClr val="FF0000"/>
                </a:solidFill>
                <a:latin typeface="IBM Plex Sans Condensed"/>
                <a:ea typeface="IBM Plex Sans Condensed"/>
                <a:cs typeface="IBM Plex Sans Condensed"/>
                <a:sym typeface="IBM Plex Sans Condensed"/>
              </a:rPr>
              <a:t>Priority (P0, P1, P2, P3) - order (P0 - Smoke and Sanity, P1 - Regression, P2 - Functional, </a:t>
            </a:r>
          </a:p>
        </p:txBody>
      </p:sp>
      <p:sp>
        <p:nvSpPr>
          <p:cNvPr id="17" name="TextBox 17"/>
          <p:cNvSpPr txBox="1"/>
          <p:nvPr/>
        </p:nvSpPr>
        <p:spPr>
          <a:xfrm>
            <a:off x="1829438" y="6477410"/>
            <a:ext cx="455400" cy="275539"/>
          </a:xfrm>
          <a:prstGeom prst="rect">
            <a:avLst/>
          </a:prstGeom>
        </p:spPr>
        <p:txBody>
          <a:bodyPr lIns="0" tIns="0" rIns="0" bIns="0" rtlCol="0" anchor="t">
            <a:spAutoFit/>
          </a:bodyPr>
          <a:lstStyle/>
          <a:p>
            <a:pPr algn="l">
              <a:lnSpc>
                <a:spcPts val="2520"/>
              </a:lnSpc>
            </a:pPr>
            <a:r>
              <a:rPr lang="en-US" sz="1103" spc="-1">
                <a:solidFill>
                  <a:srgbClr val="FF0000"/>
                </a:solidFill>
                <a:latin typeface="IBM Plex Sans Condensed"/>
                <a:ea typeface="IBM Plex Sans Condensed"/>
                <a:cs typeface="IBM Plex Sans Condensed"/>
                <a:sym typeface="IBM Plex Sans Condensed"/>
              </a:rPr>
              <a:t>P3 - UI)</a:t>
            </a:r>
            <a:r>
              <a:rPr lang="en-US" sz="1103" spc="-1">
                <a:solidFill>
                  <a:srgbClr val="000000"/>
                </a:solidFill>
                <a:latin typeface="IBM Plex Sans Condensed"/>
                <a:ea typeface="IBM Plex Sans Condensed"/>
                <a:cs typeface="IBM Plex Sans Condensed"/>
                <a:sym typeface="IBM Plex Sans Condensed"/>
              </a:rPr>
              <a:t> </a:t>
            </a:r>
          </a:p>
        </p:txBody>
      </p:sp>
      <p:sp>
        <p:nvSpPr>
          <p:cNvPr id="18" name="TextBox 18"/>
          <p:cNvSpPr txBox="1"/>
          <p:nvPr/>
        </p:nvSpPr>
        <p:spPr>
          <a:xfrm>
            <a:off x="1600838" y="6834845"/>
            <a:ext cx="1179786" cy="116605"/>
          </a:xfrm>
          <a:prstGeom prst="rect">
            <a:avLst/>
          </a:prstGeom>
        </p:spPr>
        <p:txBody>
          <a:bodyPr lIns="0" tIns="0" rIns="0" bIns="0" rtlCol="0" anchor="t">
            <a:spAutoFit/>
          </a:bodyPr>
          <a:lstStyle/>
          <a:p>
            <a:pPr algn="l">
              <a:lnSpc>
                <a:spcPts val="606"/>
              </a:lnSpc>
            </a:pPr>
            <a:r>
              <a:rPr lang="en-US" sz="1103" spc="-1">
                <a:solidFill>
                  <a:srgbClr val="000000"/>
                </a:solidFill>
                <a:latin typeface="IBM Plex Sans Condensed"/>
                <a:ea typeface="IBM Plex Sans Condensed"/>
                <a:cs typeface="IBM Plex Sans Condensed"/>
                <a:sym typeface="IBM Plex Sans Condensed"/>
              </a:rPr>
              <a:t>6. Requirement ID </a:t>
            </a:r>
          </a:p>
        </p:txBody>
      </p:sp>
      <p:sp>
        <p:nvSpPr>
          <p:cNvPr id="19" name="TextBox 19"/>
          <p:cNvSpPr txBox="1"/>
          <p:nvPr/>
        </p:nvSpPr>
        <p:spPr>
          <a:xfrm>
            <a:off x="1600838" y="6858467"/>
            <a:ext cx="148571" cy="681247"/>
          </a:xfrm>
          <a:prstGeom prst="rect">
            <a:avLst/>
          </a:prstGeom>
        </p:spPr>
        <p:txBody>
          <a:bodyPr lIns="0" tIns="0" rIns="0" bIns="0" rtlCol="0" anchor="t">
            <a:spAutoFit/>
          </a:bodyPr>
          <a:lstStyle/>
          <a:p>
            <a:pPr algn="just">
              <a:lnSpc>
                <a:spcPts val="2466"/>
              </a:lnSpc>
            </a:pPr>
            <a:r>
              <a:rPr lang="en-US" sz="1103" spc="-1">
                <a:solidFill>
                  <a:srgbClr val="000000"/>
                </a:solidFill>
                <a:latin typeface="IBM Plex Sans Condensed"/>
                <a:ea typeface="IBM Plex Sans Condensed"/>
                <a:cs typeface="IBM Plex Sans Condensed"/>
                <a:sym typeface="IBM Plex Sans Condensed"/>
              </a:rPr>
              <a:t>7. </a:t>
            </a:r>
          </a:p>
          <a:p>
            <a:pPr algn="just">
              <a:lnSpc>
                <a:spcPts val="606"/>
              </a:lnSpc>
            </a:pPr>
            <a:r>
              <a:rPr lang="en-US" sz="1103" spc="-1">
                <a:solidFill>
                  <a:srgbClr val="000000"/>
                </a:solidFill>
                <a:latin typeface="IBM Plex Sans Condensed"/>
                <a:ea typeface="IBM Plex Sans Condensed"/>
                <a:cs typeface="IBM Plex Sans Condensed"/>
                <a:sym typeface="IBM Plex Sans Condensed"/>
              </a:rPr>
              <a:t>8. </a:t>
            </a:r>
          </a:p>
          <a:p>
            <a:pPr algn="just">
              <a:lnSpc>
                <a:spcPts val="2513"/>
              </a:lnSpc>
            </a:pPr>
            <a:r>
              <a:rPr lang="en-US" sz="1103" spc="-1">
                <a:solidFill>
                  <a:srgbClr val="000000"/>
                </a:solidFill>
                <a:latin typeface="IBM Plex Sans Condensed"/>
                <a:ea typeface="IBM Plex Sans Condensed"/>
                <a:cs typeface="IBM Plex Sans Condensed"/>
                <a:sym typeface="IBM Plex Sans Condensed"/>
              </a:rPr>
              <a:t>9. </a:t>
            </a:r>
          </a:p>
        </p:txBody>
      </p:sp>
      <p:sp>
        <p:nvSpPr>
          <p:cNvPr id="20" name="TextBox 20"/>
          <p:cNvSpPr txBox="1"/>
          <p:nvPr/>
        </p:nvSpPr>
        <p:spPr>
          <a:xfrm>
            <a:off x="1829438" y="6880508"/>
            <a:ext cx="955939" cy="659206"/>
          </a:xfrm>
          <a:prstGeom prst="rect">
            <a:avLst/>
          </a:prstGeom>
        </p:spPr>
        <p:txBody>
          <a:bodyPr lIns="0" tIns="0" rIns="0" bIns="0" rtlCol="0" anchor="t">
            <a:spAutoFit/>
          </a:bodyPr>
          <a:lstStyle/>
          <a:p>
            <a:pPr algn="l">
              <a:lnSpc>
                <a:spcPts val="2466"/>
              </a:lnSpc>
            </a:pPr>
            <a:r>
              <a:rPr lang="en-US" sz="1103" spc="-1">
                <a:solidFill>
                  <a:srgbClr val="000000"/>
                </a:solidFill>
                <a:latin typeface="IBM Plex Sans Condensed"/>
                <a:ea typeface="IBM Plex Sans Condensed"/>
                <a:cs typeface="IBM Plex Sans Condensed"/>
                <a:sym typeface="IBM Plex Sans Condensed"/>
              </a:rPr>
              <a:t>Steps/Actions </a:t>
            </a:r>
          </a:p>
          <a:p>
            <a:pPr algn="l">
              <a:lnSpc>
                <a:spcPts val="606"/>
              </a:lnSpc>
            </a:pPr>
            <a:r>
              <a:rPr lang="en-US" sz="1103" spc="-1">
                <a:solidFill>
                  <a:srgbClr val="000000"/>
                </a:solidFill>
                <a:latin typeface="IBM Plex Sans Condensed"/>
                <a:ea typeface="IBM Plex Sans Condensed"/>
                <a:cs typeface="IBM Plex Sans Condensed"/>
                <a:sym typeface="IBM Plex Sans Condensed"/>
              </a:rPr>
              <a:t>Expected Result </a:t>
            </a:r>
          </a:p>
          <a:p>
            <a:pPr algn="l">
              <a:lnSpc>
                <a:spcPts val="2513"/>
              </a:lnSpc>
            </a:pPr>
            <a:r>
              <a:rPr lang="en-US" sz="1103" spc="-1">
                <a:solidFill>
                  <a:srgbClr val="000000"/>
                </a:solidFill>
                <a:latin typeface="IBM Plex Sans Condensed"/>
                <a:ea typeface="IBM Plex Sans Condensed"/>
                <a:cs typeface="IBM Plex Sans Condensed"/>
                <a:sym typeface="IBM Plex Sans Condensed"/>
              </a:rPr>
              <a:t>Actual Result </a:t>
            </a:r>
          </a:p>
        </p:txBody>
      </p:sp>
      <p:sp>
        <p:nvSpPr>
          <p:cNvPr id="21" name="TextBox 21"/>
          <p:cNvSpPr txBox="1"/>
          <p:nvPr/>
        </p:nvSpPr>
        <p:spPr>
          <a:xfrm>
            <a:off x="1600838" y="7627706"/>
            <a:ext cx="812930" cy="107080"/>
          </a:xfrm>
          <a:prstGeom prst="rect">
            <a:avLst/>
          </a:prstGeom>
        </p:spPr>
        <p:txBody>
          <a:bodyPr lIns="0" tIns="0" rIns="0" bIns="0" rtlCol="0" anchor="t">
            <a:spAutoFit/>
          </a:bodyPr>
          <a:lstStyle/>
          <a:p>
            <a:pPr algn="l">
              <a:lnSpc>
                <a:spcPts val="557"/>
              </a:lnSpc>
            </a:pPr>
            <a:r>
              <a:rPr lang="en-US" sz="1103" spc="4">
                <a:solidFill>
                  <a:srgbClr val="000000"/>
                </a:solidFill>
                <a:latin typeface="IBM Plex Sans Condensed"/>
                <a:ea typeface="IBM Plex Sans Condensed"/>
                <a:cs typeface="IBM Plex Sans Condensed"/>
                <a:sym typeface="IBM Plex Sans Condensed"/>
              </a:rPr>
              <a:t>10. Test Data </a:t>
            </a:r>
          </a:p>
        </p:txBody>
      </p:sp>
      <p:sp>
        <p:nvSpPr>
          <p:cNvPr id="22" name="TextBox 22"/>
          <p:cNvSpPr txBox="1"/>
          <p:nvPr/>
        </p:nvSpPr>
        <p:spPr>
          <a:xfrm>
            <a:off x="1143305" y="1202731"/>
            <a:ext cx="65789" cy="207226"/>
          </a:xfrm>
          <a:prstGeom prst="rect">
            <a:avLst/>
          </a:prstGeom>
        </p:spPr>
        <p:txBody>
          <a:bodyPr lIns="0" tIns="0" rIns="0" bIns="0" rtlCol="0" anchor="t">
            <a:spAutoFit/>
          </a:bodyPr>
          <a:lstStyle/>
          <a:p>
            <a:pPr algn="l">
              <a:lnSpc>
                <a:spcPts val="1545"/>
              </a:lnSpc>
            </a:pPr>
            <a:r>
              <a:rPr lang="en-US" sz="1103">
                <a:solidFill>
                  <a:srgbClr val="000000"/>
                </a:solidFill>
                <a:latin typeface="Arimo"/>
                <a:ea typeface="Arimo"/>
                <a:cs typeface="Arimo"/>
                <a:sym typeface="Arimo"/>
              </a:rPr>
              <a:t></a:t>
            </a:r>
          </a:p>
        </p:txBody>
      </p:sp>
      <p:sp>
        <p:nvSpPr>
          <p:cNvPr id="24" name="Footer Placeholder 23"/>
          <p:cNvSpPr>
            <a:spLocks noGrp="1"/>
          </p:cNvSpPr>
          <p:nvPr>
            <p:ph type="ftr" sz="quarter" idx="11"/>
          </p:nvPr>
        </p:nvSpPr>
        <p:spPr/>
        <p:txBody>
          <a:bodyPr/>
          <a:lstStyle/>
          <a:p>
            <a:r>
              <a:rPr lang="en-US" smtClean="0"/>
              <a:t>Mr. RANJIT KUMBHAR  7757962804</a:t>
            </a:r>
            <a:endParaRPr lang="en-US"/>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914400" y="2029968"/>
            <a:ext cx="5943600" cy="2177415"/>
          </a:xfrm>
          <a:custGeom>
            <a:avLst/>
            <a:gdLst/>
            <a:ahLst/>
            <a:cxnLst/>
            <a:rect l="l" t="t" r="r" b="b"/>
            <a:pathLst>
              <a:path w="5943600" h="2177415">
                <a:moveTo>
                  <a:pt x="0" y="0"/>
                </a:moveTo>
                <a:lnTo>
                  <a:pt x="5943600" y="0"/>
                </a:lnTo>
                <a:lnTo>
                  <a:pt x="5943600" y="2177415"/>
                </a:lnTo>
                <a:lnTo>
                  <a:pt x="0" y="2177415"/>
                </a:lnTo>
                <a:lnTo>
                  <a:pt x="0" y="0"/>
                </a:lnTo>
                <a:close/>
              </a:path>
            </a:pathLst>
          </a:custGeom>
          <a:blipFill>
            <a:blip r:embed="rId2"/>
            <a:stretch>
              <a:fillRect t="-29"/>
            </a:stretch>
          </a:blipFill>
        </p:spPr>
      </p:sp>
      <p:sp>
        <p:nvSpPr>
          <p:cNvPr id="4" name="TextBox 4"/>
          <p:cNvSpPr txBox="1"/>
          <p:nvPr/>
        </p:nvSpPr>
        <p:spPr>
          <a:xfrm>
            <a:off x="1372238" y="799748"/>
            <a:ext cx="32318" cy="294589"/>
          </a:xfrm>
          <a:prstGeom prst="rect">
            <a:avLst/>
          </a:prstGeom>
        </p:spPr>
        <p:txBody>
          <a:bodyPr lIns="0" tIns="0" rIns="0" bIns="0" rtlCol="0" anchor="t">
            <a:spAutoFit/>
          </a:bodyPr>
          <a:lstStyle/>
          <a:p>
            <a:pPr algn="l">
              <a:lnSpc>
                <a:spcPts val="2759"/>
              </a:lnSpc>
            </a:pPr>
            <a:r>
              <a:rPr lang="en-US" sz="1103" spc="-1">
                <a:solidFill>
                  <a:srgbClr val="000000"/>
                </a:solidFill>
                <a:latin typeface="IBM Plex Sans Condensed Bold"/>
                <a:ea typeface="IBM Plex Sans Condensed Bold"/>
                <a:cs typeface="IBM Plex Sans Condensed Bold"/>
                <a:sym typeface="IBM Plex Sans Condensed Bold"/>
              </a:rPr>
              <a:t> </a:t>
            </a:r>
          </a:p>
        </p:txBody>
      </p:sp>
      <p:sp>
        <p:nvSpPr>
          <p:cNvPr id="5" name="TextBox 5"/>
          <p:cNvSpPr txBox="1"/>
          <p:nvPr/>
        </p:nvSpPr>
        <p:spPr>
          <a:xfrm>
            <a:off x="1372238" y="1589561"/>
            <a:ext cx="1220200" cy="294589"/>
          </a:xfrm>
          <a:prstGeom prst="rect">
            <a:avLst/>
          </a:prstGeom>
        </p:spPr>
        <p:txBody>
          <a:bodyPr lIns="0" tIns="0" rIns="0" bIns="0" rtlCol="0" anchor="t">
            <a:spAutoFit/>
          </a:bodyPr>
          <a:lstStyle/>
          <a:p>
            <a:pPr algn="l">
              <a:lnSpc>
                <a:spcPts val="2759"/>
              </a:lnSpc>
            </a:pPr>
            <a:r>
              <a:rPr lang="en-US" sz="1103" spc="-1">
                <a:solidFill>
                  <a:srgbClr val="000000"/>
                </a:solidFill>
                <a:latin typeface="IBM Plex Sans Condensed Bold"/>
                <a:ea typeface="IBM Plex Sans Condensed Bold"/>
                <a:cs typeface="IBM Plex Sans Condensed Bold"/>
                <a:sym typeface="IBM Plex Sans Condensed Bold"/>
              </a:rPr>
              <a:t>Test Case Template: </a:t>
            </a:r>
          </a:p>
        </p:txBody>
      </p:sp>
      <p:sp>
        <p:nvSpPr>
          <p:cNvPr id="6" name="TextBox 6"/>
          <p:cNvSpPr txBox="1"/>
          <p:nvPr/>
        </p:nvSpPr>
        <p:spPr>
          <a:xfrm>
            <a:off x="1207313" y="4244997"/>
            <a:ext cx="5496916" cy="294589"/>
          </a:xfrm>
          <a:prstGeom prst="rect">
            <a:avLst/>
          </a:prstGeom>
        </p:spPr>
        <p:txBody>
          <a:bodyPr lIns="0" tIns="0" rIns="0" bIns="0" rtlCol="0" anchor="t">
            <a:spAutoFit/>
          </a:bodyPr>
          <a:lstStyle/>
          <a:p>
            <a:pPr algn="l">
              <a:lnSpc>
                <a:spcPts val="2759"/>
              </a:lnSpc>
            </a:pPr>
            <a:r>
              <a:rPr lang="en-US" sz="1103" spc="-1">
                <a:solidFill>
                  <a:srgbClr val="000000"/>
                </a:solidFill>
                <a:latin typeface="IBM Plex Sans Condensed"/>
                <a:ea typeface="IBM Plex Sans Condensed"/>
                <a:cs typeface="IBM Plex Sans Condensed"/>
                <a:sym typeface="IBM Plex Sans Condensed"/>
              </a:rPr>
              <a:t>============================================================================= </a:t>
            </a:r>
          </a:p>
        </p:txBody>
      </p:sp>
      <p:sp>
        <p:nvSpPr>
          <p:cNvPr id="7" name="TextBox 7"/>
          <p:cNvSpPr txBox="1"/>
          <p:nvPr/>
        </p:nvSpPr>
        <p:spPr>
          <a:xfrm>
            <a:off x="1143305" y="4729020"/>
            <a:ext cx="105042" cy="321526"/>
          </a:xfrm>
          <a:prstGeom prst="rect">
            <a:avLst/>
          </a:prstGeom>
        </p:spPr>
        <p:txBody>
          <a:bodyPr lIns="0" tIns="0" rIns="0" bIns="0" rtlCol="0" anchor="t">
            <a:spAutoFit/>
          </a:bodyPr>
          <a:lstStyle/>
          <a:p>
            <a:pPr algn="l">
              <a:lnSpc>
                <a:spcPts val="2759"/>
              </a:lnSpc>
            </a:pPr>
            <a:r>
              <a:rPr lang="en-US" sz="1103">
                <a:solidFill>
                  <a:srgbClr val="000000"/>
                </a:solidFill>
                <a:latin typeface="Arimo"/>
                <a:ea typeface="Arimo"/>
                <a:cs typeface="Arimo"/>
                <a:sym typeface="Arimo"/>
              </a:rPr>
              <a:t> </a:t>
            </a:r>
          </a:p>
        </p:txBody>
      </p:sp>
      <p:sp>
        <p:nvSpPr>
          <p:cNvPr id="8" name="TextBox 8"/>
          <p:cNvSpPr txBox="1"/>
          <p:nvPr/>
        </p:nvSpPr>
        <p:spPr>
          <a:xfrm>
            <a:off x="1372238" y="4772558"/>
            <a:ext cx="1643405" cy="294589"/>
          </a:xfrm>
          <a:prstGeom prst="rect">
            <a:avLst/>
          </a:prstGeom>
        </p:spPr>
        <p:txBody>
          <a:bodyPr lIns="0" tIns="0" rIns="0" bIns="0" rtlCol="0" anchor="t">
            <a:spAutoFit/>
          </a:bodyPr>
          <a:lstStyle/>
          <a:p>
            <a:pPr algn="l">
              <a:lnSpc>
                <a:spcPts val="2759"/>
              </a:lnSpc>
            </a:pPr>
            <a:r>
              <a:rPr lang="en-US" sz="1103" spc="-1">
                <a:solidFill>
                  <a:srgbClr val="000000"/>
                </a:solidFill>
                <a:latin typeface="IBM Plex Sans Condensed Bold"/>
                <a:ea typeface="IBM Plex Sans Condensed Bold"/>
                <a:cs typeface="IBM Plex Sans Condensed Bold"/>
                <a:sym typeface="IBM Plex Sans Condensed Bold"/>
              </a:rPr>
              <a:t>Test Case V/s Test Scenario </a:t>
            </a:r>
          </a:p>
        </p:txBody>
      </p:sp>
      <p:sp>
        <p:nvSpPr>
          <p:cNvPr id="9" name="TextBox 9"/>
          <p:cNvSpPr txBox="1"/>
          <p:nvPr/>
        </p:nvSpPr>
        <p:spPr>
          <a:xfrm>
            <a:off x="1143305" y="1660312"/>
            <a:ext cx="65789" cy="207226"/>
          </a:xfrm>
          <a:prstGeom prst="rect">
            <a:avLst/>
          </a:prstGeom>
        </p:spPr>
        <p:txBody>
          <a:bodyPr lIns="0" tIns="0" rIns="0" bIns="0" rtlCol="0" anchor="t">
            <a:spAutoFit/>
          </a:bodyPr>
          <a:lstStyle/>
          <a:p>
            <a:pPr algn="l">
              <a:lnSpc>
                <a:spcPts val="1545"/>
              </a:lnSpc>
            </a:pPr>
            <a:r>
              <a:rPr lang="en-US" sz="1103">
                <a:solidFill>
                  <a:srgbClr val="000000"/>
                </a:solidFill>
                <a:latin typeface="Arimo"/>
                <a:ea typeface="Arimo"/>
                <a:cs typeface="Arimo"/>
                <a:sym typeface="Arimo"/>
              </a:rPr>
              <a:t></a:t>
            </a:r>
          </a:p>
        </p:txBody>
      </p:sp>
      <p:sp>
        <p:nvSpPr>
          <p:cNvPr id="11" name="Footer Placeholder 10"/>
          <p:cNvSpPr>
            <a:spLocks noGrp="1"/>
          </p:cNvSpPr>
          <p:nvPr>
            <p:ph type="ftr" sz="quarter" idx="11"/>
          </p:nvPr>
        </p:nvSpPr>
        <p:spPr/>
        <p:txBody>
          <a:bodyPr/>
          <a:lstStyle/>
          <a:p>
            <a:r>
              <a:rPr lang="en-US" smtClean="0"/>
              <a:t>Mr. RANJIT KUMBHAR  7757962804</a:t>
            </a:r>
            <a:endParaRPr lang="en-US"/>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452629" y="914400"/>
            <a:ext cx="4866894" cy="4285612"/>
          </a:xfrm>
          <a:custGeom>
            <a:avLst/>
            <a:gdLst/>
            <a:ahLst/>
            <a:cxnLst/>
            <a:rect l="l" t="t" r="r" b="b"/>
            <a:pathLst>
              <a:path w="4866894" h="4285612">
                <a:moveTo>
                  <a:pt x="0" y="0"/>
                </a:moveTo>
                <a:lnTo>
                  <a:pt x="4866894" y="0"/>
                </a:lnTo>
                <a:lnTo>
                  <a:pt x="4866894" y="4285612"/>
                </a:lnTo>
                <a:lnTo>
                  <a:pt x="0" y="4285612"/>
                </a:lnTo>
                <a:lnTo>
                  <a:pt x="0" y="0"/>
                </a:lnTo>
                <a:close/>
              </a:path>
            </a:pathLst>
          </a:custGeom>
          <a:blipFill>
            <a:blip r:embed="rId2"/>
            <a:stretch>
              <a:fillRect/>
            </a:stretch>
          </a:blipFill>
        </p:spPr>
      </p:sp>
      <p:sp>
        <p:nvSpPr>
          <p:cNvPr id="4" name="TextBox 4"/>
          <p:cNvSpPr txBox="1"/>
          <p:nvPr/>
        </p:nvSpPr>
        <p:spPr>
          <a:xfrm>
            <a:off x="6320914" y="5000015"/>
            <a:ext cx="32318" cy="246964"/>
          </a:xfrm>
          <a:prstGeom prst="rect">
            <a:avLst/>
          </a:prstGeom>
        </p:spPr>
        <p:txBody>
          <a:bodyPr lIns="0" tIns="0" rIns="0" bIns="0" rtlCol="0" anchor="t">
            <a:spAutoFit/>
          </a:bodyPr>
          <a:lstStyle/>
          <a:p>
            <a:pPr algn="l">
              <a:lnSpc>
                <a:spcPts val="2255"/>
              </a:lnSpc>
            </a:pPr>
            <a:r>
              <a:rPr lang="en-US" sz="1103" spc="-1">
                <a:solidFill>
                  <a:srgbClr val="000000"/>
                </a:solidFill>
                <a:latin typeface="IBM Plex Sans Condensed Bold"/>
                <a:ea typeface="IBM Plex Sans Condensed Bold"/>
                <a:cs typeface="IBM Plex Sans Condensed Bold"/>
                <a:sym typeface="IBM Plex Sans Condensed Bold"/>
              </a:rPr>
              <a:t> </a:t>
            </a:r>
          </a:p>
        </p:txBody>
      </p:sp>
      <p:sp>
        <p:nvSpPr>
          <p:cNvPr id="5" name="TextBox 5"/>
          <p:cNvSpPr txBox="1"/>
          <p:nvPr/>
        </p:nvSpPr>
        <p:spPr>
          <a:xfrm>
            <a:off x="1207313" y="5286527"/>
            <a:ext cx="5496916" cy="246964"/>
          </a:xfrm>
          <a:prstGeom prst="rect">
            <a:avLst/>
          </a:prstGeom>
        </p:spPr>
        <p:txBody>
          <a:bodyPr lIns="0" tIns="0" rIns="0" bIns="0" rtlCol="0" anchor="t">
            <a:spAutoFit/>
          </a:bodyPr>
          <a:lstStyle/>
          <a:p>
            <a:pPr algn="l">
              <a:lnSpc>
                <a:spcPts val="2255"/>
              </a:lnSpc>
            </a:pPr>
            <a:r>
              <a:rPr lang="en-US" sz="1103" spc="-1">
                <a:solidFill>
                  <a:srgbClr val="000000"/>
                </a:solidFill>
                <a:latin typeface="IBM Plex Sans Condensed"/>
                <a:ea typeface="IBM Plex Sans Condensed"/>
                <a:cs typeface="IBM Plex Sans Condensed"/>
                <a:sym typeface="IBM Plex Sans Condensed"/>
              </a:rPr>
              <a:t>============================================================================= </a:t>
            </a:r>
          </a:p>
        </p:txBody>
      </p:sp>
      <p:sp>
        <p:nvSpPr>
          <p:cNvPr id="6" name="TextBox 6"/>
          <p:cNvSpPr txBox="1"/>
          <p:nvPr/>
        </p:nvSpPr>
        <p:spPr>
          <a:xfrm>
            <a:off x="1143305" y="5527843"/>
            <a:ext cx="105042" cy="321526"/>
          </a:xfrm>
          <a:prstGeom prst="rect">
            <a:avLst/>
          </a:prstGeom>
        </p:spPr>
        <p:txBody>
          <a:bodyPr lIns="0" tIns="0" rIns="0" bIns="0" rtlCol="0" anchor="t">
            <a:spAutoFit/>
          </a:bodyPr>
          <a:lstStyle/>
          <a:p>
            <a:pPr algn="l">
              <a:lnSpc>
                <a:spcPts val="2759"/>
              </a:lnSpc>
            </a:pPr>
            <a:r>
              <a:rPr lang="en-US" sz="1103">
                <a:solidFill>
                  <a:srgbClr val="000000"/>
                </a:solidFill>
                <a:latin typeface="Arimo"/>
                <a:ea typeface="Arimo"/>
                <a:cs typeface="Arimo"/>
                <a:sym typeface="Arimo"/>
              </a:rPr>
              <a:t> </a:t>
            </a:r>
          </a:p>
        </p:txBody>
      </p:sp>
      <p:sp>
        <p:nvSpPr>
          <p:cNvPr id="7" name="TextBox 7"/>
          <p:cNvSpPr txBox="1"/>
          <p:nvPr/>
        </p:nvSpPr>
        <p:spPr>
          <a:xfrm>
            <a:off x="1372238" y="5571392"/>
            <a:ext cx="5630266" cy="684733"/>
          </a:xfrm>
          <a:prstGeom prst="rect">
            <a:avLst/>
          </a:prstGeom>
        </p:spPr>
        <p:txBody>
          <a:bodyPr lIns="0" tIns="0" rIns="0" bIns="0" rtlCol="0" anchor="t">
            <a:spAutoFit/>
          </a:bodyPr>
          <a:lstStyle/>
          <a:p>
            <a:pPr algn="just">
              <a:lnSpc>
                <a:spcPts val="2759"/>
              </a:lnSpc>
            </a:pPr>
            <a:r>
              <a:rPr lang="en-US" sz="1103" spc="-1">
                <a:solidFill>
                  <a:srgbClr val="000000"/>
                </a:solidFill>
                <a:latin typeface="IBM Plex Sans Condensed Bold"/>
                <a:ea typeface="IBM Plex Sans Condensed Bold"/>
                <a:cs typeface="IBM Plex Sans Condensed Bold"/>
                <a:sym typeface="IBM Plex Sans Condensed Bold"/>
              </a:rPr>
              <a:t>Test Environment: </a:t>
            </a:r>
          </a:p>
          <a:p>
            <a:pPr algn="just">
              <a:lnSpc>
                <a:spcPts val="551"/>
              </a:lnSpc>
            </a:pPr>
            <a:r>
              <a:rPr lang="en-US" sz="1103" spc="-1">
                <a:solidFill>
                  <a:srgbClr val="000000"/>
                </a:solidFill>
                <a:latin typeface="IBM Plex Sans Condensed"/>
                <a:ea typeface="IBM Plex Sans Condensed"/>
                <a:cs typeface="IBM Plex Sans Condensed"/>
                <a:sym typeface="IBM Plex Sans Condensed"/>
              </a:rPr>
              <a:t>1. Test Environment is </a:t>
            </a:r>
            <a:r>
              <a:rPr lang="en-US" sz="1103" spc="-1">
                <a:solidFill>
                  <a:srgbClr val="FF0000"/>
                </a:solidFill>
                <a:latin typeface="IBM Plex Sans Condensed"/>
                <a:ea typeface="IBM Plex Sans Condensed"/>
                <a:cs typeface="IBM Plex Sans Condensed"/>
                <a:sym typeface="IBM Plex Sans Condensed"/>
              </a:rPr>
              <a:t>a platform specially built for test case execution </a:t>
            </a:r>
            <a:r>
              <a:rPr lang="en-US" sz="1103" spc="-1">
                <a:solidFill>
                  <a:srgbClr val="000000"/>
                </a:solidFill>
                <a:latin typeface="IBM Plex Sans Condensed"/>
                <a:ea typeface="IBM Plex Sans Condensed"/>
                <a:cs typeface="IBM Plex Sans Condensed"/>
                <a:sym typeface="IBM Plex Sans Condensed"/>
              </a:rPr>
              <a:t>on the software product. </a:t>
            </a:r>
          </a:p>
          <a:p>
            <a:pPr algn="just">
              <a:lnSpc>
                <a:spcPts val="2520"/>
              </a:lnSpc>
            </a:pPr>
            <a:r>
              <a:rPr lang="en-US" sz="1103">
                <a:solidFill>
                  <a:srgbClr val="000000"/>
                </a:solidFill>
                <a:latin typeface="IBM Plex Sans Condensed"/>
                <a:ea typeface="IBM Plex Sans Condensed"/>
                <a:cs typeface="IBM Plex Sans Condensed"/>
                <a:sym typeface="IBM Plex Sans Condensed"/>
              </a:rPr>
              <a:t>2. It is created </a:t>
            </a:r>
            <a:r>
              <a:rPr lang="en-US" sz="1103">
                <a:solidFill>
                  <a:srgbClr val="FF0000"/>
                </a:solidFill>
                <a:latin typeface="IBM Plex Sans Condensed"/>
                <a:ea typeface="IBM Plex Sans Condensed"/>
                <a:cs typeface="IBM Plex Sans Condensed"/>
                <a:sym typeface="IBM Plex Sans Condensed"/>
              </a:rPr>
              <a:t>by integrating the required software and hardware along with proper network </a:t>
            </a:r>
          </a:p>
        </p:txBody>
      </p:sp>
      <p:sp>
        <p:nvSpPr>
          <p:cNvPr id="8" name="TextBox 8"/>
          <p:cNvSpPr txBox="1"/>
          <p:nvPr/>
        </p:nvSpPr>
        <p:spPr>
          <a:xfrm>
            <a:off x="1600838" y="6369206"/>
            <a:ext cx="844020" cy="85039"/>
          </a:xfrm>
          <a:prstGeom prst="rect">
            <a:avLst/>
          </a:prstGeom>
        </p:spPr>
        <p:txBody>
          <a:bodyPr lIns="0" tIns="0" rIns="0" bIns="0" rtlCol="0" anchor="t">
            <a:spAutoFit/>
          </a:bodyPr>
          <a:lstStyle/>
          <a:p>
            <a:pPr algn="l">
              <a:lnSpc>
                <a:spcPts val="599"/>
              </a:lnSpc>
            </a:pPr>
            <a:r>
              <a:rPr lang="en-US" sz="1103" spc="-1">
                <a:solidFill>
                  <a:srgbClr val="FF0000"/>
                </a:solidFill>
                <a:latin typeface="IBM Plex Sans Condensed"/>
                <a:ea typeface="IBM Plex Sans Condensed"/>
                <a:cs typeface="IBM Plex Sans Condensed"/>
                <a:sym typeface="IBM Plex Sans Condensed"/>
              </a:rPr>
              <a:t>configuration.</a:t>
            </a:r>
            <a:r>
              <a:rPr lang="en-US" sz="1103" spc="-1">
                <a:solidFill>
                  <a:srgbClr val="000000"/>
                </a:solidFill>
                <a:latin typeface="IBM Plex Sans Condensed"/>
                <a:ea typeface="IBM Plex Sans Condensed"/>
                <a:cs typeface="IBM Plex Sans Condensed"/>
                <a:sym typeface="IBM Plex Sans Condensed"/>
              </a:rPr>
              <a:t> </a:t>
            </a:r>
          </a:p>
        </p:txBody>
      </p:sp>
      <p:sp>
        <p:nvSpPr>
          <p:cNvPr id="9" name="TextBox 9"/>
          <p:cNvSpPr txBox="1"/>
          <p:nvPr/>
        </p:nvSpPr>
        <p:spPr>
          <a:xfrm>
            <a:off x="1372238" y="6361262"/>
            <a:ext cx="4361545" cy="681628"/>
          </a:xfrm>
          <a:prstGeom prst="rect">
            <a:avLst/>
          </a:prstGeom>
        </p:spPr>
        <p:txBody>
          <a:bodyPr lIns="0" tIns="0" rIns="0" bIns="0" rtlCol="0" anchor="t">
            <a:spAutoFit/>
          </a:bodyPr>
          <a:lstStyle/>
          <a:p>
            <a:pPr algn="l">
              <a:lnSpc>
                <a:spcPts val="2471"/>
              </a:lnSpc>
            </a:pPr>
            <a:r>
              <a:rPr lang="en-US" sz="1103" spc="-1">
                <a:solidFill>
                  <a:srgbClr val="000000"/>
                </a:solidFill>
                <a:latin typeface="IBM Plex Sans Condensed"/>
                <a:ea typeface="IBM Plex Sans Condensed"/>
                <a:cs typeface="IBM Plex Sans Condensed"/>
                <a:sym typeface="IBM Plex Sans Condensed"/>
              </a:rPr>
              <a:t>3. Test environment simulates production/real-time environment. </a:t>
            </a:r>
          </a:p>
          <a:p>
            <a:pPr algn="l">
              <a:lnSpc>
                <a:spcPts val="599"/>
              </a:lnSpc>
            </a:pPr>
            <a:r>
              <a:rPr lang="en-US" sz="1103" spc="-1">
                <a:solidFill>
                  <a:srgbClr val="000000"/>
                </a:solidFill>
                <a:latin typeface="IBM Plex Sans Condensed"/>
                <a:ea typeface="IBM Plex Sans Condensed"/>
                <a:cs typeface="IBM Plex Sans Condensed"/>
                <a:sym typeface="IBM Plex Sans Condensed"/>
              </a:rPr>
              <a:t>4. Another name for the test environment is </a:t>
            </a:r>
            <a:r>
              <a:rPr lang="en-US" sz="1103" spc="-1">
                <a:solidFill>
                  <a:srgbClr val="FF0000"/>
                </a:solidFill>
                <a:latin typeface="IBM Plex Sans Condensed"/>
                <a:ea typeface="IBM Plex Sans Condensed"/>
                <a:cs typeface="IBM Plex Sans Condensed"/>
                <a:sym typeface="IBM Plex Sans Condensed"/>
              </a:rPr>
              <a:t>Test Bed.</a:t>
            </a:r>
            <a:r>
              <a:rPr lang="en-US" sz="1103" spc="-1">
                <a:solidFill>
                  <a:srgbClr val="000000"/>
                </a:solidFill>
                <a:latin typeface="IBM Plex Sans Condensed"/>
                <a:ea typeface="IBM Plex Sans Condensed"/>
                <a:cs typeface="IBM Plex Sans Condensed"/>
                <a:sym typeface="IBM Plex Sans Condensed"/>
              </a:rPr>
              <a:t> </a:t>
            </a:r>
          </a:p>
          <a:p>
            <a:pPr algn="l">
              <a:lnSpc>
                <a:spcPts val="2543"/>
              </a:lnSpc>
            </a:pPr>
            <a:r>
              <a:rPr lang="en-US" sz="1103" spc="-1">
                <a:solidFill>
                  <a:srgbClr val="000000"/>
                </a:solidFill>
                <a:latin typeface="IBM Plex Sans Condensed"/>
                <a:ea typeface="IBM Plex Sans Condensed"/>
                <a:cs typeface="IBM Plex Sans Condensed"/>
                <a:sym typeface="IBM Plex Sans Condensed"/>
              </a:rPr>
              <a:t>5. This is nothing, but an </a:t>
            </a:r>
            <a:r>
              <a:rPr lang="en-US" sz="1103" spc="-1">
                <a:solidFill>
                  <a:srgbClr val="000000"/>
                </a:solidFill>
                <a:latin typeface="IBM Plex Sans Condensed Bold"/>
                <a:ea typeface="IBM Plex Sans Condensed Bold"/>
                <a:cs typeface="IBM Plex Sans Condensed Bold"/>
                <a:sym typeface="IBM Plex Sans Condensed Bold"/>
              </a:rPr>
              <a:t>environment created</a:t>
            </a:r>
            <a:r>
              <a:rPr lang="en-US" sz="1103" spc="-1">
                <a:solidFill>
                  <a:srgbClr val="000000"/>
                </a:solidFill>
                <a:latin typeface="IBM Plex Sans Condensed"/>
                <a:ea typeface="IBM Plex Sans Condensed"/>
                <a:cs typeface="IBM Plex Sans Condensed"/>
                <a:sym typeface="IBM Plex Sans Condensed"/>
              </a:rPr>
              <a:t> to execute the Test Cases. </a:t>
            </a:r>
          </a:p>
        </p:txBody>
      </p:sp>
      <p:sp>
        <p:nvSpPr>
          <p:cNvPr id="10" name="TextBox 10"/>
          <p:cNvSpPr txBox="1"/>
          <p:nvPr/>
        </p:nvSpPr>
        <p:spPr>
          <a:xfrm>
            <a:off x="1207313" y="7090439"/>
            <a:ext cx="5496916" cy="275539"/>
          </a:xfrm>
          <a:prstGeom prst="rect">
            <a:avLst/>
          </a:prstGeom>
        </p:spPr>
        <p:txBody>
          <a:bodyPr lIns="0" tIns="0" rIns="0" bIns="0" rtlCol="0" anchor="t">
            <a:spAutoFit/>
          </a:bodyPr>
          <a:lstStyle/>
          <a:p>
            <a:pPr algn="l">
              <a:lnSpc>
                <a:spcPts val="2543"/>
              </a:lnSpc>
            </a:pPr>
            <a:r>
              <a:rPr lang="en-US" sz="1103" spc="-1">
                <a:solidFill>
                  <a:srgbClr val="000000"/>
                </a:solidFill>
                <a:latin typeface="IBM Plex Sans Condensed"/>
                <a:ea typeface="IBM Plex Sans Condensed"/>
                <a:cs typeface="IBM Plex Sans Condensed"/>
                <a:sym typeface="IBM Plex Sans Condensed"/>
              </a:rPr>
              <a:t>============================================================================= </a:t>
            </a:r>
          </a:p>
        </p:txBody>
      </p:sp>
      <p:sp>
        <p:nvSpPr>
          <p:cNvPr id="11" name="TextBox 11"/>
          <p:cNvSpPr txBox="1"/>
          <p:nvPr/>
        </p:nvSpPr>
        <p:spPr>
          <a:xfrm>
            <a:off x="1143305" y="7555144"/>
            <a:ext cx="105042" cy="321526"/>
          </a:xfrm>
          <a:prstGeom prst="rect">
            <a:avLst/>
          </a:prstGeom>
        </p:spPr>
        <p:txBody>
          <a:bodyPr lIns="0" tIns="0" rIns="0" bIns="0" rtlCol="0" anchor="t">
            <a:spAutoFit/>
          </a:bodyPr>
          <a:lstStyle/>
          <a:p>
            <a:pPr algn="l">
              <a:lnSpc>
                <a:spcPts val="2759"/>
              </a:lnSpc>
            </a:pPr>
            <a:r>
              <a:rPr lang="en-US" sz="1103">
                <a:solidFill>
                  <a:srgbClr val="000000"/>
                </a:solidFill>
                <a:latin typeface="Arimo"/>
                <a:ea typeface="Arimo"/>
                <a:cs typeface="Arimo"/>
                <a:sym typeface="Arimo"/>
              </a:rPr>
              <a:t> </a:t>
            </a:r>
          </a:p>
        </p:txBody>
      </p:sp>
      <p:sp>
        <p:nvSpPr>
          <p:cNvPr id="12" name="TextBox 12"/>
          <p:cNvSpPr txBox="1"/>
          <p:nvPr/>
        </p:nvSpPr>
        <p:spPr>
          <a:xfrm>
            <a:off x="1372238" y="7598693"/>
            <a:ext cx="5630094" cy="489918"/>
          </a:xfrm>
          <a:prstGeom prst="rect">
            <a:avLst/>
          </a:prstGeom>
        </p:spPr>
        <p:txBody>
          <a:bodyPr lIns="0" tIns="0" rIns="0" bIns="0" rtlCol="0" anchor="t">
            <a:spAutoFit/>
          </a:bodyPr>
          <a:lstStyle/>
          <a:p>
            <a:pPr algn="l">
              <a:lnSpc>
                <a:spcPts val="2759"/>
              </a:lnSpc>
            </a:pPr>
            <a:r>
              <a:rPr lang="en-US" sz="1103" spc="-1">
                <a:solidFill>
                  <a:srgbClr val="000000"/>
                </a:solidFill>
                <a:latin typeface="IBM Plex Sans Condensed Bold"/>
                <a:ea typeface="IBM Plex Sans Condensed Bold"/>
                <a:cs typeface="IBM Plex Sans Condensed Bold"/>
                <a:sym typeface="IBM Plex Sans Condensed Bold"/>
              </a:rPr>
              <a:t>Test Execution: </a:t>
            </a:r>
          </a:p>
          <a:p>
            <a:pPr algn="l">
              <a:lnSpc>
                <a:spcPts val="551"/>
              </a:lnSpc>
            </a:pPr>
            <a:r>
              <a:rPr lang="en-US" sz="1103" spc="-1">
                <a:solidFill>
                  <a:srgbClr val="000000"/>
                </a:solidFill>
                <a:latin typeface="IBM Plex Sans Condensed"/>
                <a:ea typeface="IBM Plex Sans Condensed"/>
                <a:cs typeface="IBM Plex Sans Condensed"/>
                <a:sym typeface="IBM Plex Sans Condensed"/>
              </a:rPr>
              <a:t>1. To perform actual testing as per the test steps. i.e., During this phase test team will </a:t>
            </a:r>
            <a:r>
              <a:rPr lang="en-US" sz="1103" spc="-1">
                <a:solidFill>
                  <a:srgbClr val="FF0000"/>
                </a:solidFill>
                <a:latin typeface="IBM Plex Sans Condensed"/>
                <a:ea typeface="IBM Plex Sans Condensed"/>
                <a:cs typeface="IBM Plex Sans Condensed"/>
                <a:sym typeface="IBM Plex Sans Condensed"/>
              </a:rPr>
              <a:t>carry out </a:t>
            </a:r>
          </a:p>
        </p:txBody>
      </p:sp>
      <p:sp>
        <p:nvSpPr>
          <p:cNvPr id="13" name="TextBox 13"/>
          <p:cNvSpPr txBox="1"/>
          <p:nvPr/>
        </p:nvSpPr>
        <p:spPr>
          <a:xfrm>
            <a:off x="1600838" y="8008134"/>
            <a:ext cx="3686518" cy="275539"/>
          </a:xfrm>
          <a:prstGeom prst="rect">
            <a:avLst/>
          </a:prstGeom>
        </p:spPr>
        <p:txBody>
          <a:bodyPr lIns="0" tIns="0" rIns="0" bIns="0" rtlCol="0" anchor="t">
            <a:spAutoFit/>
          </a:bodyPr>
          <a:lstStyle/>
          <a:p>
            <a:pPr algn="l">
              <a:lnSpc>
                <a:spcPts val="2520"/>
              </a:lnSpc>
            </a:pPr>
            <a:r>
              <a:rPr lang="en-US" sz="1103" spc="-1">
                <a:solidFill>
                  <a:srgbClr val="FF0000"/>
                </a:solidFill>
                <a:latin typeface="IBM Plex Sans Condensed"/>
                <a:ea typeface="IBM Plex Sans Condensed"/>
                <a:cs typeface="IBM Plex Sans Condensed"/>
                <a:sym typeface="IBM Plex Sans Condensed"/>
              </a:rPr>
              <a:t>the testing</a:t>
            </a:r>
            <a:r>
              <a:rPr lang="en-US" sz="1103" spc="-1">
                <a:solidFill>
                  <a:srgbClr val="000000"/>
                </a:solidFill>
                <a:latin typeface="IBM Plex Sans Condensed"/>
                <a:ea typeface="IBM Plex Sans Condensed"/>
                <a:cs typeface="IBM Plex Sans Condensed"/>
                <a:sym typeface="IBM Plex Sans Condensed"/>
              </a:rPr>
              <a:t>, based on the test plans and the test case prepared. </a:t>
            </a:r>
          </a:p>
        </p:txBody>
      </p:sp>
      <p:sp>
        <p:nvSpPr>
          <p:cNvPr id="14" name="TextBox 14"/>
          <p:cNvSpPr txBox="1"/>
          <p:nvPr/>
        </p:nvSpPr>
        <p:spPr>
          <a:xfrm>
            <a:off x="1372238" y="8374723"/>
            <a:ext cx="3714493" cy="302152"/>
          </a:xfrm>
          <a:prstGeom prst="rect">
            <a:avLst/>
          </a:prstGeom>
        </p:spPr>
        <p:txBody>
          <a:bodyPr lIns="0" tIns="0" rIns="0" bIns="0" rtlCol="0" anchor="t">
            <a:spAutoFit/>
          </a:bodyPr>
          <a:lstStyle/>
          <a:p>
            <a:pPr algn="l">
              <a:lnSpc>
                <a:spcPts val="599"/>
              </a:lnSpc>
            </a:pPr>
            <a:r>
              <a:rPr lang="en-US" sz="1103" spc="-1">
                <a:solidFill>
                  <a:srgbClr val="000000"/>
                </a:solidFill>
                <a:latin typeface="IBM Plex Sans Condensed"/>
                <a:ea typeface="IBM Plex Sans Condensed"/>
                <a:cs typeface="IBM Plex Sans Condensed"/>
                <a:sym typeface="IBM Plex Sans Condensed"/>
              </a:rPr>
              <a:t>2. </a:t>
            </a:r>
            <a:r>
              <a:rPr lang="en-US" sz="1103" spc="-1">
                <a:solidFill>
                  <a:srgbClr val="000000"/>
                </a:solidFill>
                <a:latin typeface="IBM Plex Sans Condensed Bold"/>
                <a:ea typeface="IBM Plex Sans Condensed Bold"/>
                <a:cs typeface="IBM Plex Sans Condensed Bold"/>
                <a:sym typeface="IBM Plex Sans Condensed Bold"/>
              </a:rPr>
              <a:t>Entry Criteria (Inputs):</a:t>
            </a:r>
            <a:r>
              <a:rPr lang="en-US" sz="1103" spc="-1">
                <a:solidFill>
                  <a:srgbClr val="000000"/>
                </a:solidFill>
                <a:latin typeface="IBM Plex Sans Condensed"/>
                <a:ea typeface="IBM Plex Sans Condensed"/>
                <a:cs typeface="IBM Plex Sans Condensed"/>
                <a:sym typeface="IBM Plex Sans Condensed"/>
              </a:rPr>
              <a:t> </a:t>
            </a:r>
            <a:r>
              <a:rPr lang="en-US" sz="1103" spc="-1">
                <a:solidFill>
                  <a:srgbClr val="FF0000"/>
                </a:solidFill>
                <a:latin typeface="IBM Plex Sans Condensed"/>
                <a:ea typeface="IBM Plex Sans Condensed"/>
                <a:cs typeface="IBM Plex Sans Condensed"/>
                <a:sym typeface="IBM Plex Sans Condensed"/>
              </a:rPr>
              <a:t>Test Cases, Test Data, and Test Plan.</a:t>
            </a:r>
            <a:r>
              <a:rPr lang="en-US" sz="1103" spc="-1">
                <a:solidFill>
                  <a:srgbClr val="000000"/>
                </a:solidFill>
                <a:latin typeface="IBM Plex Sans Condensed"/>
                <a:ea typeface="IBM Plex Sans Condensed"/>
                <a:cs typeface="IBM Plex Sans Condensed"/>
                <a:sym typeface="IBM Plex Sans Condensed"/>
              </a:rPr>
              <a:t> </a:t>
            </a:r>
          </a:p>
          <a:p>
            <a:pPr algn="l">
              <a:lnSpc>
                <a:spcPts val="2471"/>
              </a:lnSpc>
            </a:pPr>
            <a:r>
              <a:rPr lang="en-US" sz="1103" spc="-1">
                <a:solidFill>
                  <a:srgbClr val="000000"/>
                </a:solidFill>
                <a:latin typeface="IBM Plex Sans Condensed"/>
                <a:ea typeface="IBM Plex Sans Condensed"/>
                <a:cs typeface="IBM Plex Sans Condensed"/>
                <a:sym typeface="IBM Plex Sans Condensed"/>
              </a:rPr>
              <a:t>3. </a:t>
            </a:r>
            <a:r>
              <a:rPr lang="en-US" sz="1103" spc="-1">
                <a:solidFill>
                  <a:srgbClr val="000000"/>
                </a:solidFill>
                <a:latin typeface="IBM Plex Sans Condensed Bold"/>
                <a:ea typeface="IBM Plex Sans Condensed Bold"/>
                <a:cs typeface="IBM Plex Sans Condensed Bold"/>
                <a:sym typeface="IBM Plex Sans Condensed Bold"/>
              </a:rPr>
              <a:t>Activities:</a:t>
            </a:r>
            <a:r>
              <a:rPr lang="en-US" sz="1103" spc="-1">
                <a:solidFill>
                  <a:srgbClr val="000000"/>
                </a:solidFill>
                <a:latin typeface="IBM Plex Sans Condensed"/>
                <a:ea typeface="IBM Plex Sans Condensed"/>
                <a:cs typeface="IBM Plex Sans Condensed"/>
                <a:sym typeface="IBM Plex Sans Condensed"/>
              </a:rPr>
              <a:t> </a:t>
            </a:r>
          </a:p>
        </p:txBody>
      </p:sp>
      <p:sp>
        <p:nvSpPr>
          <p:cNvPr id="15" name="TextBox 15"/>
          <p:cNvSpPr txBox="1"/>
          <p:nvPr/>
        </p:nvSpPr>
        <p:spPr>
          <a:xfrm>
            <a:off x="1829438" y="8694458"/>
            <a:ext cx="112405" cy="107937"/>
          </a:xfrm>
          <a:prstGeom prst="rect">
            <a:avLst/>
          </a:prstGeom>
        </p:spPr>
        <p:txBody>
          <a:bodyPr lIns="0" tIns="0" rIns="0" bIns="0" rtlCol="0" anchor="t">
            <a:spAutoFit/>
          </a:bodyPr>
          <a:lstStyle/>
          <a:p>
            <a:pPr algn="l">
              <a:lnSpc>
                <a:spcPts val="576"/>
              </a:lnSpc>
            </a:pPr>
            <a:r>
              <a:rPr lang="en-US" sz="1103">
                <a:solidFill>
                  <a:srgbClr val="000000"/>
                </a:solidFill>
                <a:latin typeface="Arimo"/>
                <a:ea typeface="Arimo"/>
                <a:cs typeface="Arimo"/>
                <a:sym typeface="Arimo"/>
              </a:rPr>
              <a:t></a:t>
            </a:r>
          </a:p>
        </p:txBody>
      </p:sp>
      <p:sp>
        <p:nvSpPr>
          <p:cNvPr id="16" name="TextBox 16"/>
          <p:cNvSpPr txBox="1"/>
          <p:nvPr/>
        </p:nvSpPr>
        <p:spPr>
          <a:xfrm>
            <a:off x="1939166" y="8751999"/>
            <a:ext cx="39757" cy="108194"/>
          </a:xfrm>
          <a:prstGeom prst="rect">
            <a:avLst/>
          </a:prstGeom>
        </p:spPr>
        <p:txBody>
          <a:bodyPr lIns="0" tIns="0" rIns="0" bIns="0" rtlCol="0" anchor="t">
            <a:spAutoFit/>
          </a:bodyPr>
          <a:lstStyle/>
          <a:p>
            <a:pPr algn="l">
              <a:lnSpc>
                <a:spcPts val="576"/>
              </a:lnSpc>
            </a:pPr>
            <a:r>
              <a:rPr lang="en-US" sz="1103">
                <a:solidFill>
                  <a:srgbClr val="000000"/>
                </a:solidFill>
                <a:latin typeface="Arimo"/>
                <a:ea typeface="Arimo"/>
                <a:cs typeface="Arimo"/>
                <a:sym typeface="Arimo"/>
              </a:rPr>
              <a:t> </a:t>
            </a:r>
          </a:p>
        </p:txBody>
      </p:sp>
      <p:sp>
        <p:nvSpPr>
          <p:cNvPr id="17" name="TextBox 17"/>
          <p:cNvSpPr txBox="1"/>
          <p:nvPr/>
        </p:nvSpPr>
        <p:spPr>
          <a:xfrm>
            <a:off x="2058286" y="8786927"/>
            <a:ext cx="2787767" cy="85039"/>
          </a:xfrm>
          <a:prstGeom prst="rect">
            <a:avLst/>
          </a:prstGeom>
        </p:spPr>
        <p:txBody>
          <a:bodyPr lIns="0" tIns="0" rIns="0" bIns="0" rtlCol="0" anchor="t">
            <a:spAutoFit/>
          </a:bodyPr>
          <a:lstStyle/>
          <a:p>
            <a:pPr algn="l">
              <a:lnSpc>
                <a:spcPts val="576"/>
              </a:lnSpc>
            </a:pPr>
            <a:r>
              <a:rPr lang="en-US" sz="1103" spc="-1">
                <a:solidFill>
                  <a:srgbClr val="000000"/>
                </a:solidFill>
                <a:latin typeface="IBM Plex Sans Condensed"/>
                <a:ea typeface="IBM Plex Sans Condensed"/>
                <a:cs typeface="IBM Plex Sans Condensed"/>
                <a:sym typeface="IBM Plex Sans Condensed"/>
              </a:rPr>
              <a:t>Test cases are </a:t>
            </a:r>
            <a:r>
              <a:rPr lang="en-US" sz="1103" spc="-1">
                <a:solidFill>
                  <a:srgbClr val="FF0000"/>
                </a:solidFill>
                <a:latin typeface="IBM Plex Sans Condensed"/>
                <a:ea typeface="IBM Plex Sans Condensed"/>
                <a:cs typeface="IBM Plex Sans Condensed"/>
                <a:sym typeface="IBM Plex Sans Condensed"/>
              </a:rPr>
              <a:t>executed </a:t>
            </a:r>
            <a:r>
              <a:rPr lang="en-US" sz="1103" spc="-1">
                <a:solidFill>
                  <a:srgbClr val="000000"/>
                </a:solidFill>
                <a:latin typeface="IBM Plex Sans Condensed"/>
                <a:ea typeface="IBM Plex Sans Condensed"/>
                <a:cs typeface="IBM Plex Sans Condensed"/>
                <a:sym typeface="IBM Plex Sans Condensed"/>
              </a:rPr>
              <a:t>based on test planning. </a:t>
            </a:r>
          </a:p>
        </p:txBody>
      </p:sp>
      <p:sp>
        <p:nvSpPr>
          <p:cNvPr id="18" name="TextBox 18"/>
          <p:cNvSpPr txBox="1"/>
          <p:nvPr/>
        </p:nvSpPr>
        <p:spPr>
          <a:xfrm>
            <a:off x="1829438" y="8702383"/>
            <a:ext cx="112405" cy="298437"/>
          </a:xfrm>
          <a:prstGeom prst="rect">
            <a:avLst/>
          </a:prstGeom>
        </p:spPr>
        <p:txBody>
          <a:bodyPr lIns="0" tIns="0" rIns="0" bIns="0" rtlCol="0" anchor="t">
            <a:spAutoFit/>
          </a:bodyPr>
          <a:lstStyle/>
          <a:p>
            <a:pPr algn="l">
              <a:lnSpc>
                <a:spcPts val="2572"/>
              </a:lnSpc>
            </a:pPr>
            <a:r>
              <a:rPr lang="en-US" sz="1103">
                <a:solidFill>
                  <a:srgbClr val="000000"/>
                </a:solidFill>
                <a:latin typeface="Arimo"/>
                <a:ea typeface="Arimo"/>
                <a:cs typeface="Arimo"/>
                <a:sym typeface="Arimo"/>
              </a:rPr>
              <a:t></a:t>
            </a:r>
          </a:p>
        </p:txBody>
      </p:sp>
      <p:sp>
        <p:nvSpPr>
          <p:cNvPr id="19" name="TextBox 19"/>
          <p:cNvSpPr txBox="1"/>
          <p:nvPr/>
        </p:nvSpPr>
        <p:spPr>
          <a:xfrm>
            <a:off x="1939166" y="8969473"/>
            <a:ext cx="4022674" cy="94755"/>
          </a:xfrm>
          <a:prstGeom prst="rect">
            <a:avLst/>
          </a:prstGeom>
        </p:spPr>
        <p:txBody>
          <a:bodyPr lIns="0" tIns="0" rIns="0" bIns="0" rtlCol="0" anchor="t">
            <a:spAutoFit/>
          </a:bodyPr>
          <a:lstStyle/>
          <a:p>
            <a:pPr algn="l">
              <a:lnSpc>
                <a:spcPts val="551"/>
              </a:lnSpc>
            </a:pPr>
            <a:r>
              <a:rPr lang="en-US" sz="1103" spc="-1">
                <a:solidFill>
                  <a:srgbClr val="000000"/>
                </a:solidFill>
                <a:latin typeface="IBM Plex Sans Condensed"/>
                <a:ea typeface="IBM Plex Sans Condensed"/>
                <a:cs typeface="IBM Plex Sans Condensed"/>
                <a:sym typeface="IBM Plex Sans Condensed"/>
              </a:rPr>
              <a:t> </a:t>
            </a:r>
            <a:r>
              <a:rPr lang="en-US" sz="1103" spc="-1">
                <a:solidFill>
                  <a:srgbClr val="FF0000"/>
                </a:solidFill>
                <a:latin typeface="IBM Plex Sans Condensed"/>
                <a:ea typeface="IBM Plex Sans Condensed"/>
                <a:cs typeface="IBM Plex Sans Condensed"/>
                <a:sym typeface="IBM Plex Sans Condensed"/>
              </a:rPr>
              <a:t>Status </a:t>
            </a:r>
            <a:r>
              <a:rPr lang="en-US" sz="1103" spc="-1">
                <a:solidFill>
                  <a:srgbClr val="000000"/>
                </a:solidFill>
                <a:latin typeface="IBM Plex Sans Condensed"/>
                <a:ea typeface="IBM Plex Sans Condensed"/>
                <a:cs typeface="IBM Plex Sans Condensed"/>
                <a:sym typeface="IBM Plex Sans Condensed"/>
              </a:rPr>
              <a:t>of test cases is marked, like passed, failed, blocked, run, etc. </a:t>
            </a:r>
          </a:p>
        </p:txBody>
      </p:sp>
      <p:sp>
        <p:nvSpPr>
          <p:cNvPr id="21" name="Footer Placeholder 20"/>
          <p:cNvSpPr>
            <a:spLocks noGrp="1"/>
          </p:cNvSpPr>
          <p:nvPr>
            <p:ph type="ftr" sz="quarter" idx="11"/>
          </p:nvPr>
        </p:nvSpPr>
        <p:spPr/>
        <p:txBody>
          <a:bodyPr/>
          <a:lstStyle/>
          <a:p>
            <a:r>
              <a:rPr lang="en-US" smtClean="0"/>
              <a:t>Mr. RANJIT KUMBHAR  7757962804</a:t>
            </a:r>
            <a:endParaRPr lang="en-US"/>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457574" y="1109729"/>
            <a:ext cx="430073" cy="173736"/>
          </a:xfrm>
          <a:custGeom>
            <a:avLst/>
            <a:gdLst/>
            <a:ahLst/>
            <a:cxnLst/>
            <a:rect l="l" t="t" r="r" b="b"/>
            <a:pathLst>
              <a:path w="430073" h="173736">
                <a:moveTo>
                  <a:pt x="0" y="0"/>
                </a:moveTo>
                <a:lnTo>
                  <a:pt x="430073" y="0"/>
                </a:lnTo>
                <a:lnTo>
                  <a:pt x="430073" y="173736"/>
                </a:lnTo>
                <a:lnTo>
                  <a:pt x="0" y="173736"/>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4" name="TextBox 4"/>
          <p:cNvSpPr txBox="1"/>
          <p:nvPr/>
        </p:nvSpPr>
        <p:spPr>
          <a:xfrm>
            <a:off x="1829438" y="916819"/>
            <a:ext cx="112405" cy="107937"/>
          </a:xfrm>
          <a:prstGeom prst="rect">
            <a:avLst/>
          </a:prstGeom>
        </p:spPr>
        <p:txBody>
          <a:bodyPr lIns="0" tIns="0" rIns="0" bIns="0" rtlCol="0" anchor="t">
            <a:spAutoFit/>
          </a:bodyPr>
          <a:lstStyle/>
          <a:p>
            <a:pPr algn="l">
              <a:lnSpc>
                <a:spcPts val="551"/>
              </a:lnSpc>
            </a:pPr>
            <a:r>
              <a:rPr lang="en-US" sz="1103">
                <a:solidFill>
                  <a:srgbClr val="000000"/>
                </a:solidFill>
                <a:latin typeface="Arimo"/>
                <a:ea typeface="Arimo"/>
                <a:cs typeface="Arimo"/>
                <a:sym typeface="Arimo"/>
              </a:rPr>
              <a:t></a:t>
            </a:r>
          </a:p>
        </p:txBody>
      </p:sp>
      <p:sp>
        <p:nvSpPr>
          <p:cNvPr id="5" name="TextBox 5"/>
          <p:cNvSpPr txBox="1"/>
          <p:nvPr/>
        </p:nvSpPr>
        <p:spPr>
          <a:xfrm>
            <a:off x="1939166" y="974369"/>
            <a:ext cx="39757" cy="108194"/>
          </a:xfrm>
          <a:prstGeom prst="rect">
            <a:avLst/>
          </a:prstGeom>
        </p:spPr>
        <p:txBody>
          <a:bodyPr lIns="0" tIns="0" rIns="0" bIns="0" rtlCol="0" anchor="t">
            <a:spAutoFit/>
          </a:bodyPr>
          <a:lstStyle/>
          <a:p>
            <a:pPr algn="l">
              <a:lnSpc>
                <a:spcPts val="551"/>
              </a:lnSpc>
            </a:pPr>
            <a:r>
              <a:rPr lang="en-US" sz="1103">
                <a:solidFill>
                  <a:srgbClr val="000000"/>
                </a:solidFill>
                <a:latin typeface="Arimo"/>
                <a:ea typeface="Arimo"/>
                <a:cs typeface="Arimo"/>
                <a:sym typeface="Arimo"/>
              </a:rPr>
              <a:t> </a:t>
            </a:r>
          </a:p>
        </p:txBody>
      </p:sp>
      <p:sp>
        <p:nvSpPr>
          <p:cNvPr id="6" name="TextBox 6"/>
          <p:cNvSpPr txBox="1"/>
          <p:nvPr/>
        </p:nvSpPr>
        <p:spPr>
          <a:xfrm>
            <a:off x="1829438" y="921391"/>
            <a:ext cx="112405" cy="298437"/>
          </a:xfrm>
          <a:prstGeom prst="rect">
            <a:avLst/>
          </a:prstGeom>
        </p:spPr>
        <p:txBody>
          <a:bodyPr lIns="0" tIns="0" rIns="0" bIns="0" rtlCol="0" anchor="t">
            <a:spAutoFit/>
          </a:bodyPr>
          <a:lstStyle/>
          <a:p>
            <a:pPr algn="l">
              <a:lnSpc>
                <a:spcPts val="2520"/>
              </a:lnSpc>
            </a:pPr>
            <a:r>
              <a:rPr lang="en-US" sz="1103">
                <a:solidFill>
                  <a:srgbClr val="000000"/>
                </a:solidFill>
                <a:latin typeface="Arimo"/>
                <a:ea typeface="Arimo"/>
                <a:cs typeface="Arimo"/>
                <a:sym typeface="Arimo"/>
              </a:rPr>
              <a:t></a:t>
            </a:r>
          </a:p>
        </p:txBody>
      </p:sp>
      <p:sp>
        <p:nvSpPr>
          <p:cNvPr id="7" name="TextBox 7"/>
          <p:cNvSpPr txBox="1"/>
          <p:nvPr/>
        </p:nvSpPr>
        <p:spPr>
          <a:xfrm>
            <a:off x="1939166" y="1169441"/>
            <a:ext cx="39757" cy="108194"/>
          </a:xfrm>
          <a:prstGeom prst="rect">
            <a:avLst/>
          </a:prstGeom>
        </p:spPr>
        <p:txBody>
          <a:bodyPr lIns="0" tIns="0" rIns="0" bIns="0" rtlCol="0" anchor="t">
            <a:spAutoFit/>
          </a:bodyPr>
          <a:lstStyle/>
          <a:p>
            <a:pPr algn="l">
              <a:lnSpc>
                <a:spcPts val="551"/>
              </a:lnSpc>
            </a:pPr>
            <a:r>
              <a:rPr lang="en-US" sz="1103">
                <a:solidFill>
                  <a:srgbClr val="000000"/>
                </a:solidFill>
                <a:latin typeface="Arimo"/>
                <a:ea typeface="Arimo"/>
                <a:cs typeface="Arimo"/>
                <a:sym typeface="Arimo"/>
              </a:rPr>
              <a:t> </a:t>
            </a:r>
          </a:p>
        </p:txBody>
      </p:sp>
      <p:sp>
        <p:nvSpPr>
          <p:cNvPr id="8" name="TextBox 8"/>
          <p:cNvSpPr txBox="1"/>
          <p:nvPr/>
        </p:nvSpPr>
        <p:spPr>
          <a:xfrm>
            <a:off x="1829438" y="1119511"/>
            <a:ext cx="112405" cy="298437"/>
          </a:xfrm>
          <a:prstGeom prst="rect">
            <a:avLst/>
          </a:prstGeom>
        </p:spPr>
        <p:txBody>
          <a:bodyPr lIns="0" tIns="0" rIns="0" bIns="0" rtlCol="0" anchor="t">
            <a:spAutoFit/>
          </a:bodyPr>
          <a:lstStyle/>
          <a:p>
            <a:pPr algn="l">
              <a:lnSpc>
                <a:spcPts val="2567"/>
              </a:lnSpc>
            </a:pPr>
            <a:r>
              <a:rPr lang="en-US" sz="1103">
                <a:solidFill>
                  <a:srgbClr val="000000"/>
                </a:solidFill>
                <a:latin typeface="Arimo"/>
                <a:ea typeface="Arimo"/>
                <a:cs typeface="Arimo"/>
                <a:sym typeface="Arimo"/>
              </a:rPr>
              <a:t></a:t>
            </a:r>
          </a:p>
        </p:txBody>
      </p:sp>
      <p:sp>
        <p:nvSpPr>
          <p:cNvPr id="9" name="TextBox 9"/>
          <p:cNvSpPr txBox="1"/>
          <p:nvPr/>
        </p:nvSpPr>
        <p:spPr>
          <a:xfrm>
            <a:off x="1939166" y="1367561"/>
            <a:ext cx="39757" cy="108194"/>
          </a:xfrm>
          <a:prstGeom prst="rect">
            <a:avLst/>
          </a:prstGeom>
        </p:spPr>
        <p:txBody>
          <a:bodyPr lIns="0" tIns="0" rIns="0" bIns="0" rtlCol="0" anchor="t">
            <a:spAutoFit/>
          </a:bodyPr>
          <a:lstStyle/>
          <a:p>
            <a:pPr algn="l">
              <a:lnSpc>
                <a:spcPts val="551"/>
              </a:lnSpc>
            </a:pPr>
            <a:r>
              <a:rPr lang="en-US" sz="1103">
                <a:solidFill>
                  <a:srgbClr val="000000"/>
                </a:solidFill>
                <a:latin typeface="Arimo"/>
                <a:ea typeface="Arimo"/>
                <a:cs typeface="Arimo"/>
                <a:sym typeface="Arimo"/>
              </a:rPr>
              <a:t> </a:t>
            </a:r>
          </a:p>
        </p:txBody>
      </p:sp>
      <p:sp>
        <p:nvSpPr>
          <p:cNvPr id="10" name="TextBox 10"/>
          <p:cNvSpPr txBox="1"/>
          <p:nvPr/>
        </p:nvSpPr>
        <p:spPr>
          <a:xfrm>
            <a:off x="1829438" y="1314964"/>
            <a:ext cx="112405" cy="298437"/>
          </a:xfrm>
          <a:prstGeom prst="rect">
            <a:avLst/>
          </a:prstGeom>
        </p:spPr>
        <p:txBody>
          <a:bodyPr lIns="0" tIns="0" rIns="0" bIns="0" rtlCol="0" anchor="t">
            <a:spAutoFit/>
          </a:bodyPr>
          <a:lstStyle/>
          <a:p>
            <a:pPr algn="l">
              <a:lnSpc>
                <a:spcPts val="2525"/>
              </a:lnSpc>
            </a:pPr>
            <a:r>
              <a:rPr lang="en-US" sz="1103">
                <a:solidFill>
                  <a:srgbClr val="000000"/>
                </a:solidFill>
                <a:latin typeface="Arimo"/>
                <a:ea typeface="Arimo"/>
                <a:cs typeface="Arimo"/>
                <a:sym typeface="Arimo"/>
              </a:rPr>
              <a:t></a:t>
            </a:r>
          </a:p>
        </p:txBody>
      </p:sp>
      <p:sp>
        <p:nvSpPr>
          <p:cNvPr id="11" name="TextBox 11"/>
          <p:cNvSpPr txBox="1"/>
          <p:nvPr/>
        </p:nvSpPr>
        <p:spPr>
          <a:xfrm>
            <a:off x="1939166" y="1563014"/>
            <a:ext cx="39757" cy="108194"/>
          </a:xfrm>
          <a:prstGeom prst="rect">
            <a:avLst/>
          </a:prstGeom>
        </p:spPr>
        <p:txBody>
          <a:bodyPr lIns="0" tIns="0" rIns="0" bIns="0" rtlCol="0" anchor="t">
            <a:spAutoFit/>
          </a:bodyPr>
          <a:lstStyle/>
          <a:p>
            <a:pPr algn="l">
              <a:lnSpc>
                <a:spcPts val="551"/>
              </a:lnSpc>
            </a:pPr>
            <a:r>
              <a:rPr lang="en-US" sz="1103">
                <a:solidFill>
                  <a:srgbClr val="000000"/>
                </a:solidFill>
                <a:latin typeface="Arimo"/>
                <a:ea typeface="Arimo"/>
                <a:cs typeface="Arimo"/>
                <a:sym typeface="Arimo"/>
              </a:rPr>
              <a:t> </a:t>
            </a:r>
          </a:p>
        </p:txBody>
      </p:sp>
      <p:sp>
        <p:nvSpPr>
          <p:cNvPr id="12" name="TextBox 12"/>
          <p:cNvSpPr txBox="1"/>
          <p:nvPr/>
        </p:nvSpPr>
        <p:spPr>
          <a:xfrm>
            <a:off x="1372238" y="1675724"/>
            <a:ext cx="148571" cy="202330"/>
          </a:xfrm>
          <a:prstGeom prst="rect">
            <a:avLst/>
          </a:prstGeom>
        </p:spPr>
        <p:txBody>
          <a:bodyPr lIns="0" tIns="0" rIns="0" bIns="0" rtlCol="0" anchor="t">
            <a:spAutoFit/>
          </a:bodyPr>
          <a:lstStyle/>
          <a:p>
            <a:pPr algn="l">
              <a:lnSpc>
                <a:spcPts val="1545"/>
              </a:lnSpc>
            </a:pPr>
            <a:r>
              <a:rPr lang="en-US" sz="1103">
                <a:solidFill>
                  <a:srgbClr val="000000"/>
                </a:solidFill>
                <a:latin typeface="IBM Plex Sans Condensed"/>
                <a:ea typeface="IBM Plex Sans Condensed"/>
                <a:cs typeface="IBM Plex Sans Condensed"/>
                <a:sym typeface="IBM Plex Sans Condensed"/>
              </a:rPr>
              <a:t>4. </a:t>
            </a:r>
          </a:p>
        </p:txBody>
      </p:sp>
      <p:sp>
        <p:nvSpPr>
          <p:cNvPr id="13" name="TextBox 13"/>
          <p:cNvSpPr txBox="1"/>
          <p:nvPr/>
        </p:nvSpPr>
        <p:spPr>
          <a:xfrm>
            <a:off x="1143305" y="2507913"/>
            <a:ext cx="105042" cy="207226"/>
          </a:xfrm>
          <a:prstGeom prst="rect">
            <a:avLst/>
          </a:prstGeom>
        </p:spPr>
        <p:txBody>
          <a:bodyPr lIns="0" tIns="0" rIns="0" bIns="0" rtlCol="0" anchor="t">
            <a:spAutoFit/>
          </a:bodyPr>
          <a:lstStyle/>
          <a:p>
            <a:pPr algn="l">
              <a:lnSpc>
                <a:spcPts val="1535"/>
              </a:lnSpc>
            </a:pPr>
            <a:r>
              <a:rPr lang="en-US" sz="1103">
                <a:solidFill>
                  <a:srgbClr val="000000"/>
                </a:solidFill>
                <a:latin typeface="Arimo"/>
                <a:ea typeface="Arimo"/>
                <a:cs typeface="Arimo"/>
                <a:sym typeface="Arimo"/>
              </a:rPr>
              <a:t> </a:t>
            </a:r>
          </a:p>
        </p:txBody>
      </p:sp>
      <p:sp>
        <p:nvSpPr>
          <p:cNvPr id="14" name="TextBox 14"/>
          <p:cNvSpPr txBox="1"/>
          <p:nvPr/>
        </p:nvSpPr>
        <p:spPr>
          <a:xfrm>
            <a:off x="1372238" y="2551452"/>
            <a:ext cx="5624808" cy="375361"/>
          </a:xfrm>
          <a:prstGeom prst="rect">
            <a:avLst/>
          </a:prstGeom>
        </p:spPr>
        <p:txBody>
          <a:bodyPr lIns="0" tIns="0" rIns="0" bIns="0" rtlCol="0" anchor="t">
            <a:spAutoFit/>
          </a:bodyPr>
          <a:lstStyle/>
          <a:p>
            <a:pPr algn="l">
              <a:lnSpc>
                <a:spcPts val="1535"/>
              </a:lnSpc>
            </a:pPr>
            <a:r>
              <a:rPr lang="en-US" sz="1103" spc="-1">
                <a:solidFill>
                  <a:srgbClr val="000000"/>
                </a:solidFill>
                <a:latin typeface="IBM Plex Sans Condensed Bold"/>
                <a:ea typeface="IBM Plex Sans Condensed Bold"/>
                <a:cs typeface="IBM Plex Sans Condensed Bold"/>
                <a:sym typeface="IBM Plex Sans Condensed Bold"/>
              </a:rPr>
              <a:t>Guidelines for Test Execution: </a:t>
            </a:r>
            <a:r>
              <a:rPr lang="en-US" sz="1103" spc="-1">
                <a:solidFill>
                  <a:srgbClr val="000000"/>
                </a:solidFill>
                <a:latin typeface="IBM Plex Sans Condensed"/>
                <a:ea typeface="IBM Plex Sans Condensed"/>
                <a:cs typeface="IBM Plex Sans Condensed"/>
                <a:sym typeface="IBM Plex Sans Condensed"/>
              </a:rPr>
              <a:t>1. The build being deployed to the QA environment is the most important part of the test </a:t>
            </a:r>
          </a:p>
        </p:txBody>
      </p:sp>
      <p:sp>
        <p:nvSpPr>
          <p:cNvPr id="15" name="TextBox 15"/>
          <p:cNvSpPr txBox="1"/>
          <p:nvPr/>
        </p:nvSpPr>
        <p:spPr>
          <a:xfrm>
            <a:off x="1600838" y="2941596"/>
            <a:ext cx="959053" cy="180289"/>
          </a:xfrm>
          <a:prstGeom prst="rect">
            <a:avLst/>
          </a:prstGeom>
        </p:spPr>
        <p:txBody>
          <a:bodyPr lIns="0" tIns="0" rIns="0" bIns="0" rtlCol="0" anchor="t">
            <a:spAutoFit/>
          </a:bodyPr>
          <a:lstStyle/>
          <a:p>
            <a:pPr algn="l">
              <a:lnSpc>
                <a:spcPts val="1535"/>
              </a:lnSpc>
            </a:pPr>
            <a:r>
              <a:rPr lang="en-US" sz="1103" spc="-1">
                <a:solidFill>
                  <a:srgbClr val="000000"/>
                </a:solidFill>
                <a:latin typeface="IBM Plex Sans Condensed"/>
                <a:ea typeface="IBM Plex Sans Condensed"/>
                <a:cs typeface="IBM Plex Sans Condensed"/>
                <a:sym typeface="IBM Plex Sans Condensed"/>
              </a:rPr>
              <a:t>execution cycle. </a:t>
            </a:r>
          </a:p>
        </p:txBody>
      </p:sp>
      <p:sp>
        <p:nvSpPr>
          <p:cNvPr id="16" name="TextBox 16"/>
          <p:cNvSpPr txBox="1"/>
          <p:nvPr/>
        </p:nvSpPr>
        <p:spPr>
          <a:xfrm>
            <a:off x="1372238" y="3114637"/>
            <a:ext cx="5250971" cy="595522"/>
          </a:xfrm>
          <a:prstGeom prst="rect">
            <a:avLst/>
          </a:prstGeom>
        </p:spPr>
        <p:txBody>
          <a:bodyPr lIns="0" tIns="0" rIns="0" bIns="0" rtlCol="0" anchor="t">
            <a:spAutoFit/>
          </a:bodyPr>
          <a:lstStyle/>
          <a:p>
            <a:pPr algn="l">
              <a:lnSpc>
                <a:spcPts val="1535"/>
              </a:lnSpc>
            </a:pPr>
            <a:r>
              <a:rPr lang="en-US" sz="1103" spc="-1">
                <a:solidFill>
                  <a:srgbClr val="000000"/>
                </a:solidFill>
                <a:latin typeface="IBM Plex Sans Condensed"/>
                <a:ea typeface="IBM Plex Sans Condensed"/>
                <a:cs typeface="IBM Plex Sans Condensed"/>
                <a:sym typeface="IBM Plex Sans Condensed"/>
              </a:rPr>
              <a:t>2. Test execution is done in Quality Assurance (QA) environment. 3. Test execution happens in multiple cycles. 4. Test execution phase consists of Executing the test cases + test scripts (if automation). </a:t>
            </a:r>
          </a:p>
        </p:txBody>
      </p:sp>
      <p:sp>
        <p:nvSpPr>
          <p:cNvPr id="17" name="TextBox 17"/>
          <p:cNvSpPr txBox="1"/>
          <p:nvPr/>
        </p:nvSpPr>
        <p:spPr>
          <a:xfrm>
            <a:off x="1207313" y="3739029"/>
            <a:ext cx="5496916" cy="294589"/>
          </a:xfrm>
          <a:prstGeom prst="rect">
            <a:avLst/>
          </a:prstGeom>
        </p:spPr>
        <p:txBody>
          <a:bodyPr lIns="0" tIns="0" rIns="0" bIns="0" rtlCol="0" anchor="t">
            <a:spAutoFit/>
          </a:bodyPr>
          <a:lstStyle/>
          <a:p>
            <a:pPr algn="l">
              <a:lnSpc>
                <a:spcPts val="2759"/>
              </a:lnSpc>
            </a:pPr>
            <a:r>
              <a:rPr lang="en-US" sz="1103" spc="-1">
                <a:solidFill>
                  <a:srgbClr val="000000"/>
                </a:solidFill>
                <a:latin typeface="IBM Plex Sans Condensed"/>
                <a:ea typeface="IBM Plex Sans Condensed"/>
                <a:cs typeface="IBM Plex Sans Condensed"/>
                <a:sym typeface="IBM Plex Sans Condensed"/>
              </a:rPr>
              <a:t>============================================================================= </a:t>
            </a:r>
          </a:p>
        </p:txBody>
      </p:sp>
      <p:sp>
        <p:nvSpPr>
          <p:cNvPr id="18" name="TextBox 18"/>
          <p:cNvSpPr txBox="1"/>
          <p:nvPr/>
        </p:nvSpPr>
        <p:spPr>
          <a:xfrm>
            <a:off x="1372238" y="4508649"/>
            <a:ext cx="5627780" cy="570690"/>
          </a:xfrm>
          <a:prstGeom prst="rect">
            <a:avLst/>
          </a:prstGeom>
        </p:spPr>
        <p:txBody>
          <a:bodyPr lIns="0" tIns="0" rIns="0" bIns="0" rtlCol="0" anchor="t">
            <a:spAutoFit/>
          </a:bodyPr>
          <a:lstStyle/>
          <a:p>
            <a:pPr algn="l">
              <a:lnSpc>
                <a:spcPts val="1536"/>
              </a:lnSpc>
            </a:pPr>
            <a:r>
              <a:rPr lang="en-US" sz="1103" spc="-1">
                <a:solidFill>
                  <a:srgbClr val="000000"/>
                </a:solidFill>
                <a:latin typeface="IBM Plex Sans Condensed Bold"/>
                <a:ea typeface="IBM Plex Sans Condensed Bold"/>
                <a:cs typeface="IBM Plex Sans Condensed Bold"/>
                <a:sym typeface="IBM Plex Sans Condensed Bold"/>
              </a:rPr>
              <a:t>Requirement Traceability Matrix (RTM): </a:t>
            </a:r>
            <a:r>
              <a:rPr lang="en-US" sz="1103" spc="-1">
                <a:solidFill>
                  <a:srgbClr val="000000"/>
                </a:solidFill>
                <a:latin typeface="IBM Plex Sans Condensed"/>
                <a:ea typeface="IBM Plex Sans Condensed"/>
                <a:cs typeface="IBM Plex Sans Condensed"/>
                <a:sym typeface="IBM Plex Sans Condensed"/>
              </a:rPr>
              <a:t>1. RTM Describes the </a:t>
            </a:r>
            <a:r>
              <a:rPr lang="en-US" sz="1103" spc="-1">
                <a:solidFill>
                  <a:srgbClr val="FF0000"/>
                </a:solidFill>
                <a:latin typeface="IBM Plex Sans Condensed"/>
                <a:ea typeface="IBM Plex Sans Condensed"/>
                <a:cs typeface="IBM Plex Sans Condensed"/>
                <a:sym typeface="IBM Plex Sans Condensed"/>
              </a:rPr>
              <a:t>mapping of Requirements with the Test cases.</a:t>
            </a:r>
            <a:r>
              <a:rPr lang="en-US" sz="1103" spc="-1">
                <a:solidFill>
                  <a:srgbClr val="000000"/>
                </a:solidFill>
                <a:latin typeface="IBM Plex Sans Condensed"/>
                <a:ea typeface="IBM Plex Sans Condensed"/>
                <a:cs typeface="IBM Plex Sans Condensed"/>
                <a:sym typeface="IBM Plex Sans Condensed"/>
              </a:rPr>
              <a:t> 2. The main purpose of RTM is </a:t>
            </a:r>
            <a:r>
              <a:rPr lang="en-US" sz="1103" spc="-1">
                <a:solidFill>
                  <a:srgbClr val="FF0000"/>
                </a:solidFill>
                <a:latin typeface="IBM Plex Sans Condensed"/>
                <a:ea typeface="IBM Plex Sans Condensed"/>
                <a:cs typeface="IBM Plex Sans Condensed"/>
                <a:sym typeface="IBM Plex Sans Condensed"/>
              </a:rPr>
              <a:t>to see that all the Test cases are covered so that no functionality </a:t>
            </a:r>
          </a:p>
        </p:txBody>
      </p:sp>
      <p:sp>
        <p:nvSpPr>
          <p:cNvPr id="19" name="TextBox 19"/>
          <p:cNvSpPr txBox="1"/>
          <p:nvPr/>
        </p:nvSpPr>
        <p:spPr>
          <a:xfrm>
            <a:off x="1600838" y="5094122"/>
            <a:ext cx="2433342" cy="180289"/>
          </a:xfrm>
          <a:prstGeom prst="rect">
            <a:avLst/>
          </a:prstGeom>
        </p:spPr>
        <p:txBody>
          <a:bodyPr lIns="0" tIns="0" rIns="0" bIns="0" rtlCol="0" anchor="t">
            <a:spAutoFit/>
          </a:bodyPr>
          <a:lstStyle/>
          <a:p>
            <a:pPr algn="l">
              <a:lnSpc>
                <a:spcPts val="1536"/>
              </a:lnSpc>
            </a:pPr>
            <a:r>
              <a:rPr lang="en-US" sz="1103" spc="-1">
                <a:solidFill>
                  <a:srgbClr val="FF0000"/>
                </a:solidFill>
                <a:latin typeface="IBM Plex Sans Condensed"/>
                <a:ea typeface="IBM Plex Sans Condensed"/>
                <a:cs typeface="IBM Plex Sans Condensed"/>
                <a:sym typeface="IBM Plex Sans Condensed"/>
              </a:rPr>
              <a:t>should miss while doing Software testing.</a:t>
            </a:r>
            <a:r>
              <a:rPr lang="en-US" sz="1103" spc="-1">
                <a:solidFill>
                  <a:srgbClr val="000000"/>
                </a:solidFill>
                <a:latin typeface="IBM Plex Sans Condensed"/>
                <a:ea typeface="IBM Plex Sans Condensed"/>
                <a:cs typeface="IBM Plex Sans Condensed"/>
                <a:sym typeface="IBM Plex Sans Condensed"/>
              </a:rPr>
              <a:t> </a:t>
            </a:r>
          </a:p>
        </p:txBody>
      </p:sp>
      <p:sp>
        <p:nvSpPr>
          <p:cNvPr id="20" name="TextBox 20"/>
          <p:cNvSpPr txBox="1"/>
          <p:nvPr/>
        </p:nvSpPr>
        <p:spPr>
          <a:xfrm>
            <a:off x="1372238" y="5270202"/>
            <a:ext cx="1727349" cy="202330"/>
          </a:xfrm>
          <a:prstGeom prst="rect">
            <a:avLst/>
          </a:prstGeom>
        </p:spPr>
        <p:txBody>
          <a:bodyPr lIns="0" tIns="0" rIns="0" bIns="0" rtlCol="0" anchor="t">
            <a:spAutoFit/>
          </a:bodyPr>
          <a:lstStyle/>
          <a:p>
            <a:pPr algn="l">
              <a:lnSpc>
                <a:spcPts val="1536"/>
              </a:lnSpc>
            </a:pPr>
            <a:r>
              <a:rPr lang="en-US" sz="1103" spc="-1">
                <a:solidFill>
                  <a:srgbClr val="000000"/>
                </a:solidFill>
                <a:latin typeface="IBM Plex Sans Condensed"/>
                <a:ea typeface="IBM Plex Sans Condensed"/>
                <a:cs typeface="IBM Plex Sans Condensed"/>
                <a:sym typeface="IBM Plex Sans Condensed"/>
              </a:rPr>
              <a:t>3. RTM Parameters include: </a:t>
            </a:r>
          </a:p>
        </p:txBody>
      </p:sp>
      <p:sp>
        <p:nvSpPr>
          <p:cNvPr id="21" name="TextBox 21"/>
          <p:cNvSpPr txBox="1"/>
          <p:nvPr/>
        </p:nvSpPr>
        <p:spPr>
          <a:xfrm>
            <a:off x="1829438" y="5394846"/>
            <a:ext cx="112405" cy="203187"/>
          </a:xfrm>
          <a:prstGeom prst="rect">
            <a:avLst/>
          </a:prstGeom>
        </p:spPr>
        <p:txBody>
          <a:bodyPr lIns="0" tIns="0" rIns="0" bIns="0" rtlCol="0" anchor="t">
            <a:spAutoFit/>
          </a:bodyPr>
          <a:lstStyle/>
          <a:p>
            <a:pPr algn="l">
              <a:lnSpc>
                <a:spcPts val="1536"/>
              </a:lnSpc>
            </a:pPr>
            <a:r>
              <a:rPr lang="en-US" sz="1103">
                <a:solidFill>
                  <a:srgbClr val="000000"/>
                </a:solidFill>
                <a:latin typeface="Arimo"/>
                <a:ea typeface="Arimo"/>
                <a:cs typeface="Arimo"/>
                <a:sym typeface="Arimo"/>
              </a:rPr>
              <a:t></a:t>
            </a:r>
          </a:p>
        </p:txBody>
      </p:sp>
      <p:sp>
        <p:nvSpPr>
          <p:cNvPr id="22" name="TextBox 22"/>
          <p:cNvSpPr txBox="1"/>
          <p:nvPr/>
        </p:nvSpPr>
        <p:spPr>
          <a:xfrm>
            <a:off x="1939166" y="5566686"/>
            <a:ext cx="1068248" cy="94755"/>
          </a:xfrm>
          <a:prstGeom prst="rect">
            <a:avLst/>
          </a:prstGeom>
        </p:spPr>
        <p:txBody>
          <a:bodyPr lIns="0" tIns="0" rIns="0" bIns="0" rtlCol="0" anchor="t">
            <a:spAutoFit/>
          </a:bodyPr>
          <a:lstStyle/>
          <a:p>
            <a:pPr algn="l">
              <a:lnSpc>
                <a:spcPts val="551"/>
              </a:lnSpc>
            </a:pPr>
            <a:r>
              <a:rPr lang="en-US" sz="1103" spc="-1">
                <a:solidFill>
                  <a:srgbClr val="000000"/>
                </a:solidFill>
                <a:latin typeface="IBM Plex Sans Condensed"/>
                <a:ea typeface="IBM Plex Sans Condensed"/>
                <a:cs typeface="IBM Plex Sans Condensed"/>
                <a:sym typeface="IBM Plex Sans Condensed"/>
              </a:rPr>
              <a:t> Requirement ID </a:t>
            </a:r>
          </a:p>
        </p:txBody>
      </p:sp>
      <p:sp>
        <p:nvSpPr>
          <p:cNvPr id="23" name="TextBox 23"/>
          <p:cNvSpPr txBox="1"/>
          <p:nvPr/>
        </p:nvSpPr>
        <p:spPr>
          <a:xfrm>
            <a:off x="1829438" y="5494915"/>
            <a:ext cx="112405" cy="298437"/>
          </a:xfrm>
          <a:prstGeom prst="rect">
            <a:avLst/>
          </a:prstGeom>
        </p:spPr>
        <p:txBody>
          <a:bodyPr lIns="0" tIns="0" rIns="0" bIns="0" rtlCol="0" anchor="t">
            <a:spAutoFit/>
          </a:bodyPr>
          <a:lstStyle/>
          <a:p>
            <a:pPr algn="l">
              <a:lnSpc>
                <a:spcPts val="2523"/>
              </a:lnSpc>
            </a:pPr>
            <a:r>
              <a:rPr lang="en-US" sz="1103">
                <a:solidFill>
                  <a:srgbClr val="000000"/>
                </a:solidFill>
                <a:latin typeface="Arimo"/>
                <a:ea typeface="Arimo"/>
                <a:cs typeface="Arimo"/>
                <a:sym typeface="Arimo"/>
              </a:rPr>
              <a:t></a:t>
            </a:r>
          </a:p>
        </p:txBody>
      </p:sp>
      <p:sp>
        <p:nvSpPr>
          <p:cNvPr id="24" name="TextBox 24"/>
          <p:cNvSpPr txBox="1"/>
          <p:nvPr/>
        </p:nvSpPr>
        <p:spPr>
          <a:xfrm>
            <a:off x="1939166" y="5762015"/>
            <a:ext cx="1606106" cy="94755"/>
          </a:xfrm>
          <a:prstGeom prst="rect">
            <a:avLst/>
          </a:prstGeom>
        </p:spPr>
        <p:txBody>
          <a:bodyPr lIns="0" tIns="0" rIns="0" bIns="0" rtlCol="0" anchor="t">
            <a:spAutoFit/>
          </a:bodyPr>
          <a:lstStyle/>
          <a:p>
            <a:pPr algn="l">
              <a:lnSpc>
                <a:spcPts val="551"/>
              </a:lnSpc>
            </a:pPr>
            <a:r>
              <a:rPr lang="en-US" sz="1103" spc="-1">
                <a:solidFill>
                  <a:srgbClr val="000000"/>
                </a:solidFill>
                <a:latin typeface="IBM Plex Sans Condensed"/>
                <a:ea typeface="IBM Plex Sans Condensed"/>
                <a:cs typeface="IBM Plex Sans Condensed"/>
                <a:sym typeface="IBM Plex Sans Condensed"/>
              </a:rPr>
              <a:t> Requirement Description </a:t>
            </a:r>
          </a:p>
        </p:txBody>
      </p:sp>
      <p:sp>
        <p:nvSpPr>
          <p:cNvPr id="25" name="TextBox 25"/>
          <p:cNvSpPr txBox="1"/>
          <p:nvPr/>
        </p:nvSpPr>
        <p:spPr>
          <a:xfrm>
            <a:off x="1829438" y="5693035"/>
            <a:ext cx="112405" cy="298437"/>
          </a:xfrm>
          <a:prstGeom prst="rect">
            <a:avLst/>
          </a:prstGeom>
        </p:spPr>
        <p:txBody>
          <a:bodyPr lIns="0" tIns="0" rIns="0" bIns="0" rtlCol="0" anchor="t">
            <a:spAutoFit/>
          </a:bodyPr>
          <a:lstStyle/>
          <a:p>
            <a:pPr algn="l">
              <a:lnSpc>
                <a:spcPts val="2567"/>
              </a:lnSpc>
            </a:pPr>
            <a:r>
              <a:rPr lang="en-US" sz="1103">
                <a:solidFill>
                  <a:srgbClr val="000000"/>
                </a:solidFill>
                <a:latin typeface="Arimo"/>
                <a:ea typeface="Arimo"/>
                <a:cs typeface="Arimo"/>
                <a:sym typeface="Arimo"/>
              </a:rPr>
              <a:t></a:t>
            </a:r>
          </a:p>
        </p:txBody>
      </p:sp>
      <p:sp>
        <p:nvSpPr>
          <p:cNvPr id="26" name="TextBox 26"/>
          <p:cNvSpPr txBox="1"/>
          <p:nvPr/>
        </p:nvSpPr>
        <p:spPr>
          <a:xfrm>
            <a:off x="1939166" y="5960135"/>
            <a:ext cx="912419" cy="94755"/>
          </a:xfrm>
          <a:prstGeom prst="rect">
            <a:avLst/>
          </a:prstGeom>
        </p:spPr>
        <p:txBody>
          <a:bodyPr lIns="0" tIns="0" rIns="0" bIns="0" rtlCol="0" anchor="t">
            <a:spAutoFit/>
          </a:bodyPr>
          <a:lstStyle/>
          <a:p>
            <a:pPr algn="l">
              <a:lnSpc>
                <a:spcPts val="551"/>
              </a:lnSpc>
            </a:pPr>
            <a:r>
              <a:rPr lang="en-US" sz="1103" spc="-1">
                <a:solidFill>
                  <a:srgbClr val="000000"/>
                </a:solidFill>
                <a:latin typeface="IBM Plex Sans Condensed"/>
                <a:ea typeface="IBM Plex Sans Condensed"/>
                <a:cs typeface="IBM Plex Sans Condensed"/>
                <a:sym typeface="IBM Plex Sans Condensed"/>
              </a:rPr>
              <a:t> Test Case IDs </a:t>
            </a:r>
          </a:p>
        </p:txBody>
      </p:sp>
      <p:sp>
        <p:nvSpPr>
          <p:cNvPr id="27" name="TextBox 27"/>
          <p:cNvSpPr txBox="1"/>
          <p:nvPr/>
        </p:nvSpPr>
        <p:spPr>
          <a:xfrm>
            <a:off x="2058286" y="914048"/>
            <a:ext cx="4383310" cy="768934"/>
          </a:xfrm>
          <a:prstGeom prst="rect">
            <a:avLst/>
          </a:prstGeom>
        </p:spPr>
        <p:txBody>
          <a:bodyPr lIns="0" tIns="0" rIns="0" bIns="0" rtlCol="0" anchor="t">
            <a:spAutoFit/>
          </a:bodyPr>
          <a:lstStyle/>
          <a:p>
            <a:pPr algn="l">
              <a:lnSpc>
                <a:spcPts val="1544"/>
              </a:lnSpc>
            </a:pPr>
            <a:r>
              <a:rPr lang="en-US" sz="1103" spc="-1">
                <a:solidFill>
                  <a:srgbClr val="FF0000"/>
                </a:solidFill>
                <a:latin typeface="IBM Plex Sans Condensed"/>
                <a:ea typeface="IBM Plex Sans Condensed"/>
                <a:cs typeface="IBM Plex Sans Condensed"/>
                <a:sym typeface="IBM Plex Sans Condensed"/>
              </a:rPr>
              <a:t>Documentation </a:t>
            </a:r>
            <a:r>
              <a:rPr lang="en-US" sz="1103" spc="-1">
                <a:solidFill>
                  <a:srgbClr val="000000"/>
                </a:solidFill>
                <a:latin typeface="IBM Plex Sans Condensed"/>
                <a:ea typeface="IBM Plex Sans Condensed"/>
                <a:cs typeface="IBM Plex Sans Condensed"/>
                <a:sym typeface="IBM Plex Sans Condensed"/>
              </a:rPr>
              <a:t>of the test results and log defects for failed cases are done. All the clocked and failed test cases are assigned bug ids. </a:t>
            </a:r>
            <a:r>
              <a:rPr lang="en-US" sz="1103" spc="-1">
                <a:solidFill>
                  <a:srgbClr val="FF0000"/>
                </a:solidFill>
                <a:latin typeface="IBM Plex Sans Condensed"/>
                <a:ea typeface="IBM Plex Sans Condensed"/>
                <a:cs typeface="IBM Plex Sans Condensed"/>
                <a:sym typeface="IBM Plex Sans Condensed"/>
              </a:rPr>
              <a:t>Retesting </a:t>
            </a:r>
            <a:r>
              <a:rPr lang="en-US" sz="1103" spc="-1">
                <a:solidFill>
                  <a:srgbClr val="000000"/>
                </a:solidFill>
                <a:latin typeface="IBM Plex Sans Condensed"/>
                <a:ea typeface="IBM Plex Sans Condensed"/>
                <a:cs typeface="IBM Plex Sans Condensed"/>
                <a:sym typeface="IBM Plex Sans Condensed"/>
              </a:rPr>
              <a:t>once they are fixed. Defects are tracked till closure. </a:t>
            </a:r>
          </a:p>
        </p:txBody>
      </p:sp>
      <p:sp>
        <p:nvSpPr>
          <p:cNvPr id="28" name="TextBox 28"/>
          <p:cNvSpPr txBox="1"/>
          <p:nvPr/>
        </p:nvSpPr>
        <p:spPr>
          <a:xfrm>
            <a:off x="1600838" y="1697765"/>
            <a:ext cx="5396284" cy="378409"/>
          </a:xfrm>
          <a:prstGeom prst="rect">
            <a:avLst/>
          </a:prstGeom>
        </p:spPr>
        <p:txBody>
          <a:bodyPr lIns="0" tIns="0" rIns="0" bIns="0" rtlCol="0" anchor="t">
            <a:spAutoFit/>
          </a:bodyPr>
          <a:lstStyle/>
          <a:p>
            <a:pPr algn="l">
              <a:lnSpc>
                <a:spcPts val="1544"/>
              </a:lnSpc>
            </a:pPr>
            <a:r>
              <a:rPr lang="en-US" sz="1103" spc="-1">
                <a:solidFill>
                  <a:srgbClr val="000000"/>
                </a:solidFill>
                <a:latin typeface="IBM Plex Sans Condensed Bold"/>
                <a:ea typeface="IBM Plex Sans Condensed Bold"/>
                <a:cs typeface="IBM Plex Sans Condensed Bold"/>
                <a:sym typeface="IBM Plex Sans Condensed Bold"/>
              </a:rPr>
              <a:t>Deliverables (Outputs):</a:t>
            </a:r>
            <a:r>
              <a:rPr lang="en-US" sz="1103" spc="-1">
                <a:solidFill>
                  <a:srgbClr val="000000"/>
                </a:solidFill>
                <a:latin typeface="IBM Plex Sans Condensed"/>
                <a:ea typeface="IBM Plex Sans Condensed"/>
                <a:cs typeface="IBM Plex Sans Condensed"/>
                <a:sym typeface="IBM Plex Sans Condensed"/>
              </a:rPr>
              <a:t> Provides </a:t>
            </a:r>
            <a:r>
              <a:rPr lang="en-US" sz="1103" spc="-1">
                <a:solidFill>
                  <a:srgbClr val="FF0000"/>
                </a:solidFill>
                <a:latin typeface="IBM Plex Sans Condensed"/>
                <a:ea typeface="IBM Plex Sans Condensed"/>
                <a:cs typeface="IBM Plex Sans Condensed"/>
                <a:sym typeface="IBM Plex Sans Condensed"/>
              </a:rPr>
              <a:t>defect report and test case execution report </a:t>
            </a:r>
            <a:r>
              <a:rPr lang="en-US" sz="1103" spc="-1">
                <a:solidFill>
                  <a:srgbClr val="000000"/>
                </a:solidFill>
                <a:latin typeface="IBM Plex Sans Condensed"/>
                <a:ea typeface="IBM Plex Sans Condensed"/>
                <a:cs typeface="IBM Plex Sans Condensed"/>
                <a:sym typeface="IBM Plex Sans Condensed"/>
              </a:rPr>
              <a:t>with completed results. </a:t>
            </a:r>
          </a:p>
        </p:txBody>
      </p:sp>
      <p:sp>
        <p:nvSpPr>
          <p:cNvPr id="29" name="TextBox 29"/>
          <p:cNvSpPr txBox="1"/>
          <p:nvPr/>
        </p:nvSpPr>
        <p:spPr>
          <a:xfrm>
            <a:off x="1143305" y="4465110"/>
            <a:ext cx="65789" cy="207226"/>
          </a:xfrm>
          <a:prstGeom prst="rect">
            <a:avLst/>
          </a:prstGeom>
        </p:spPr>
        <p:txBody>
          <a:bodyPr lIns="0" tIns="0" rIns="0" bIns="0" rtlCol="0" anchor="t">
            <a:spAutoFit/>
          </a:bodyPr>
          <a:lstStyle/>
          <a:p>
            <a:pPr algn="l">
              <a:lnSpc>
                <a:spcPts val="1545"/>
              </a:lnSpc>
            </a:pPr>
            <a:r>
              <a:rPr lang="en-US" sz="1103">
                <a:solidFill>
                  <a:srgbClr val="000000"/>
                </a:solidFill>
                <a:latin typeface="Arimo"/>
                <a:ea typeface="Arimo"/>
                <a:cs typeface="Arimo"/>
                <a:sym typeface="Arimo"/>
              </a:rPr>
              <a:t></a:t>
            </a:r>
          </a:p>
        </p:txBody>
      </p:sp>
      <p:sp>
        <p:nvSpPr>
          <p:cNvPr id="31" name="Footer Placeholder 30"/>
          <p:cNvSpPr>
            <a:spLocks noGrp="1"/>
          </p:cNvSpPr>
          <p:nvPr>
            <p:ph type="ftr" sz="quarter" idx="11"/>
          </p:nvPr>
        </p:nvSpPr>
        <p:spPr/>
        <p:txBody>
          <a:bodyPr/>
          <a:lstStyle/>
          <a:p>
            <a:r>
              <a:rPr lang="en-US" smtClean="0"/>
              <a:t>Mr. RANJIT KUMBHAR  7757962804</a:t>
            </a:r>
            <a:endParaRPr lang="en-US"/>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43000" y="5297167"/>
            <a:ext cx="115567" cy="2941320"/>
          </a:xfrm>
          <a:custGeom>
            <a:avLst/>
            <a:gdLst/>
            <a:ahLst/>
            <a:cxnLst/>
            <a:rect l="l" t="t" r="r" b="b"/>
            <a:pathLst>
              <a:path w="115567" h="2941320">
                <a:moveTo>
                  <a:pt x="0" y="0"/>
                </a:moveTo>
                <a:lnTo>
                  <a:pt x="115567" y="0"/>
                </a:lnTo>
                <a:lnTo>
                  <a:pt x="115567" y="2941320"/>
                </a:lnTo>
                <a:lnTo>
                  <a:pt x="0" y="2941320"/>
                </a:lnTo>
                <a:lnTo>
                  <a:pt x="0" y="0"/>
                </a:lnTo>
                <a:close/>
              </a:path>
            </a:pathLst>
          </a:custGeom>
          <a:blipFill>
            <a:blip r:embed="rId2"/>
            <a:stretch>
              <a:fillRect/>
            </a:stretch>
          </a:blipFill>
        </p:spPr>
      </p:sp>
      <p:sp>
        <p:nvSpPr>
          <p:cNvPr id="3" name="Freeform 3"/>
          <p:cNvSpPr/>
          <p:nvPr/>
        </p:nvSpPr>
        <p:spPr>
          <a:xfrm>
            <a:off x="914400" y="914400"/>
            <a:ext cx="5943600" cy="3566160"/>
          </a:xfrm>
          <a:custGeom>
            <a:avLst/>
            <a:gdLst/>
            <a:ahLst/>
            <a:cxnLst/>
            <a:rect l="l" t="t" r="r" b="b"/>
            <a:pathLst>
              <a:path w="5943600" h="3566160">
                <a:moveTo>
                  <a:pt x="0" y="0"/>
                </a:moveTo>
                <a:lnTo>
                  <a:pt x="5943600" y="0"/>
                </a:lnTo>
                <a:lnTo>
                  <a:pt x="5943600" y="3566160"/>
                </a:lnTo>
                <a:lnTo>
                  <a:pt x="0" y="3566160"/>
                </a:lnTo>
                <a:lnTo>
                  <a:pt x="0" y="0"/>
                </a:lnTo>
                <a:close/>
              </a:path>
            </a:pathLst>
          </a:custGeom>
          <a:blipFill>
            <a:blip r:embed="rId3"/>
            <a:stretch>
              <a:fillRect/>
            </a:stretch>
          </a:blipFill>
        </p:spPr>
      </p:sp>
      <p:sp>
        <p:nvSpPr>
          <p:cNvPr id="5" name="TextBox 5"/>
          <p:cNvSpPr txBox="1"/>
          <p:nvPr/>
        </p:nvSpPr>
        <p:spPr>
          <a:xfrm>
            <a:off x="1372238" y="4633874"/>
            <a:ext cx="2554595" cy="180289"/>
          </a:xfrm>
          <a:prstGeom prst="rect">
            <a:avLst/>
          </a:prstGeom>
        </p:spPr>
        <p:txBody>
          <a:bodyPr lIns="0" tIns="0" rIns="0" bIns="0" rtlCol="0" anchor="t">
            <a:spAutoFit/>
          </a:bodyPr>
          <a:lstStyle/>
          <a:p>
            <a:pPr algn="l">
              <a:lnSpc>
                <a:spcPts val="1545"/>
              </a:lnSpc>
            </a:pPr>
            <a:r>
              <a:rPr lang="en-US" sz="1103" spc="-1">
                <a:solidFill>
                  <a:srgbClr val="FF0000"/>
                </a:solidFill>
                <a:latin typeface="IBM Plex Sans Condensed Bold"/>
                <a:ea typeface="IBM Plex Sans Condensed Bold"/>
                <a:cs typeface="IBM Plex Sans Condensed Bold"/>
                <a:sym typeface="IBM Plex Sans Condensed Bold"/>
              </a:rPr>
              <a:t>[Image: Another perfect example for RTM] </a:t>
            </a:r>
          </a:p>
        </p:txBody>
      </p:sp>
      <p:sp>
        <p:nvSpPr>
          <p:cNvPr id="6" name="TextBox 6"/>
          <p:cNvSpPr txBox="1"/>
          <p:nvPr/>
        </p:nvSpPr>
        <p:spPr>
          <a:xfrm>
            <a:off x="1259434" y="8090554"/>
            <a:ext cx="3313205" cy="190005"/>
          </a:xfrm>
          <a:prstGeom prst="rect">
            <a:avLst/>
          </a:prstGeom>
        </p:spPr>
        <p:txBody>
          <a:bodyPr lIns="0" tIns="0" rIns="0" bIns="0" rtlCol="0" anchor="t">
            <a:spAutoFit/>
          </a:bodyPr>
          <a:lstStyle/>
          <a:p>
            <a:pPr algn="l">
              <a:lnSpc>
                <a:spcPts val="1551"/>
              </a:lnSpc>
            </a:pPr>
            <a:r>
              <a:rPr lang="en-US" sz="1103" spc="-1">
                <a:solidFill>
                  <a:srgbClr val="000000"/>
                </a:solidFill>
                <a:latin typeface="IBM Plex Sans Condensed"/>
                <a:ea typeface="IBM Plex Sans Condensed"/>
                <a:cs typeface="IBM Plex Sans Condensed"/>
                <a:sym typeface="IBM Plex Sans Condensed"/>
              </a:rPr>
              <a:t> </a:t>
            </a:r>
            <a:r>
              <a:rPr lang="en-US" sz="1103" spc="-1">
                <a:solidFill>
                  <a:srgbClr val="000000"/>
                </a:solidFill>
                <a:latin typeface="IBM Plex Sans Condensed Bold"/>
                <a:ea typeface="IBM Plex Sans Condensed Bold"/>
                <a:cs typeface="IBM Plex Sans Condensed Bold"/>
                <a:sym typeface="IBM Plex Sans Condensed Bold"/>
              </a:rPr>
              <a:t>How to create a traceability matrix for requirements? </a:t>
            </a:r>
          </a:p>
        </p:txBody>
      </p:sp>
      <p:sp>
        <p:nvSpPr>
          <p:cNvPr id="7" name="TextBox 7"/>
          <p:cNvSpPr txBox="1"/>
          <p:nvPr/>
        </p:nvSpPr>
        <p:spPr>
          <a:xfrm>
            <a:off x="1372238" y="8282521"/>
            <a:ext cx="5629180" cy="790918"/>
          </a:xfrm>
          <a:prstGeom prst="rect">
            <a:avLst/>
          </a:prstGeom>
        </p:spPr>
        <p:txBody>
          <a:bodyPr lIns="0" tIns="0" rIns="0" bIns="0" rtlCol="0" anchor="t">
            <a:spAutoFit/>
          </a:bodyPr>
          <a:lstStyle/>
          <a:p>
            <a:pPr algn="just">
              <a:lnSpc>
                <a:spcPts val="1551"/>
              </a:lnSpc>
            </a:pPr>
            <a:r>
              <a:rPr lang="en-US" sz="1103" spc="-1">
                <a:solidFill>
                  <a:srgbClr val="000000"/>
                </a:solidFill>
                <a:latin typeface="IBM Plex Sans Condensed"/>
                <a:ea typeface="IBM Plex Sans Condensed"/>
                <a:cs typeface="IBM Plex Sans Condensed"/>
                <a:sym typeface="IBM Plex Sans Condensed"/>
              </a:rPr>
              <a:t>1. </a:t>
            </a:r>
            <a:r>
              <a:rPr lang="en-US" sz="1103" spc="-1">
                <a:solidFill>
                  <a:srgbClr val="000000"/>
                </a:solidFill>
                <a:latin typeface="IBM Plex Sans Condensed Bold"/>
                <a:ea typeface="IBM Plex Sans Condensed Bold"/>
                <a:cs typeface="IBM Plex Sans Condensed Bold"/>
                <a:sym typeface="IBM Plex Sans Condensed Bold"/>
              </a:rPr>
              <a:t>Set goals:</a:t>
            </a:r>
            <a:r>
              <a:rPr lang="en-US" sz="1103" spc="-1">
                <a:solidFill>
                  <a:srgbClr val="000000"/>
                </a:solidFill>
                <a:latin typeface="IBM Plex Sans Condensed"/>
                <a:ea typeface="IBM Plex Sans Condensed"/>
                <a:cs typeface="IBM Plex Sans Condensed"/>
                <a:sym typeface="IBM Plex Sans Condensed"/>
              </a:rPr>
              <a:t> The first step you need to take before you actually create an RTM is to define your goals. It will help you in answering the question, what purpose will the RTM serve? Here is an example of a goal I want to create a traceability matrix to keep track of test cases and bugs that will be impacted if there are any changes made to the requirements. </a:t>
            </a:r>
          </a:p>
        </p:txBody>
      </p:sp>
      <p:sp>
        <p:nvSpPr>
          <p:cNvPr id="8" name="TextBox 8"/>
          <p:cNvSpPr txBox="1"/>
          <p:nvPr/>
        </p:nvSpPr>
        <p:spPr>
          <a:xfrm>
            <a:off x="1259434" y="5264172"/>
            <a:ext cx="2414454" cy="190005"/>
          </a:xfrm>
          <a:prstGeom prst="rect">
            <a:avLst/>
          </a:prstGeom>
        </p:spPr>
        <p:txBody>
          <a:bodyPr lIns="0" tIns="0" rIns="0" bIns="0" rtlCol="0" anchor="t">
            <a:spAutoFit/>
          </a:bodyPr>
          <a:lstStyle/>
          <a:p>
            <a:pPr algn="l">
              <a:lnSpc>
                <a:spcPts val="1559"/>
              </a:lnSpc>
            </a:pPr>
            <a:r>
              <a:rPr lang="en-US" sz="1103" spc="-1">
                <a:solidFill>
                  <a:srgbClr val="000000"/>
                </a:solidFill>
                <a:latin typeface="IBM Plex Sans Condensed"/>
                <a:ea typeface="IBM Plex Sans Condensed"/>
                <a:cs typeface="IBM Plex Sans Condensed"/>
                <a:sym typeface="IBM Plex Sans Condensed"/>
              </a:rPr>
              <a:t> </a:t>
            </a:r>
            <a:r>
              <a:rPr lang="en-US" sz="1103" spc="-1">
                <a:solidFill>
                  <a:srgbClr val="000000"/>
                </a:solidFill>
                <a:latin typeface="IBM Plex Sans Condensed Bold"/>
                <a:ea typeface="IBM Plex Sans Condensed Bold"/>
                <a:cs typeface="IBM Plex Sans Condensed Bold"/>
                <a:sym typeface="IBM Plex Sans Condensed Bold"/>
              </a:rPr>
              <a:t>Which are the different types of RTM? </a:t>
            </a:r>
          </a:p>
        </p:txBody>
      </p:sp>
      <p:sp>
        <p:nvSpPr>
          <p:cNvPr id="9" name="TextBox 9"/>
          <p:cNvSpPr txBox="1"/>
          <p:nvPr/>
        </p:nvSpPr>
        <p:spPr>
          <a:xfrm>
            <a:off x="1372238" y="5440728"/>
            <a:ext cx="105042" cy="207226"/>
          </a:xfrm>
          <a:prstGeom prst="rect">
            <a:avLst/>
          </a:prstGeom>
        </p:spPr>
        <p:txBody>
          <a:bodyPr lIns="0" tIns="0" rIns="0" bIns="0" rtlCol="0" anchor="t">
            <a:spAutoFit/>
          </a:bodyPr>
          <a:lstStyle/>
          <a:p>
            <a:pPr algn="l">
              <a:lnSpc>
                <a:spcPts val="1559"/>
              </a:lnSpc>
            </a:pPr>
            <a:r>
              <a:rPr lang="en-US" sz="1103">
                <a:solidFill>
                  <a:srgbClr val="000000"/>
                </a:solidFill>
                <a:latin typeface="Arimo"/>
                <a:ea typeface="Arimo"/>
                <a:cs typeface="Arimo"/>
                <a:sym typeface="Arimo"/>
              </a:rPr>
              <a:t> </a:t>
            </a:r>
          </a:p>
        </p:txBody>
      </p:sp>
      <p:sp>
        <p:nvSpPr>
          <p:cNvPr id="10" name="TextBox 10"/>
          <p:cNvSpPr txBox="1"/>
          <p:nvPr/>
        </p:nvSpPr>
        <p:spPr>
          <a:xfrm>
            <a:off x="1600838" y="5484266"/>
            <a:ext cx="5397046" cy="2156031"/>
          </a:xfrm>
          <a:prstGeom prst="rect">
            <a:avLst/>
          </a:prstGeom>
        </p:spPr>
        <p:txBody>
          <a:bodyPr lIns="0" tIns="0" rIns="0" bIns="0" rtlCol="0" anchor="t">
            <a:spAutoFit/>
          </a:bodyPr>
          <a:lstStyle/>
          <a:p>
            <a:pPr algn="just">
              <a:lnSpc>
                <a:spcPts val="1559"/>
              </a:lnSpc>
            </a:pPr>
            <a:r>
              <a:rPr lang="en-US" sz="1103" spc="-1">
                <a:solidFill>
                  <a:srgbClr val="000000"/>
                </a:solidFill>
                <a:latin typeface="IBM Plex Sans Condensed Bold"/>
                <a:ea typeface="IBM Plex Sans Condensed Bold"/>
                <a:cs typeface="IBM Plex Sans Condensed Bold"/>
                <a:sym typeface="IBM Plex Sans Condensed Bold"/>
              </a:rPr>
              <a:t>Forward Traceability:</a:t>
            </a:r>
            <a:r>
              <a:rPr lang="en-US" sz="1103" spc="-1">
                <a:solidFill>
                  <a:srgbClr val="000000"/>
                </a:solidFill>
                <a:latin typeface="IBM Plex Sans Condensed"/>
                <a:ea typeface="IBM Plex Sans Condensed"/>
                <a:cs typeface="IBM Plex Sans Condensed"/>
                <a:sym typeface="IBM Plex Sans Condensed"/>
              </a:rPr>
              <a:t> This document is used to map the requirements to the test cases. This will help you in ensuring that your project is moving in the right direction. It will also ensure that all the requirements are tested thoroughly. </a:t>
            </a:r>
            <a:r>
              <a:rPr lang="en-US" sz="1103" spc="-1">
                <a:solidFill>
                  <a:srgbClr val="000000"/>
                </a:solidFill>
                <a:latin typeface="IBM Plex Sans Condensed Bold"/>
                <a:ea typeface="IBM Plex Sans Condensed Bold"/>
                <a:cs typeface="IBM Plex Sans Condensed Bold"/>
                <a:sym typeface="IBM Plex Sans Condensed Bold"/>
              </a:rPr>
              <a:t>Backward Traceability:</a:t>
            </a:r>
            <a:r>
              <a:rPr lang="en-US" sz="1103" spc="-1">
                <a:solidFill>
                  <a:srgbClr val="000000"/>
                </a:solidFill>
                <a:latin typeface="IBM Plex Sans Condensed"/>
                <a:ea typeface="IBM Plex Sans Condensed"/>
                <a:cs typeface="IBM Plex Sans Condensed"/>
                <a:sym typeface="IBM Plex Sans Condensed"/>
              </a:rPr>
              <a:t> When you map your test cases with the requirements, you will be creating a Backward Traceability Matrix. This will help you in making sure that you are not expanding the scope of the project by adding features or functionality that was not a part of the original requirements. </a:t>
            </a:r>
          </a:p>
          <a:p>
            <a:pPr algn="just">
              <a:lnSpc>
                <a:spcPts val="1761"/>
              </a:lnSpc>
            </a:pPr>
            <a:r>
              <a:rPr lang="en-US" sz="1103" spc="-1">
                <a:solidFill>
                  <a:srgbClr val="000000"/>
                </a:solidFill>
                <a:latin typeface="IBM Plex Sans Condensed Bold"/>
                <a:ea typeface="IBM Plex Sans Condensed Bold"/>
                <a:cs typeface="IBM Plex Sans Condensed Bold"/>
                <a:sym typeface="IBM Plex Sans Condensed Bold"/>
              </a:rPr>
              <a:t>Bidirectional Traceability:</a:t>
            </a:r>
            <a:r>
              <a:rPr lang="en-US" sz="1103" spc="-1">
                <a:solidFill>
                  <a:srgbClr val="000000"/>
                </a:solidFill>
                <a:latin typeface="IBM Plex Sans Condensed"/>
                <a:ea typeface="IBM Plex Sans Condensed"/>
                <a:cs typeface="IBM Plex Sans Condensed"/>
                <a:sym typeface="IBM Plex Sans Condensed"/>
              </a:rPr>
              <a:t> When you are mapping the requirements to test cases for Forward </a:t>
            </a:r>
          </a:p>
          <a:p>
            <a:pPr algn="just">
              <a:lnSpc>
                <a:spcPts val="1261"/>
              </a:lnSpc>
            </a:pPr>
            <a:r>
              <a:rPr lang="en-US" sz="1103" spc="-1">
                <a:solidFill>
                  <a:srgbClr val="000000"/>
                </a:solidFill>
                <a:latin typeface="IBM Plex Sans Condensed"/>
                <a:ea typeface="IBM Plex Sans Condensed"/>
                <a:cs typeface="IBM Plex Sans Condensed"/>
                <a:sym typeface="IBM Plex Sans Condensed"/>
              </a:rPr>
              <a:t>traceability and test cases to requirements for Backward traceability in a single document, it </a:t>
            </a:r>
          </a:p>
          <a:p>
            <a:pPr algn="just">
              <a:lnSpc>
                <a:spcPts val="1858"/>
              </a:lnSpc>
            </a:pPr>
            <a:r>
              <a:rPr lang="en-US" sz="1103" spc="6">
                <a:solidFill>
                  <a:srgbClr val="000000"/>
                </a:solidFill>
                <a:latin typeface="IBM Plex Sans Condensed"/>
                <a:ea typeface="IBM Plex Sans Condensed"/>
                <a:cs typeface="IBM Plex Sans Condensed"/>
                <a:sym typeface="IBM Plex Sans Condensed"/>
              </a:rPr>
              <a:t>is called a Bidirectional Traceability Matrix. This document will help you in ensuring that all </a:t>
            </a:r>
          </a:p>
          <a:p>
            <a:pPr algn="just">
              <a:lnSpc>
                <a:spcPts val="1214"/>
              </a:lnSpc>
            </a:pPr>
            <a:r>
              <a:rPr lang="en-US" sz="1103" spc="-1">
                <a:solidFill>
                  <a:srgbClr val="000000"/>
                </a:solidFill>
                <a:latin typeface="IBM Plex Sans Condensed"/>
                <a:ea typeface="IBM Plex Sans Condensed"/>
                <a:cs typeface="IBM Plex Sans Condensed"/>
                <a:sym typeface="IBM Plex Sans Condensed"/>
              </a:rPr>
              <a:t>the specified requirements have corresponding test cases and vice versa. </a:t>
            </a:r>
          </a:p>
        </p:txBody>
      </p:sp>
      <p:sp>
        <p:nvSpPr>
          <p:cNvPr id="11" name="TextBox 11"/>
          <p:cNvSpPr txBox="1"/>
          <p:nvPr/>
        </p:nvSpPr>
        <p:spPr>
          <a:xfrm>
            <a:off x="1372238" y="6038383"/>
            <a:ext cx="105042" cy="207226"/>
          </a:xfrm>
          <a:prstGeom prst="rect">
            <a:avLst/>
          </a:prstGeom>
        </p:spPr>
        <p:txBody>
          <a:bodyPr lIns="0" tIns="0" rIns="0" bIns="0" rtlCol="0" anchor="t">
            <a:spAutoFit/>
          </a:bodyPr>
          <a:lstStyle/>
          <a:p>
            <a:pPr algn="l">
              <a:lnSpc>
                <a:spcPts val="1559"/>
              </a:lnSpc>
            </a:pPr>
            <a:r>
              <a:rPr lang="en-US" sz="1103">
                <a:solidFill>
                  <a:srgbClr val="000000"/>
                </a:solidFill>
                <a:latin typeface="Arimo"/>
                <a:ea typeface="Arimo"/>
                <a:cs typeface="Arimo"/>
                <a:sym typeface="Arimo"/>
              </a:rPr>
              <a:t> </a:t>
            </a:r>
          </a:p>
        </p:txBody>
      </p:sp>
      <p:sp>
        <p:nvSpPr>
          <p:cNvPr id="12" name="TextBox 12"/>
          <p:cNvSpPr txBox="1"/>
          <p:nvPr/>
        </p:nvSpPr>
        <p:spPr>
          <a:xfrm>
            <a:off x="1372238" y="6812194"/>
            <a:ext cx="105042" cy="226276"/>
          </a:xfrm>
          <a:prstGeom prst="rect">
            <a:avLst/>
          </a:prstGeom>
        </p:spPr>
        <p:txBody>
          <a:bodyPr lIns="0" tIns="0" rIns="0" bIns="0" rtlCol="0" anchor="t">
            <a:spAutoFit/>
          </a:bodyPr>
          <a:lstStyle/>
          <a:p>
            <a:pPr algn="l">
              <a:lnSpc>
                <a:spcPts val="1761"/>
              </a:lnSpc>
            </a:pPr>
            <a:r>
              <a:rPr lang="en-US" sz="1103">
                <a:solidFill>
                  <a:srgbClr val="000000"/>
                </a:solidFill>
                <a:latin typeface="Arimo"/>
                <a:ea typeface="Arimo"/>
                <a:cs typeface="Arimo"/>
                <a:sym typeface="Arimo"/>
              </a:rPr>
              <a:t> </a:t>
            </a:r>
          </a:p>
        </p:txBody>
      </p:sp>
      <p:sp>
        <p:nvSpPr>
          <p:cNvPr id="14" name="Footer Placeholder 13"/>
          <p:cNvSpPr>
            <a:spLocks noGrp="1"/>
          </p:cNvSpPr>
          <p:nvPr>
            <p:ph type="ftr" sz="quarter" idx="11"/>
          </p:nvPr>
        </p:nvSpPr>
        <p:spPr/>
        <p:txBody>
          <a:bodyPr/>
          <a:lstStyle/>
          <a:p>
            <a:r>
              <a:rPr lang="en-US" smtClean="0"/>
              <a:t>Mr. RANJIT KUMBHAR  7757962804</a:t>
            </a:r>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914400" y="2968628"/>
            <a:ext cx="115567" cy="1953892"/>
          </a:xfrm>
          <a:custGeom>
            <a:avLst/>
            <a:gdLst/>
            <a:ahLst/>
            <a:cxnLst/>
            <a:rect l="l" t="t" r="r" b="b"/>
            <a:pathLst>
              <a:path w="115567" h="1953892">
                <a:moveTo>
                  <a:pt x="0" y="0"/>
                </a:moveTo>
                <a:lnTo>
                  <a:pt x="115567" y="0"/>
                </a:lnTo>
                <a:lnTo>
                  <a:pt x="115567" y="1953892"/>
                </a:lnTo>
                <a:lnTo>
                  <a:pt x="0" y="1953892"/>
                </a:lnTo>
                <a:lnTo>
                  <a:pt x="0" y="0"/>
                </a:lnTo>
                <a:close/>
              </a:path>
            </a:pathLst>
          </a:custGeom>
          <a:blipFill>
            <a:blip r:embed="rId3"/>
            <a:stretch>
              <a:fillRect/>
            </a:stretch>
          </a:blipFill>
        </p:spPr>
      </p:sp>
      <p:sp>
        <p:nvSpPr>
          <p:cNvPr id="4" name="TextBox 4"/>
          <p:cNvSpPr txBox="1"/>
          <p:nvPr/>
        </p:nvSpPr>
        <p:spPr>
          <a:xfrm>
            <a:off x="1143305" y="879643"/>
            <a:ext cx="105042" cy="408394"/>
          </a:xfrm>
          <a:prstGeom prst="rect">
            <a:avLst/>
          </a:prstGeom>
        </p:spPr>
        <p:txBody>
          <a:bodyPr lIns="0" tIns="0" rIns="0" bIns="0" rtlCol="0" anchor="t">
            <a:spAutoFit/>
          </a:bodyPr>
          <a:lstStyle/>
          <a:p>
            <a:pPr algn="just">
              <a:lnSpc>
                <a:spcPts val="1584"/>
              </a:lnSpc>
            </a:pPr>
            <a:r>
              <a:rPr lang="en-US" sz="1103">
                <a:solidFill>
                  <a:srgbClr val="000000"/>
                </a:solidFill>
                <a:latin typeface="Arimo"/>
                <a:ea typeface="Arimo"/>
                <a:cs typeface="Arimo"/>
                <a:sym typeface="Arimo"/>
              </a:rPr>
              <a:t>  </a:t>
            </a:r>
          </a:p>
        </p:txBody>
      </p:sp>
      <p:sp>
        <p:nvSpPr>
          <p:cNvPr id="5" name="TextBox 5"/>
          <p:cNvSpPr txBox="1"/>
          <p:nvPr/>
        </p:nvSpPr>
        <p:spPr>
          <a:xfrm>
            <a:off x="1372238" y="923192"/>
            <a:ext cx="1565681" cy="381457"/>
          </a:xfrm>
          <a:prstGeom prst="rect">
            <a:avLst/>
          </a:prstGeom>
        </p:spPr>
        <p:txBody>
          <a:bodyPr lIns="0" tIns="0" rIns="0" bIns="0" rtlCol="0" anchor="t">
            <a:spAutoFit/>
          </a:bodyPr>
          <a:lstStyle/>
          <a:p>
            <a:pPr algn="l">
              <a:lnSpc>
                <a:spcPts val="1584"/>
              </a:lnSpc>
            </a:pPr>
            <a:r>
              <a:rPr lang="en-US" sz="1103" spc="-1">
                <a:solidFill>
                  <a:srgbClr val="000000"/>
                </a:solidFill>
                <a:latin typeface="IBM Plex Sans Condensed"/>
                <a:ea typeface="IBM Plex Sans Condensed"/>
                <a:cs typeface="IBM Plex Sans Condensed"/>
                <a:sym typeface="IBM Plex Sans Condensed"/>
              </a:rPr>
              <a:t>QC is responsible for </a:t>
            </a:r>
            <a:r>
              <a:rPr lang="en-US" sz="1103" spc="-1">
                <a:solidFill>
                  <a:srgbClr val="FF0000"/>
                </a:solidFill>
                <a:latin typeface="IBM Plex Sans Condensed"/>
                <a:ea typeface="IBM Plex Sans Condensed"/>
                <a:cs typeface="IBM Plex Sans Condensed"/>
                <a:sym typeface="IBM Plex Sans Condensed"/>
              </a:rPr>
              <a:t>STLC.</a:t>
            </a:r>
            <a:r>
              <a:rPr lang="en-US" sz="1103" spc="-1">
                <a:solidFill>
                  <a:srgbClr val="000000"/>
                </a:solidFill>
                <a:latin typeface="IBM Plex Sans Condensed"/>
                <a:ea typeface="IBM Plex Sans Condensed"/>
                <a:cs typeface="IBM Plex Sans Condensed"/>
                <a:sym typeface="IBM Plex Sans Condensed"/>
              </a:rPr>
              <a:t> E.g., Validation </a:t>
            </a:r>
          </a:p>
        </p:txBody>
      </p:sp>
      <p:sp>
        <p:nvSpPr>
          <p:cNvPr id="6" name="TextBox 6"/>
          <p:cNvSpPr txBox="1"/>
          <p:nvPr/>
        </p:nvSpPr>
        <p:spPr>
          <a:xfrm>
            <a:off x="914705" y="1656617"/>
            <a:ext cx="1522505" cy="294589"/>
          </a:xfrm>
          <a:prstGeom prst="rect">
            <a:avLst/>
          </a:prstGeom>
        </p:spPr>
        <p:txBody>
          <a:bodyPr lIns="0" tIns="0" rIns="0" bIns="0" rtlCol="0" anchor="t">
            <a:spAutoFit/>
          </a:bodyPr>
          <a:lstStyle/>
          <a:p>
            <a:pPr algn="l">
              <a:lnSpc>
                <a:spcPts val="2759"/>
              </a:lnSpc>
            </a:pPr>
            <a:r>
              <a:rPr lang="en-US" sz="1103" spc="-1">
                <a:solidFill>
                  <a:srgbClr val="000000"/>
                </a:solidFill>
                <a:latin typeface="IBM Plex Sans Condensed Bold"/>
                <a:ea typeface="IBM Plex Sans Condensed Bold"/>
                <a:cs typeface="IBM Plex Sans Condensed Bold"/>
                <a:sym typeface="IBM Plex Sans Condensed Bold"/>
              </a:rPr>
              <a:t>QE (Quality Engineering): </a:t>
            </a:r>
          </a:p>
        </p:txBody>
      </p:sp>
      <p:sp>
        <p:nvSpPr>
          <p:cNvPr id="7" name="TextBox 7"/>
          <p:cNvSpPr txBox="1"/>
          <p:nvPr/>
        </p:nvSpPr>
        <p:spPr>
          <a:xfrm>
            <a:off x="1143305" y="1973875"/>
            <a:ext cx="105042" cy="494119"/>
          </a:xfrm>
          <a:prstGeom prst="rect">
            <a:avLst/>
          </a:prstGeom>
        </p:spPr>
        <p:txBody>
          <a:bodyPr lIns="0" tIns="0" rIns="0" bIns="0" rtlCol="0" anchor="t">
            <a:spAutoFit/>
          </a:bodyPr>
          <a:lstStyle/>
          <a:p>
            <a:pPr algn="just">
              <a:lnSpc>
                <a:spcPts val="2471"/>
              </a:lnSpc>
            </a:pPr>
            <a:r>
              <a:rPr lang="en-US" sz="1103">
                <a:solidFill>
                  <a:srgbClr val="000000"/>
                </a:solidFill>
                <a:latin typeface="Arimo"/>
                <a:ea typeface="Arimo"/>
                <a:cs typeface="Arimo"/>
                <a:sym typeface="Arimo"/>
              </a:rPr>
              <a:t> </a:t>
            </a:r>
          </a:p>
          <a:p>
            <a:pPr algn="just">
              <a:lnSpc>
                <a:spcPts val="695"/>
              </a:lnSpc>
            </a:pPr>
            <a:r>
              <a:rPr lang="en-US" sz="1103">
                <a:solidFill>
                  <a:srgbClr val="000000"/>
                </a:solidFill>
                <a:latin typeface="Arimo"/>
                <a:ea typeface="Arimo"/>
                <a:cs typeface="Arimo"/>
                <a:sym typeface="Arimo"/>
              </a:rPr>
              <a:t> </a:t>
            </a:r>
          </a:p>
        </p:txBody>
      </p:sp>
      <p:sp>
        <p:nvSpPr>
          <p:cNvPr id="8" name="TextBox 8"/>
          <p:cNvSpPr txBox="1"/>
          <p:nvPr/>
        </p:nvSpPr>
        <p:spPr>
          <a:xfrm>
            <a:off x="1372238" y="2017424"/>
            <a:ext cx="4097284" cy="467182"/>
          </a:xfrm>
          <a:prstGeom prst="rect">
            <a:avLst/>
          </a:prstGeom>
        </p:spPr>
        <p:txBody>
          <a:bodyPr lIns="0" tIns="0" rIns="0" bIns="0" rtlCol="0" anchor="t">
            <a:spAutoFit/>
          </a:bodyPr>
          <a:lstStyle/>
          <a:p>
            <a:pPr algn="l">
              <a:lnSpc>
                <a:spcPts val="2471"/>
              </a:lnSpc>
            </a:pPr>
            <a:r>
              <a:rPr lang="en-US" sz="1103" spc="-1">
                <a:solidFill>
                  <a:srgbClr val="000000"/>
                </a:solidFill>
                <a:latin typeface="IBM Plex Sans Condensed"/>
                <a:ea typeface="IBM Plex Sans Condensed"/>
                <a:cs typeface="IBM Plex Sans Condensed"/>
                <a:sym typeface="IBM Plex Sans Condensed"/>
              </a:rPr>
              <a:t>Quality Engineer writes the code but for the software testing purpose. </a:t>
            </a:r>
          </a:p>
          <a:p>
            <a:pPr algn="l">
              <a:lnSpc>
                <a:spcPts val="695"/>
              </a:lnSpc>
            </a:pPr>
            <a:r>
              <a:rPr lang="en-US" sz="1103" spc="-1">
                <a:solidFill>
                  <a:srgbClr val="000000"/>
                </a:solidFill>
                <a:latin typeface="IBM Plex Sans Condensed"/>
                <a:ea typeface="IBM Plex Sans Condensed"/>
                <a:cs typeface="IBM Plex Sans Condensed"/>
                <a:sym typeface="IBM Plex Sans Condensed"/>
              </a:rPr>
              <a:t>Quality Engineers are nothing but Automation Testers. </a:t>
            </a:r>
          </a:p>
        </p:txBody>
      </p:sp>
      <p:sp>
        <p:nvSpPr>
          <p:cNvPr id="9" name="TextBox 9"/>
          <p:cNvSpPr txBox="1"/>
          <p:nvPr/>
        </p:nvSpPr>
        <p:spPr>
          <a:xfrm>
            <a:off x="1372238" y="6773447"/>
            <a:ext cx="4367765" cy="275539"/>
          </a:xfrm>
          <a:prstGeom prst="rect">
            <a:avLst/>
          </a:prstGeom>
        </p:spPr>
        <p:txBody>
          <a:bodyPr lIns="0" tIns="0" rIns="0" bIns="0" rtlCol="0" anchor="t">
            <a:spAutoFit/>
          </a:bodyPr>
          <a:lstStyle/>
          <a:p>
            <a:pPr algn="l">
              <a:lnSpc>
                <a:spcPts val="2543"/>
              </a:lnSpc>
            </a:pPr>
            <a:r>
              <a:rPr lang="en-US" sz="1103" spc="-1">
                <a:solidFill>
                  <a:srgbClr val="000000"/>
                </a:solidFill>
                <a:latin typeface="IBM Plex Sans Condensed Bold"/>
                <a:ea typeface="IBM Plex Sans Condensed Bold"/>
                <a:cs typeface="IBM Plex Sans Condensed Bold"/>
                <a:sym typeface="IBM Plex Sans Condensed Bold"/>
              </a:rPr>
              <a:t>The five Software Capability Maturity Model levels have been defined as: </a:t>
            </a:r>
          </a:p>
        </p:txBody>
      </p:sp>
      <p:sp>
        <p:nvSpPr>
          <p:cNvPr id="10" name="TextBox 10"/>
          <p:cNvSpPr txBox="1"/>
          <p:nvPr/>
        </p:nvSpPr>
        <p:spPr>
          <a:xfrm>
            <a:off x="1600838" y="7074494"/>
            <a:ext cx="148571" cy="297580"/>
          </a:xfrm>
          <a:prstGeom prst="rect">
            <a:avLst/>
          </a:prstGeom>
        </p:spPr>
        <p:txBody>
          <a:bodyPr lIns="0" tIns="0" rIns="0" bIns="0" rtlCol="0" anchor="t">
            <a:spAutoFit/>
          </a:bodyPr>
          <a:lstStyle/>
          <a:p>
            <a:pPr algn="l">
              <a:lnSpc>
                <a:spcPts val="2543"/>
              </a:lnSpc>
            </a:pPr>
            <a:r>
              <a:rPr lang="en-US" sz="1103" spc="-1">
                <a:solidFill>
                  <a:srgbClr val="000000"/>
                </a:solidFill>
                <a:latin typeface="IBM Plex Sans Condensed Bold"/>
                <a:ea typeface="IBM Plex Sans Condensed Bold"/>
                <a:cs typeface="IBM Plex Sans Condensed Bold"/>
                <a:sym typeface="IBM Plex Sans Condensed Bold"/>
              </a:rPr>
              <a:t>1. </a:t>
            </a:r>
          </a:p>
        </p:txBody>
      </p:sp>
      <p:sp>
        <p:nvSpPr>
          <p:cNvPr id="11" name="TextBox 11"/>
          <p:cNvSpPr txBox="1"/>
          <p:nvPr/>
        </p:nvSpPr>
        <p:spPr>
          <a:xfrm>
            <a:off x="1829438" y="7096535"/>
            <a:ext cx="5158730" cy="1833343"/>
          </a:xfrm>
          <a:prstGeom prst="rect">
            <a:avLst/>
          </a:prstGeom>
        </p:spPr>
        <p:txBody>
          <a:bodyPr lIns="0" tIns="0" rIns="0" bIns="0" rtlCol="0" anchor="t">
            <a:spAutoFit/>
          </a:bodyPr>
          <a:lstStyle/>
          <a:p>
            <a:pPr algn="just">
              <a:lnSpc>
                <a:spcPts val="2543"/>
              </a:lnSpc>
            </a:pPr>
            <a:r>
              <a:rPr lang="en-US" sz="1103" spc="-1">
                <a:solidFill>
                  <a:srgbClr val="000000"/>
                </a:solidFill>
                <a:latin typeface="IBM Plex Sans Condensed Bold"/>
                <a:ea typeface="IBM Plex Sans Condensed Bold"/>
                <a:cs typeface="IBM Plex Sans Condensed Bold"/>
                <a:sym typeface="IBM Plex Sans Condensed Bold"/>
              </a:rPr>
              <a:t>Initial </a:t>
            </a:r>
            <a:r>
              <a:rPr lang="en-US" sz="1103" spc="-1">
                <a:solidFill>
                  <a:srgbClr val="000000"/>
                </a:solidFill>
                <a:latin typeface="IBM Plex Sans Condensed"/>
                <a:ea typeface="IBM Plex Sans Condensed"/>
                <a:cs typeface="IBM Plex Sans Condensed"/>
                <a:sym typeface="IBM Plex Sans Condensed"/>
              </a:rPr>
              <a:t>The software process is characterized as ad hoc, and occasionally even chaotic. Few </a:t>
            </a:r>
          </a:p>
          <a:p>
            <a:pPr algn="just">
              <a:lnSpc>
                <a:spcPts val="551"/>
              </a:lnSpc>
            </a:pPr>
            <a:r>
              <a:rPr lang="en-US" sz="1103" spc="-1">
                <a:solidFill>
                  <a:srgbClr val="000000"/>
                </a:solidFill>
                <a:latin typeface="IBM Plex Sans Condensed"/>
                <a:ea typeface="IBM Plex Sans Condensed"/>
                <a:cs typeface="IBM Plex Sans Condensed"/>
                <a:sym typeface="IBM Plex Sans Condensed"/>
              </a:rPr>
              <a:t>processes are defined, and success depends on individual effort and heroics. </a:t>
            </a:r>
          </a:p>
          <a:p>
            <a:pPr algn="just">
              <a:lnSpc>
                <a:spcPts val="2759"/>
              </a:lnSpc>
            </a:pPr>
            <a:r>
              <a:rPr lang="en-US" sz="1103" spc="-1">
                <a:solidFill>
                  <a:srgbClr val="000000"/>
                </a:solidFill>
                <a:latin typeface="IBM Plex Sans Condensed Bold"/>
                <a:ea typeface="IBM Plex Sans Condensed Bold"/>
                <a:cs typeface="IBM Plex Sans Condensed Bold"/>
                <a:sym typeface="IBM Plex Sans Condensed Bold"/>
              </a:rPr>
              <a:t>Repeatable </a:t>
            </a:r>
          </a:p>
          <a:p>
            <a:pPr algn="just">
              <a:lnSpc>
                <a:spcPts val="2328"/>
              </a:lnSpc>
            </a:pPr>
            <a:r>
              <a:rPr lang="en-US" sz="1103" spc="-1">
                <a:solidFill>
                  <a:srgbClr val="000000"/>
                </a:solidFill>
                <a:latin typeface="IBM Plex Sans Condensed"/>
                <a:ea typeface="IBM Plex Sans Condensed"/>
                <a:cs typeface="IBM Plex Sans Condensed"/>
                <a:sym typeface="IBM Plex Sans Condensed"/>
              </a:rPr>
              <a:t>Basic project management processes are established to track cost, schedule, and </a:t>
            </a:r>
          </a:p>
          <a:p>
            <a:pPr algn="just">
              <a:lnSpc>
                <a:spcPts val="791"/>
              </a:lnSpc>
            </a:pPr>
            <a:r>
              <a:rPr lang="en-US" sz="1103" spc="6">
                <a:solidFill>
                  <a:srgbClr val="000000"/>
                </a:solidFill>
                <a:latin typeface="IBM Plex Sans Condensed"/>
                <a:ea typeface="IBM Plex Sans Condensed"/>
                <a:cs typeface="IBM Plex Sans Condensed"/>
                <a:sym typeface="IBM Plex Sans Condensed"/>
              </a:rPr>
              <a:t>functionality. The necessary process discipline is in place to repeat earlier successes on </a:t>
            </a:r>
          </a:p>
          <a:p>
            <a:pPr algn="just">
              <a:lnSpc>
                <a:spcPts val="2280"/>
              </a:lnSpc>
            </a:pPr>
            <a:r>
              <a:rPr lang="en-US" sz="1103" spc="-1">
                <a:solidFill>
                  <a:srgbClr val="000000"/>
                </a:solidFill>
                <a:latin typeface="IBM Plex Sans Condensed"/>
                <a:ea typeface="IBM Plex Sans Condensed"/>
                <a:cs typeface="IBM Plex Sans Condensed"/>
                <a:sym typeface="IBM Plex Sans Condensed"/>
              </a:rPr>
              <a:t>projects with similar applications. </a:t>
            </a:r>
          </a:p>
        </p:txBody>
      </p:sp>
      <p:sp>
        <p:nvSpPr>
          <p:cNvPr id="12" name="TextBox 12"/>
          <p:cNvSpPr txBox="1"/>
          <p:nvPr/>
        </p:nvSpPr>
        <p:spPr>
          <a:xfrm>
            <a:off x="1600838" y="7896949"/>
            <a:ext cx="148571" cy="316630"/>
          </a:xfrm>
          <a:prstGeom prst="rect">
            <a:avLst/>
          </a:prstGeom>
        </p:spPr>
        <p:txBody>
          <a:bodyPr lIns="0" tIns="0" rIns="0" bIns="0" rtlCol="0" anchor="t">
            <a:spAutoFit/>
          </a:bodyPr>
          <a:lstStyle/>
          <a:p>
            <a:pPr algn="l">
              <a:lnSpc>
                <a:spcPts val="2759"/>
              </a:lnSpc>
            </a:pPr>
            <a:r>
              <a:rPr lang="en-US" sz="1103" spc="-1">
                <a:solidFill>
                  <a:srgbClr val="000000"/>
                </a:solidFill>
                <a:latin typeface="IBM Plex Sans Condensed Bold"/>
                <a:ea typeface="IBM Plex Sans Condensed Bold"/>
                <a:cs typeface="IBM Plex Sans Condensed Bold"/>
                <a:sym typeface="IBM Plex Sans Condensed Bold"/>
              </a:rPr>
              <a:t>2. </a:t>
            </a:r>
          </a:p>
        </p:txBody>
      </p:sp>
      <p:sp>
        <p:nvSpPr>
          <p:cNvPr id="13" name="TextBox 13"/>
          <p:cNvSpPr txBox="1"/>
          <p:nvPr/>
        </p:nvSpPr>
        <p:spPr>
          <a:xfrm>
            <a:off x="1030529" y="2934862"/>
            <a:ext cx="1071305" cy="190005"/>
          </a:xfrm>
          <a:prstGeom prst="rect">
            <a:avLst/>
          </a:prstGeom>
        </p:spPr>
        <p:txBody>
          <a:bodyPr lIns="0" tIns="0" rIns="0" bIns="0" rtlCol="0" anchor="t">
            <a:spAutoFit/>
          </a:bodyPr>
          <a:lstStyle/>
          <a:p>
            <a:pPr algn="l">
              <a:lnSpc>
                <a:spcPts val="1570"/>
              </a:lnSpc>
            </a:pPr>
            <a:r>
              <a:rPr lang="en-US" sz="1103" spc="-1">
                <a:solidFill>
                  <a:srgbClr val="000000"/>
                </a:solidFill>
                <a:latin typeface="IBM Plex Sans Condensed"/>
                <a:ea typeface="IBM Plex Sans Condensed"/>
                <a:cs typeface="IBM Plex Sans Condensed"/>
                <a:sym typeface="IBM Plex Sans Condensed"/>
              </a:rPr>
              <a:t> </a:t>
            </a:r>
            <a:r>
              <a:rPr lang="en-US" sz="1103" spc="-1">
                <a:solidFill>
                  <a:srgbClr val="000000"/>
                </a:solidFill>
                <a:latin typeface="IBM Plex Sans Condensed Bold"/>
                <a:ea typeface="IBM Plex Sans Condensed Bold"/>
                <a:cs typeface="IBM Plex Sans Condensed Bold"/>
                <a:sym typeface="IBM Plex Sans Condensed Bold"/>
              </a:rPr>
              <a:t>What is QAMS? </a:t>
            </a:r>
          </a:p>
        </p:txBody>
      </p:sp>
      <p:sp>
        <p:nvSpPr>
          <p:cNvPr id="14" name="TextBox 14"/>
          <p:cNvSpPr txBox="1"/>
          <p:nvPr/>
        </p:nvSpPr>
        <p:spPr>
          <a:xfrm>
            <a:off x="1143305" y="3114465"/>
            <a:ext cx="105042" cy="207226"/>
          </a:xfrm>
          <a:prstGeom prst="rect">
            <a:avLst/>
          </a:prstGeom>
        </p:spPr>
        <p:txBody>
          <a:bodyPr lIns="0" tIns="0" rIns="0" bIns="0" rtlCol="0" anchor="t">
            <a:spAutoFit/>
          </a:bodyPr>
          <a:lstStyle/>
          <a:p>
            <a:pPr algn="l">
              <a:lnSpc>
                <a:spcPts val="1570"/>
              </a:lnSpc>
            </a:pPr>
            <a:r>
              <a:rPr lang="en-US" sz="1103">
                <a:solidFill>
                  <a:srgbClr val="000000"/>
                </a:solidFill>
                <a:latin typeface="Arimo"/>
                <a:ea typeface="Arimo"/>
                <a:cs typeface="Arimo"/>
                <a:sym typeface="Arimo"/>
              </a:rPr>
              <a:t> </a:t>
            </a:r>
          </a:p>
        </p:txBody>
      </p:sp>
      <p:sp>
        <p:nvSpPr>
          <p:cNvPr id="15" name="TextBox 15"/>
          <p:cNvSpPr txBox="1"/>
          <p:nvPr/>
        </p:nvSpPr>
        <p:spPr>
          <a:xfrm>
            <a:off x="1372238" y="3158004"/>
            <a:ext cx="5625236" cy="1165174"/>
          </a:xfrm>
          <a:prstGeom prst="rect">
            <a:avLst/>
          </a:prstGeom>
        </p:spPr>
        <p:txBody>
          <a:bodyPr lIns="0" tIns="0" rIns="0" bIns="0" rtlCol="0" anchor="t">
            <a:spAutoFit/>
          </a:bodyPr>
          <a:lstStyle/>
          <a:p>
            <a:pPr algn="just">
              <a:lnSpc>
                <a:spcPts val="1570"/>
              </a:lnSpc>
            </a:pPr>
            <a:r>
              <a:rPr lang="en-US" sz="1103" spc="-1">
                <a:solidFill>
                  <a:srgbClr val="000000"/>
                </a:solidFill>
                <a:latin typeface="IBM Plex Sans Condensed"/>
                <a:ea typeface="IBM Plex Sans Condensed"/>
                <a:cs typeface="IBM Plex Sans Condensed"/>
                <a:sym typeface="IBM Plex Sans Condensed"/>
              </a:rPr>
              <a:t>A quality management system is a collection of business processes focused on consistently meeting customer requirements and enhancing their satisfaction. It is aligned with an organization's purpose and strategic direction. A quality management system (QMS) is a system that documents the policies, business processes, and procedures necessary for an organization to create and deliver its products or services to its customers, and therefore increase customer satisfaction through high product quality. </a:t>
            </a:r>
          </a:p>
        </p:txBody>
      </p:sp>
      <p:sp>
        <p:nvSpPr>
          <p:cNvPr id="16" name="TextBox 16"/>
          <p:cNvSpPr txBox="1"/>
          <p:nvPr/>
        </p:nvSpPr>
        <p:spPr>
          <a:xfrm>
            <a:off x="1143305" y="3709206"/>
            <a:ext cx="105042" cy="207226"/>
          </a:xfrm>
          <a:prstGeom prst="rect">
            <a:avLst/>
          </a:prstGeom>
        </p:spPr>
        <p:txBody>
          <a:bodyPr lIns="0" tIns="0" rIns="0" bIns="0" rtlCol="0" anchor="t">
            <a:spAutoFit/>
          </a:bodyPr>
          <a:lstStyle/>
          <a:p>
            <a:pPr algn="l">
              <a:lnSpc>
                <a:spcPts val="1570"/>
              </a:lnSpc>
            </a:pPr>
            <a:r>
              <a:rPr lang="en-US" sz="1103">
                <a:solidFill>
                  <a:srgbClr val="000000"/>
                </a:solidFill>
                <a:latin typeface="Arimo"/>
                <a:ea typeface="Arimo"/>
                <a:cs typeface="Arimo"/>
                <a:sym typeface="Arimo"/>
              </a:rPr>
              <a:t> </a:t>
            </a:r>
          </a:p>
        </p:txBody>
      </p:sp>
      <p:sp>
        <p:nvSpPr>
          <p:cNvPr id="17" name="TextBox 17"/>
          <p:cNvSpPr txBox="1"/>
          <p:nvPr/>
        </p:nvSpPr>
        <p:spPr>
          <a:xfrm>
            <a:off x="1030529" y="4678194"/>
            <a:ext cx="2601306" cy="285255"/>
          </a:xfrm>
          <a:prstGeom prst="rect">
            <a:avLst/>
          </a:prstGeom>
        </p:spPr>
        <p:txBody>
          <a:bodyPr lIns="0" tIns="0" rIns="0" bIns="0" rtlCol="0" anchor="t">
            <a:spAutoFit/>
          </a:bodyPr>
          <a:lstStyle/>
          <a:p>
            <a:pPr algn="l">
              <a:lnSpc>
                <a:spcPts val="2543"/>
              </a:lnSpc>
            </a:pPr>
            <a:r>
              <a:rPr lang="en-US" sz="1103" spc="-1">
                <a:solidFill>
                  <a:srgbClr val="000000"/>
                </a:solidFill>
                <a:latin typeface="IBM Plex Sans Condensed"/>
                <a:ea typeface="IBM Plex Sans Condensed"/>
                <a:cs typeface="IBM Plex Sans Condensed"/>
                <a:sym typeface="IBM Plex Sans Condensed"/>
              </a:rPr>
              <a:t> </a:t>
            </a:r>
            <a:r>
              <a:rPr lang="en-US" sz="1103" spc="-1">
                <a:solidFill>
                  <a:srgbClr val="000000"/>
                </a:solidFill>
                <a:latin typeface="IBM Plex Sans Condensed Bold"/>
                <a:ea typeface="IBM Plex Sans Condensed Bold"/>
                <a:cs typeface="IBM Plex Sans Condensed Bold"/>
                <a:sym typeface="IBM Plex Sans Condensed Bold"/>
              </a:rPr>
              <a:t>Capability Maturity Model (CMM-Levels): </a:t>
            </a:r>
          </a:p>
        </p:txBody>
      </p:sp>
      <p:sp>
        <p:nvSpPr>
          <p:cNvPr id="18" name="TextBox 18"/>
          <p:cNvSpPr txBox="1"/>
          <p:nvPr/>
        </p:nvSpPr>
        <p:spPr>
          <a:xfrm>
            <a:off x="1372238" y="5017160"/>
            <a:ext cx="5630208" cy="1385268"/>
          </a:xfrm>
          <a:prstGeom prst="rect">
            <a:avLst/>
          </a:prstGeom>
        </p:spPr>
        <p:txBody>
          <a:bodyPr lIns="0" tIns="0" rIns="0" bIns="0" rtlCol="0" anchor="t">
            <a:spAutoFit/>
          </a:bodyPr>
          <a:lstStyle/>
          <a:p>
            <a:pPr algn="just">
              <a:lnSpc>
                <a:spcPts val="2543"/>
              </a:lnSpc>
            </a:pPr>
            <a:r>
              <a:rPr lang="en-US" sz="1103" spc="-1">
                <a:solidFill>
                  <a:srgbClr val="000000"/>
                </a:solidFill>
                <a:latin typeface="IBM Plex Sans Condensed"/>
                <a:ea typeface="IBM Plex Sans Condensed"/>
                <a:cs typeface="IBM Plex Sans Condensed"/>
                <a:sym typeface="IBM Plex Sans Condensed"/>
              </a:rPr>
              <a:t>It has long been accepted that </a:t>
            </a:r>
            <a:r>
              <a:rPr lang="en-US" sz="1103" spc="-1">
                <a:solidFill>
                  <a:srgbClr val="FF0000"/>
                </a:solidFill>
                <a:latin typeface="IBM Plex Sans Condensed Bold"/>
                <a:ea typeface="IBM Plex Sans Condensed Bold"/>
                <a:cs typeface="IBM Plex Sans Condensed Bold"/>
                <a:sym typeface="IBM Plex Sans Condensed Bold"/>
              </a:rPr>
              <a:t>continuous process improvement</a:t>
            </a:r>
            <a:r>
              <a:rPr lang="en-US" sz="1103" spc="-1">
                <a:solidFill>
                  <a:srgbClr val="FF0000"/>
                </a:solidFill>
                <a:latin typeface="IBM Plex Sans Condensed"/>
                <a:ea typeface="IBM Plex Sans Condensed"/>
                <a:cs typeface="IBM Plex Sans Condensed"/>
                <a:sym typeface="IBM Plex Sans Condensed"/>
              </a:rPr>
              <a:t> </a:t>
            </a:r>
            <a:r>
              <a:rPr lang="en-US" sz="1103" spc="-1">
                <a:solidFill>
                  <a:srgbClr val="000000"/>
                </a:solidFill>
                <a:latin typeface="IBM Plex Sans Condensed"/>
                <a:ea typeface="IBM Plex Sans Condensed"/>
                <a:cs typeface="IBM Plex Sans Condensed"/>
                <a:sym typeface="IBM Plex Sans Condensed"/>
              </a:rPr>
              <a:t>is based on many small </a:t>
            </a:r>
          </a:p>
          <a:p>
            <a:pPr algn="just">
              <a:lnSpc>
                <a:spcPts val="576"/>
              </a:lnSpc>
            </a:pPr>
            <a:r>
              <a:rPr lang="en-US" sz="1103" spc="6">
                <a:solidFill>
                  <a:srgbClr val="000000"/>
                </a:solidFill>
                <a:latin typeface="IBM Plex Sans Condensed"/>
                <a:ea typeface="IBM Plex Sans Condensed"/>
                <a:cs typeface="IBM Plex Sans Condensed"/>
                <a:sym typeface="IBM Plex Sans Condensed"/>
              </a:rPr>
              <a:t>evolutionary steps rather than larger revolutionary innovations. The Capability Maturity Model </a:t>
            </a:r>
          </a:p>
          <a:p>
            <a:pPr algn="just">
              <a:lnSpc>
                <a:spcPts val="2496"/>
              </a:lnSpc>
            </a:pPr>
            <a:r>
              <a:rPr lang="en-US" sz="1103" spc="-1">
                <a:solidFill>
                  <a:srgbClr val="000000"/>
                </a:solidFill>
                <a:latin typeface="IBM Plex Sans Condensed"/>
                <a:ea typeface="IBM Plex Sans Condensed"/>
                <a:cs typeface="IBM Plex Sans Condensed"/>
                <a:sym typeface="IBM Plex Sans Condensed"/>
              </a:rPr>
              <a:t>(CMM) provides a framework for organizing these evolutionary steps into five maturity levels that </a:t>
            </a:r>
          </a:p>
          <a:p>
            <a:pPr algn="just">
              <a:lnSpc>
                <a:spcPts val="579"/>
              </a:lnSpc>
            </a:pPr>
            <a:r>
              <a:rPr lang="en-US" sz="1103" spc="-1">
                <a:solidFill>
                  <a:srgbClr val="000000"/>
                </a:solidFill>
                <a:latin typeface="IBM Plex Sans Condensed"/>
                <a:ea typeface="IBM Plex Sans Condensed"/>
                <a:cs typeface="IBM Plex Sans Condensed"/>
                <a:sym typeface="IBM Plex Sans Condensed"/>
              </a:rPr>
              <a:t>lay successive foundations for continuous process improvement. </a:t>
            </a:r>
          </a:p>
          <a:p>
            <a:pPr algn="just">
              <a:lnSpc>
                <a:spcPts val="2759"/>
              </a:lnSpc>
            </a:pPr>
            <a:r>
              <a:rPr lang="en-US" sz="1103" spc="7">
                <a:solidFill>
                  <a:srgbClr val="000000"/>
                </a:solidFill>
                <a:latin typeface="IBM Plex Sans Condensed"/>
                <a:ea typeface="IBM Plex Sans Condensed"/>
                <a:cs typeface="IBM Plex Sans Condensed"/>
                <a:sym typeface="IBM Plex Sans Condensed"/>
              </a:rPr>
              <a:t>This methodology is at the heart of most management systems which are designed to improve </a:t>
            </a:r>
          </a:p>
          <a:p>
            <a:pPr algn="just">
              <a:lnSpc>
                <a:spcPts val="551"/>
              </a:lnSpc>
            </a:pPr>
            <a:r>
              <a:rPr lang="en-US" sz="1103" spc="-1">
                <a:solidFill>
                  <a:srgbClr val="000000"/>
                </a:solidFill>
                <a:latin typeface="IBM Plex Sans Condensed"/>
                <a:ea typeface="IBM Plex Sans Condensed"/>
                <a:cs typeface="IBM Plex Sans Condensed"/>
                <a:sym typeface="IBM Plex Sans Condensed"/>
              </a:rPr>
              <a:t>the quality of the development and delivery of all products and services. </a:t>
            </a:r>
          </a:p>
        </p:txBody>
      </p:sp>
      <p:sp>
        <p:nvSpPr>
          <p:cNvPr id="20" name="Footer Placeholder 19"/>
          <p:cNvSpPr>
            <a:spLocks noGrp="1"/>
          </p:cNvSpPr>
          <p:nvPr>
            <p:ph type="ftr" sz="quarter" idx="11"/>
          </p:nvPr>
        </p:nvSpPr>
        <p:spPr/>
        <p:txBody>
          <a:bodyPr/>
          <a:lstStyle/>
          <a:p>
            <a:r>
              <a:rPr lang="en-US" smtClean="0"/>
              <a:t>Mr. RANJIT KUMBHAR  7757962804</a:t>
            </a:r>
            <a:endParaRPr lang="en-US"/>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43000" y="7973692"/>
            <a:ext cx="115567" cy="115567"/>
          </a:xfrm>
          <a:custGeom>
            <a:avLst/>
            <a:gdLst/>
            <a:ahLst/>
            <a:cxnLst/>
            <a:rect l="l" t="t" r="r" b="b"/>
            <a:pathLst>
              <a:path w="115567" h="115567">
                <a:moveTo>
                  <a:pt x="0" y="0"/>
                </a:moveTo>
                <a:lnTo>
                  <a:pt x="115567" y="0"/>
                </a:lnTo>
                <a:lnTo>
                  <a:pt x="115567" y="115567"/>
                </a:lnTo>
                <a:lnTo>
                  <a:pt x="0" y="115567"/>
                </a:lnTo>
                <a:lnTo>
                  <a:pt x="0" y="0"/>
                </a:lnTo>
                <a:close/>
              </a:path>
            </a:pathLst>
          </a:custGeom>
          <a:blipFill>
            <a:blip r:embed="rId2"/>
            <a:stretch>
              <a:fillRect/>
            </a:stretch>
          </a:blipFill>
        </p:spPr>
      </p:sp>
      <p:sp>
        <p:nvSpPr>
          <p:cNvPr id="4" name="TextBox 4"/>
          <p:cNvSpPr txBox="1"/>
          <p:nvPr/>
        </p:nvSpPr>
        <p:spPr>
          <a:xfrm>
            <a:off x="1372238" y="1215095"/>
            <a:ext cx="148571" cy="202330"/>
          </a:xfrm>
          <a:prstGeom prst="rect">
            <a:avLst/>
          </a:prstGeom>
        </p:spPr>
        <p:txBody>
          <a:bodyPr lIns="0" tIns="0" rIns="0" bIns="0" rtlCol="0" anchor="t">
            <a:spAutoFit/>
          </a:bodyPr>
          <a:lstStyle/>
          <a:p>
            <a:pPr algn="l">
              <a:lnSpc>
                <a:spcPts val="1545"/>
              </a:lnSpc>
            </a:pPr>
            <a:r>
              <a:rPr lang="en-US" sz="1103">
                <a:solidFill>
                  <a:srgbClr val="000000"/>
                </a:solidFill>
                <a:latin typeface="IBM Plex Sans Condensed"/>
                <a:ea typeface="IBM Plex Sans Condensed"/>
                <a:cs typeface="IBM Plex Sans Condensed"/>
                <a:sym typeface="IBM Plex Sans Condensed"/>
              </a:rPr>
              <a:t>2. </a:t>
            </a:r>
          </a:p>
        </p:txBody>
      </p:sp>
      <p:sp>
        <p:nvSpPr>
          <p:cNvPr id="5" name="TextBox 5"/>
          <p:cNvSpPr txBox="1"/>
          <p:nvPr/>
        </p:nvSpPr>
        <p:spPr>
          <a:xfrm>
            <a:off x="1372238" y="3837394"/>
            <a:ext cx="148571" cy="202330"/>
          </a:xfrm>
          <a:prstGeom prst="rect">
            <a:avLst/>
          </a:prstGeom>
        </p:spPr>
        <p:txBody>
          <a:bodyPr lIns="0" tIns="0" rIns="0" bIns="0" rtlCol="0" anchor="t">
            <a:spAutoFit/>
          </a:bodyPr>
          <a:lstStyle/>
          <a:p>
            <a:pPr algn="l">
              <a:lnSpc>
                <a:spcPts val="1545"/>
              </a:lnSpc>
            </a:pPr>
            <a:r>
              <a:rPr lang="en-US" sz="1103">
                <a:solidFill>
                  <a:srgbClr val="000000"/>
                </a:solidFill>
                <a:latin typeface="IBM Plex Sans Condensed"/>
                <a:ea typeface="IBM Plex Sans Condensed"/>
                <a:cs typeface="IBM Plex Sans Condensed"/>
                <a:sym typeface="IBM Plex Sans Condensed"/>
              </a:rPr>
              <a:t>3. </a:t>
            </a:r>
          </a:p>
        </p:txBody>
      </p:sp>
      <p:sp>
        <p:nvSpPr>
          <p:cNvPr id="6" name="TextBox 6"/>
          <p:cNvSpPr txBox="1"/>
          <p:nvPr/>
        </p:nvSpPr>
        <p:spPr>
          <a:xfrm>
            <a:off x="1372238" y="4877010"/>
            <a:ext cx="148571" cy="202330"/>
          </a:xfrm>
          <a:prstGeom prst="rect">
            <a:avLst/>
          </a:prstGeom>
        </p:spPr>
        <p:txBody>
          <a:bodyPr lIns="0" tIns="0" rIns="0" bIns="0" rtlCol="0" anchor="t">
            <a:spAutoFit/>
          </a:bodyPr>
          <a:lstStyle/>
          <a:p>
            <a:pPr algn="l">
              <a:lnSpc>
                <a:spcPts val="1545"/>
              </a:lnSpc>
            </a:pPr>
            <a:r>
              <a:rPr lang="en-US" sz="1103">
                <a:solidFill>
                  <a:srgbClr val="000000"/>
                </a:solidFill>
                <a:latin typeface="IBM Plex Sans Condensed"/>
                <a:ea typeface="IBM Plex Sans Condensed"/>
                <a:cs typeface="IBM Plex Sans Condensed"/>
                <a:sym typeface="IBM Plex Sans Condensed"/>
              </a:rPr>
              <a:t>4. </a:t>
            </a:r>
          </a:p>
        </p:txBody>
      </p:sp>
      <p:sp>
        <p:nvSpPr>
          <p:cNvPr id="7" name="TextBox 7"/>
          <p:cNvSpPr txBox="1"/>
          <p:nvPr/>
        </p:nvSpPr>
        <p:spPr>
          <a:xfrm>
            <a:off x="1600838" y="1237136"/>
            <a:ext cx="5391779" cy="573862"/>
          </a:xfrm>
          <a:prstGeom prst="rect">
            <a:avLst/>
          </a:prstGeom>
        </p:spPr>
        <p:txBody>
          <a:bodyPr lIns="0" tIns="0" rIns="0" bIns="0" rtlCol="0" anchor="t">
            <a:spAutoFit/>
          </a:bodyPr>
          <a:lstStyle/>
          <a:p>
            <a:pPr algn="just">
              <a:lnSpc>
                <a:spcPts val="1561"/>
              </a:lnSpc>
            </a:pPr>
            <a:r>
              <a:rPr lang="en-US" sz="1103" spc="5">
                <a:solidFill>
                  <a:srgbClr val="000000"/>
                </a:solidFill>
                <a:latin typeface="IBM Plex Sans Condensed Bold"/>
                <a:ea typeface="IBM Plex Sans Condensed Bold"/>
                <a:cs typeface="IBM Plex Sans Condensed Bold"/>
                <a:sym typeface="IBM Plex Sans Condensed Bold"/>
              </a:rPr>
              <a:t>Collect artifacts:</a:t>
            </a:r>
            <a:r>
              <a:rPr lang="en-US" sz="1103" spc="5">
                <a:solidFill>
                  <a:srgbClr val="000000"/>
                </a:solidFill>
                <a:latin typeface="IBM Plex Sans Condensed"/>
                <a:ea typeface="IBM Plex Sans Condensed"/>
                <a:cs typeface="IBM Plex Sans Condensed"/>
                <a:sym typeface="IBM Plex Sans Condensed"/>
              </a:rPr>
              <a:t> As you have defined your goal, now you need to know which artifacts you will need in order to accomplish your goal. For creating a Requirements Traceability Matrix, you will need: </a:t>
            </a:r>
          </a:p>
        </p:txBody>
      </p:sp>
      <p:sp>
        <p:nvSpPr>
          <p:cNvPr id="8" name="TextBox 8"/>
          <p:cNvSpPr txBox="1"/>
          <p:nvPr/>
        </p:nvSpPr>
        <p:spPr>
          <a:xfrm>
            <a:off x="2058286" y="1791376"/>
            <a:ext cx="105042" cy="411442"/>
          </a:xfrm>
          <a:prstGeom prst="rect">
            <a:avLst/>
          </a:prstGeom>
        </p:spPr>
        <p:txBody>
          <a:bodyPr lIns="0" tIns="0" rIns="0" bIns="0" rtlCol="0" anchor="t">
            <a:spAutoFit/>
          </a:bodyPr>
          <a:lstStyle/>
          <a:p>
            <a:pPr algn="just">
              <a:lnSpc>
                <a:spcPts val="1561"/>
              </a:lnSpc>
            </a:pPr>
            <a:r>
              <a:rPr lang="en-US" sz="1103">
                <a:solidFill>
                  <a:srgbClr val="000000"/>
                </a:solidFill>
                <a:latin typeface="Arimo"/>
                <a:ea typeface="Arimo"/>
                <a:cs typeface="Arimo"/>
                <a:sym typeface="Arimo"/>
              </a:rPr>
              <a:t>  </a:t>
            </a:r>
          </a:p>
        </p:txBody>
      </p:sp>
      <p:sp>
        <p:nvSpPr>
          <p:cNvPr id="9" name="TextBox 9"/>
          <p:cNvSpPr txBox="1"/>
          <p:nvPr/>
        </p:nvSpPr>
        <p:spPr>
          <a:xfrm>
            <a:off x="2286886" y="1834925"/>
            <a:ext cx="847258" cy="515779"/>
          </a:xfrm>
          <a:prstGeom prst="rect">
            <a:avLst/>
          </a:prstGeom>
        </p:spPr>
        <p:txBody>
          <a:bodyPr lIns="0" tIns="0" rIns="0" bIns="0" rtlCol="0" anchor="t">
            <a:spAutoFit/>
          </a:bodyPr>
          <a:lstStyle/>
          <a:p>
            <a:pPr algn="l">
              <a:lnSpc>
                <a:spcPts val="1561"/>
              </a:lnSpc>
            </a:pPr>
            <a:r>
              <a:rPr lang="en-US" sz="1103" spc="-1">
                <a:solidFill>
                  <a:srgbClr val="000000"/>
                </a:solidFill>
                <a:latin typeface="IBM Plex Sans Condensed"/>
                <a:ea typeface="IBM Plex Sans Condensed"/>
                <a:cs typeface="IBM Plex Sans Condensed"/>
                <a:sym typeface="IBM Plex Sans Condensed"/>
              </a:rPr>
              <a:t>Requirements Test cases </a:t>
            </a:r>
          </a:p>
          <a:p>
            <a:pPr algn="l">
              <a:lnSpc>
                <a:spcPts val="1561"/>
              </a:lnSpc>
            </a:pPr>
            <a:r>
              <a:rPr lang="en-US" sz="1103">
                <a:solidFill>
                  <a:srgbClr val="000000"/>
                </a:solidFill>
                <a:latin typeface="Arimo"/>
                <a:ea typeface="Arimo"/>
                <a:cs typeface="Arimo"/>
                <a:sym typeface="Arimo"/>
              </a:rPr>
              <a:t></a:t>
            </a:r>
          </a:p>
        </p:txBody>
      </p:sp>
      <p:sp>
        <p:nvSpPr>
          <p:cNvPr id="10" name="TextBox 10"/>
          <p:cNvSpPr txBox="1"/>
          <p:nvPr/>
        </p:nvSpPr>
        <p:spPr>
          <a:xfrm>
            <a:off x="2396614" y="2294534"/>
            <a:ext cx="39757" cy="108194"/>
          </a:xfrm>
          <a:prstGeom prst="rect">
            <a:avLst/>
          </a:prstGeom>
        </p:spPr>
        <p:txBody>
          <a:bodyPr lIns="0" tIns="0" rIns="0" bIns="0" rtlCol="0" anchor="t">
            <a:spAutoFit/>
          </a:bodyPr>
          <a:lstStyle/>
          <a:p>
            <a:pPr algn="l">
              <a:lnSpc>
                <a:spcPts val="551"/>
              </a:lnSpc>
            </a:pPr>
            <a:r>
              <a:rPr lang="en-US" sz="1103">
                <a:solidFill>
                  <a:srgbClr val="000000"/>
                </a:solidFill>
                <a:latin typeface="Arimo"/>
                <a:ea typeface="Arimo"/>
                <a:cs typeface="Arimo"/>
                <a:sym typeface="Arimo"/>
              </a:rPr>
              <a:t> </a:t>
            </a:r>
          </a:p>
        </p:txBody>
      </p:sp>
      <p:sp>
        <p:nvSpPr>
          <p:cNvPr id="11" name="TextBox 11"/>
          <p:cNvSpPr txBox="1"/>
          <p:nvPr/>
        </p:nvSpPr>
        <p:spPr>
          <a:xfrm>
            <a:off x="2515486" y="2329463"/>
            <a:ext cx="694915" cy="280111"/>
          </a:xfrm>
          <a:prstGeom prst="rect">
            <a:avLst/>
          </a:prstGeom>
        </p:spPr>
        <p:txBody>
          <a:bodyPr lIns="0" tIns="0" rIns="0" bIns="0" rtlCol="0" anchor="t">
            <a:spAutoFit/>
          </a:bodyPr>
          <a:lstStyle/>
          <a:p>
            <a:pPr algn="l">
              <a:lnSpc>
                <a:spcPts val="551"/>
              </a:lnSpc>
            </a:pPr>
            <a:r>
              <a:rPr lang="en-US" sz="1103" spc="-1">
                <a:solidFill>
                  <a:srgbClr val="000000"/>
                </a:solidFill>
                <a:latin typeface="IBM Plex Sans Condensed"/>
                <a:ea typeface="IBM Plex Sans Condensed"/>
                <a:cs typeface="IBM Plex Sans Condensed"/>
                <a:sym typeface="IBM Plex Sans Condensed"/>
              </a:rPr>
              <a:t>Test results Bugs </a:t>
            </a:r>
          </a:p>
        </p:txBody>
      </p:sp>
      <p:sp>
        <p:nvSpPr>
          <p:cNvPr id="12" name="TextBox 12"/>
          <p:cNvSpPr txBox="1"/>
          <p:nvPr/>
        </p:nvSpPr>
        <p:spPr>
          <a:xfrm>
            <a:off x="2286886" y="2241556"/>
            <a:ext cx="112405" cy="298437"/>
          </a:xfrm>
          <a:prstGeom prst="rect">
            <a:avLst/>
          </a:prstGeom>
        </p:spPr>
        <p:txBody>
          <a:bodyPr lIns="0" tIns="0" rIns="0" bIns="0" rtlCol="0" anchor="t">
            <a:spAutoFit/>
          </a:bodyPr>
          <a:lstStyle/>
          <a:p>
            <a:pPr algn="l">
              <a:lnSpc>
                <a:spcPts val="2520"/>
              </a:lnSpc>
            </a:pPr>
            <a:r>
              <a:rPr lang="en-US" sz="1103">
                <a:solidFill>
                  <a:srgbClr val="000000"/>
                </a:solidFill>
                <a:latin typeface="Arimo"/>
                <a:ea typeface="Arimo"/>
                <a:cs typeface="Arimo"/>
                <a:sym typeface="Arimo"/>
              </a:rPr>
              <a:t></a:t>
            </a:r>
          </a:p>
        </p:txBody>
      </p:sp>
      <p:sp>
        <p:nvSpPr>
          <p:cNvPr id="13" name="TextBox 13"/>
          <p:cNvSpPr txBox="1"/>
          <p:nvPr/>
        </p:nvSpPr>
        <p:spPr>
          <a:xfrm>
            <a:off x="2396614" y="2489606"/>
            <a:ext cx="39757" cy="108194"/>
          </a:xfrm>
          <a:prstGeom prst="rect">
            <a:avLst/>
          </a:prstGeom>
        </p:spPr>
        <p:txBody>
          <a:bodyPr lIns="0" tIns="0" rIns="0" bIns="0" rtlCol="0" anchor="t">
            <a:spAutoFit/>
          </a:bodyPr>
          <a:lstStyle/>
          <a:p>
            <a:pPr algn="l">
              <a:lnSpc>
                <a:spcPts val="551"/>
              </a:lnSpc>
            </a:pPr>
            <a:r>
              <a:rPr lang="en-US" sz="1103">
                <a:solidFill>
                  <a:srgbClr val="000000"/>
                </a:solidFill>
                <a:latin typeface="Arimo"/>
                <a:ea typeface="Arimo"/>
                <a:cs typeface="Arimo"/>
                <a:sym typeface="Arimo"/>
              </a:rPr>
              <a:t> </a:t>
            </a:r>
          </a:p>
        </p:txBody>
      </p:sp>
      <p:sp>
        <p:nvSpPr>
          <p:cNvPr id="14" name="TextBox 14"/>
          <p:cNvSpPr txBox="1"/>
          <p:nvPr/>
        </p:nvSpPr>
        <p:spPr>
          <a:xfrm>
            <a:off x="1600838" y="2529354"/>
            <a:ext cx="5393503" cy="863803"/>
          </a:xfrm>
          <a:prstGeom prst="rect">
            <a:avLst/>
          </a:prstGeom>
        </p:spPr>
        <p:txBody>
          <a:bodyPr lIns="0" tIns="0" rIns="0" bIns="0" rtlCol="0" anchor="t">
            <a:spAutoFit/>
          </a:bodyPr>
          <a:lstStyle/>
          <a:p>
            <a:pPr algn="just">
              <a:lnSpc>
                <a:spcPts val="2523"/>
              </a:lnSpc>
            </a:pPr>
            <a:r>
              <a:rPr lang="en-US" sz="1103" spc="19">
                <a:solidFill>
                  <a:srgbClr val="000000"/>
                </a:solidFill>
                <a:latin typeface="IBM Plex Sans Condensed"/>
                <a:ea typeface="IBM Plex Sans Condensed"/>
                <a:cs typeface="IBM Plex Sans Condensed"/>
                <a:sym typeface="IBM Plex Sans Condensed"/>
              </a:rPr>
              <a:t>The next step will be to collect these artifacts. For this, you will have to access the latest </a:t>
            </a:r>
          </a:p>
          <a:p>
            <a:pPr algn="just">
              <a:lnSpc>
                <a:spcPts val="596"/>
              </a:lnSpc>
            </a:pPr>
            <a:r>
              <a:rPr lang="en-US" sz="1103" spc="-1">
                <a:solidFill>
                  <a:srgbClr val="000000"/>
                </a:solidFill>
                <a:latin typeface="IBM Plex Sans Condensed"/>
                <a:ea typeface="IBM Plex Sans Condensed"/>
                <a:cs typeface="IBM Plex Sans Condensed"/>
                <a:sym typeface="IBM Plex Sans Condensed"/>
              </a:rPr>
              <a:t>version of requirements and make sure each requirement has a unique identification ID. You </a:t>
            </a:r>
          </a:p>
          <a:p>
            <a:pPr algn="just">
              <a:lnSpc>
                <a:spcPts val="2476"/>
              </a:lnSpc>
            </a:pPr>
            <a:r>
              <a:rPr lang="en-US" sz="1103" spc="14">
                <a:solidFill>
                  <a:srgbClr val="000000"/>
                </a:solidFill>
                <a:latin typeface="IBM Plex Sans Condensed"/>
                <a:ea typeface="IBM Plex Sans Condensed"/>
                <a:cs typeface="IBM Plex Sans Condensed"/>
                <a:sym typeface="IBM Plex Sans Condensed"/>
              </a:rPr>
              <a:t>can then gather all the test cases from the testing team. If the testing is going on or it has </a:t>
            </a:r>
          </a:p>
          <a:p>
            <a:pPr algn="just">
              <a:lnSpc>
                <a:spcPts val="596"/>
              </a:lnSpc>
            </a:pPr>
            <a:r>
              <a:rPr lang="en-US" sz="1103" spc="-1">
                <a:solidFill>
                  <a:srgbClr val="000000"/>
                </a:solidFill>
                <a:latin typeface="IBM Plex Sans Condensed"/>
                <a:ea typeface="IBM Plex Sans Condensed"/>
                <a:cs typeface="IBM Plex Sans Condensed"/>
                <a:sym typeface="IBM Plex Sans Condensed"/>
              </a:rPr>
              <a:t>been completed, you will have access to the test results as well as the bugs found. </a:t>
            </a:r>
          </a:p>
        </p:txBody>
      </p:sp>
      <p:sp>
        <p:nvSpPr>
          <p:cNvPr id="15" name="TextBox 15"/>
          <p:cNvSpPr txBox="1"/>
          <p:nvPr/>
        </p:nvSpPr>
        <p:spPr>
          <a:xfrm>
            <a:off x="1600838" y="3859425"/>
            <a:ext cx="5394655" cy="573481"/>
          </a:xfrm>
          <a:prstGeom prst="rect">
            <a:avLst/>
          </a:prstGeom>
        </p:spPr>
        <p:txBody>
          <a:bodyPr lIns="0" tIns="0" rIns="0" bIns="0" rtlCol="0" anchor="t">
            <a:spAutoFit/>
          </a:bodyPr>
          <a:lstStyle/>
          <a:p>
            <a:pPr algn="just">
              <a:lnSpc>
                <a:spcPts val="1544"/>
              </a:lnSpc>
            </a:pPr>
            <a:r>
              <a:rPr lang="en-US" sz="1103" spc="-1">
                <a:solidFill>
                  <a:srgbClr val="000000"/>
                </a:solidFill>
                <a:latin typeface="IBM Plex Sans Condensed Bold"/>
                <a:ea typeface="IBM Plex Sans Condensed Bold"/>
                <a:cs typeface="IBM Plex Sans Condensed Bold"/>
                <a:sym typeface="IBM Plex Sans Condensed Bold"/>
              </a:rPr>
              <a:t>Prepare a traceability matrix template:</a:t>
            </a:r>
            <a:r>
              <a:rPr lang="en-US" sz="1103" spc="-1">
                <a:solidFill>
                  <a:srgbClr val="000000"/>
                </a:solidFill>
                <a:latin typeface="IBM Plex Sans Condensed"/>
                <a:ea typeface="IBM Plex Sans Condensed"/>
                <a:cs typeface="IBM Plex Sans Condensed"/>
                <a:sym typeface="IBM Plex Sans Condensed"/>
              </a:rPr>
              <a:t> For a requirements traceability matrix template, you can create a spreadsheet in excel and add a column for each artifact that you have collected. The columns in the excel will be like: Requirements, Test cases, Test results </a:t>
            </a:r>
          </a:p>
        </p:txBody>
      </p:sp>
      <p:sp>
        <p:nvSpPr>
          <p:cNvPr id="16" name="TextBox 16"/>
          <p:cNvSpPr txBox="1"/>
          <p:nvPr/>
        </p:nvSpPr>
        <p:spPr>
          <a:xfrm>
            <a:off x="1372238" y="6306779"/>
            <a:ext cx="5629656" cy="989095"/>
          </a:xfrm>
          <a:prstGeom prst="rect">
            <a:avLst/>
          </a:prstGeom>
        </p:spPr>
        <p:txBody>
          <a:bodyPr lIns="0" tIns="0" rIns="0" bIns="0" rtlCol="0" anchor="t">
            <a:spAutoFit/>
          </a:bodyPr>
          <a:lstStyle/>
          <a:p>
            <a:pPr algn="just">
              <a:lnSpc>
                <a:spcPts val="1550"/>
              </a:lnSpc>
            </a:pPr>
            <a:r>
              <a:rPr lang="en-US" sz="1103">
                <a:solidFill>
                  <a:srgbClr val="000000"/>
                </a:solidFill>
                <a:latin typeface="IBM Plex Sans Condensed"/>
                <a:ea typeface="IBM Plex Sans Condensed"/>
                <a:cs typeface="IBM Plex Sans Condensed"/>
                <a:sym typeface="IBM Plex Sans Condensed"/>
              </a:rPr>
              <a:t>5. </a:t>
            </a:r>
            <a:r>
              <a:rPr lang="en-US" sz="1103">
                <a:solidFill>
                  <a:srgbClr val="000000"/>
                </a:solidFill>
                <a:latin typeface="IBM Plex Sans Condensed Bold"/>
                <a:ea typeface="IBM Plex Sans Condensed Bold"/>
                <a:cs typeface="IBM Plex Sans Condensed Bold"/>
                <a:sym typeface="IBM Plex Sans Condensed Bold"/>
              </a:rPr>
              <a:t>Update the traceability matrix:</a:t>
            </a:r>
            <a:r>
              <a:rPr lang="en-US" sz="1103">
                <a:solidFill>
                  <a:srgbClr val="000000"/>
                </a:solidFill>
                <a:latin typeface="IBM Plex Sans Condensed"/>
                <a:ea typeface="IBM Plex Sans Condensed"/>
                <a:cs typeface="IBM Plex Sans Condensed"/>
                <a:sym typeface="IBM Plex Sans Condensed"/>
              </a:rPr>
              <a:t> Updating the traceability matrix is an ongoing job which continues until the project completes. If there is any change in the requirements, you need to update the traceability matrix. There might be a case that a requirement is dropped; you need to update this in the matrix. If a new test case is added or a new bug is found, you need to update this in the requirements traceability matrix. </a:t>
            </a:r>
          </a:p>
        </p:txBody>
      </p:sp>
      <p:sp>
        <p:nvSpPr>
          <p:cNvPr id="17" name="TextBox 17"/>
          <p:cNvSpPr txBox="1"/>
          <p:nvPr/>
        </p:nvSpPr>
        <p:spPr>
          <a:xfrm>
            <a:off x="1207313" y="7324373"/>
            <a:ext cx="5496916" cy="294589"/>
          </a:xfrm>
          <a:prstGeom prst="rect">
            <a:avLst/>
          </a:prstGeom>
        </p:spPr>
        <p:txBody>
          <a:bodyPr lIns="0" tIns="0" rIns="0" bIns="0" rtlCol="0" anchor="t">
            <a:spAutoFit/>
          </a:bodyPr>
          <a:lstStyle/>
          <a:p>
            <a:pPr algn="l">
              <a:lnSpc>
                <a:spcPts val="2759"/>
              </a:lnSpc>
            </a:pPr>
            <a:r>
              <a:rPr lang="en-US" sz="1103" spc="-1">
                <a:solidFill>
                  <a:srgbClr val="000000"/>
                </a:solidFill>
                <a:latin typeface="IBM Plex Sans Condensed"/>
                <a:ea typeface="IBM Plex Sans Condensed"/>
                <a:cs typeface="IBM Plex Sans Condensed"/>
                <a:sym typeface="IBM Plex Sans Condensed"/>
              </a:rPr>
              <a:t>============================================================================= </a:t>
            </a:r>
          </a:p>
        </p:txBody>
      </p:sp>
      <p:sp>
        <p:nvSpPr>
          <p:cNvPr id="18" name="TextBox 18"/>
          <p:cNvSpPr txBox="1"/>
          <p:nvPr/>
        </p:nvSpPr>
        <p:spPr>
          <a:xfrm>
            <a:off x="1372238" y="7842780"/>
            <a:ext cx="1826838" cy="294589"/>
          </a:xfrm>
          <a:prstGeom prst="rect">
            <a:avLst/>
          </a:prstGeom>
        </p:spPr>
        <p:txBody>
          <a:bodyPr lIns="0" tIns="0" rIns="0" bIns="0" rtlCol="0" anchor="t">
            <a:spAutoFit/>
          </a:bodyPr>
          <a:lstStyle/>
          <a:p>
            <a:pPr algn="l">
              <a:lnSpc>
                <a:spcPts val="2759"/>
              </a:lnSpc>
            </a:pPr>
            <a:r>
              <a:rPr lang="en-US" sz="1103" spc="-1">
                <a:solidFill>
                  <a:srgbClr val="000000"/>
                </a:solidFill>
                <a:latin typeface="IBM Plex Sans Condensed Bold"/>
                <a:ea typeface="IBM Plex Sans Condensed Bold"/>
                <a:cs typeface="IBM Plex Sans Condensed Bold"/>
                <a:sym typeface="IBM Plex Sans Condensed Bold"/>
              </a:rPr>
              <a:t>Error, Bug/defect, and Failure: </a:t>
            </a:r>
          </a:p>
        </p:txBody>
      </p:sp>
      <p:sp>
        <p:nvSpPr>
          <p:cNvPr id="19" name="TextBox 19"/>
          <p:cNvSpPr txBox="1"/>
          <p:nvPr/>
        </p:nvSpPr>
        <p:spPr>
          <a:xfrm>
            <a:off x="1372238" y="8213007"/>
            <a:ext cx="105042" cy="520408"/>
          </a:xfrm>
          <a:prstGeom prst="rect">
            <a:avLst/>
          </a:prstGeom>
        </p:spPr>
        <p:txBody>
          <a:bodyPr lIns="0" tIns="0" rIns="0" bIns="0" rtlCol="0" anchor="t">
            <a:spAutoFit/>
          </a:bodyPr>
          <a:lstStyle/>
          <a:p>
            <a:pPr algn="just">
              <a:lnSpc>
                <a:spcPts val="551"/>
              </a:lnSpc>
            </a:pPr>
            <a:r>
              <a:rPr lang="en-US" sz="1103">
                <a:solidFill>
                  <a:srgbClr val="000000"/>
                </a:solidFill>
                <a:latin typeface="Arimo"/>
                <a:ea typeface="Arimo"/>
                <a:cs typeface="Arimo"/>
                <a:sym typeface="Arimo"/>
              </a:rPr>
              <a:t> </a:t>
            </a:r>
          </a:p>
          <a:p>
            <a:pPr algn="just">
              <a:lnSpc>
                <a:spcPts val="2663"/>
              </a:lnSpc>
            </a:pPr>
            <a:r>
              <a:rPr lang="en-US" sz="1103">
                <a:solidFill>
                  <a:srgbClr val="000000"/>
                </a:solidFill>
                <a:latin typeface="Arimo"/>
                <a:ea typeface="Arimo"/>
                <a:cs typeface="Arimo"/>
                <a:sym typeface="Arimo"/>
              </a:rPr>
              <a:t> </a:t>
            </a:r>
          </a:p>
          <a:p>
            <a:pPr algn="just">
              <a:lnSpc>
                <a:spcPts val="551"/>
              </a:lnSpc>
            </a:pPr>
            <a:r>
              <a:rPr lang="en-US" sz="1103">
                <a:solidFill>
                  <a:srgbClr val="000000"/>
                </a:solidFill>
                <a:latin typeface="Arimo"/>
                <a:ea typeface="Arimo"/>
                <a:cs typeface="Arimo"/>
                <a:sym typeface="Arimo"/>
              </a:rPr>
              <a:t> </a:t>
            </a:r>
          </a:p>
        </p:txBody>
      </p:sp>
      <p:sp>
        <p:nvSpPr>
          <p:cNvPr id="20" name="TextBox 20"/>
          <p:cNvSpPr txBox="1"/>
          <p:nvPr/>
        </p:nvSpPr>
        <p:spPr>
          <a:xfrm>
            <a:off x="1600838" y="8256546"/>
            <a:ext cx="5396779" cy="688572"/>
          </a:xfrm>
          <a:prstGeom prst="rect">
            <a:avLst/>
          </a:prstGeom>
        </p:spPr>
        <p:txBody>
          <a:bodyPr lIns="0" tIns="0" rIns="0" bIns="0" rtlCol="0" anchor="t">
            <a:spAutoFit/>
          </a:bodyPr>
          <a:lstStyle/>
          <a:p>
            <a:pPr algn="l">
              <a:lnSpc>
                <a:spcPts val="551"/>
              </a:lnSpc>
            </a:pPr>
            <a:r>
              <a:rPr lang="en-US" sz="1103" spc="-1">
                <a:solidFill>
                  <a:srgbClr val="000000"/>
                </a:solidFill>
                <a:latin typeface="IBM Plex Sans Condensed Bold"/>
                <a:ea typeface="IBM Plex Sans Condensed Bold"/>
                <a:cs typeface="IBM Plex Sans Condensed Bold"/>
                <a:sym typeface="IBM Plex Sans Condensed Bold"/>
              </a:rPr>
              <a:t>Error:</a:t>
            </a:r>
            <a:r>
              <a:rPr lang="en-US" sz="1103" spc="-1">
                <a:solidFill>
                  <a:srgbClr val="000000"/>
                </a:solidFill>
                <a:latin typeface="IBM Plex Sans Condensed"/>
                <a:ea typeface="IBM Plex Sans Condensed"/>
                <a:cs typeface="IBM Plex Sans Condensed"/>
                <a:sym typeface="IBM Plex Sans Condensed"/>
              </a:rPr>
              <a:t> It is a </a:t>
            </a:r>
            <a:r>
              <a:rPr lang="en-US" sz="1103" spc="-1">
                <a:solidFill>
                  <a:srgbClr val="FF0000"/>
                </a:solidFill>
                <a:latin typeface="IBM Plex Sans Condensed"/>
                <a:ea typeface="IBM Plex Sans Condensed"/>
                <a:cs typeface="IBM Plex Sans Condensed"/>
                <a:sym typeface="IBM Plex Sans Condensed"/>
              </a:rPr>
              <a:t>human mistake. </a:t>
            </a:r>
            <a:r>
              <a:rPr lang="en-US" sz="1103" spc="-1">
                <a:solidFill>
                  <a:srgbClr val="000000"/>
                </a:solidFill>
                <a:latin typeface="IBM Plex Sans Condensed"/>
                <a:ea typeface="IBM Plex Sans Condensed"/>
                <a:cs typeface="IBM Plex Sans Condensed"/>
                <a:sym typeface="IBM Plex Sans Condensed"/>
              </a:rPr>
              <a:t>We can say a </a:t>
            </a:r>
            <a:r>
              <a:rPr lang="en-US" sz="1103" spc="-1">
                <a:solidFill>
                  <a:srgbClr val="FF0000"/>
                </a:solidFill>
                <a:latin typeface="IBM Plex Sans Condensed"/>
                <a:ea typeface="IBM Plex Sans Condensed"/>
                <a:cs typeface="IBM Plex Sans Condensed"/>
                <a:sym typeface="IBM Plex Sans Condensed"/>
              </a:rPr>
              <a:t>mistake was made by the developer.</a:t>
            </a:r>
            <a:r>
              <a:rPr lang="en-US" sz="1103" spc="-1">
                <a:solidFill>
                  <a:srgbClr val="000000"/>
                </a:solidFill>
                <a:latin typeface="IBM Plex Sans Condensed"/>
                <a:ea typeface="IBM Plex Sans Condensed"/>
                <a:cs typeface="IBM Plex Sans Condensed"/>
                <a:sym typeface="IBM Plex Sans Condensed"/>
              </a:rPr>
              <a:t> </a:t>
            </a:r>
          </a:p>
          <a:p>
            <a:pPr algn="l">
              <a:lnSpc>
                <a:spcPts val="2663"/>
              </a:lnSpc>
            </a:pPr>
            <a:r>
              <a:rPr lang="en-US" sz="1103" spc="-1">
                <a:solidFill>
                  <a:srgbClr val="000000"/>
                </a:solidFill>
                <a:latin typeface="IBM Plex Sans Condensed Bold"/>
                <a:ea typeface="IBM Plex Sans Condensed Bold"/>
                <a:cs typeface="IBM Plex Sans Condensed Bold"/>
                <a:sym typeface="IBM Plex Sans Condensed Bold"/>
              </a:rPr>
              <a:t>Bug/defect:</a:t>
            </a:r>
            <a:r>
              <a:rPr lang="en-US" sz="1103" spc="-1">
                <a:solidFill>
                  <a:srgbClr val="000000"/>
                </a:solidFill>
                <a:latin typeface="IBM Plex Sans Condensed"/>
                <a:ea typeface="IBM Plex Sans Condensed"/>
                <a:cs typeface="IBM Plex Sans Condensed"/>
                <a:sym typeface="IBM Plex Sans Condensed"/>
              </a:rPr>
              <a:t> It is the </a:t>
            </a:r>
            <a:r>
              <a:rPr lang="en-US" sz="1103" spc="-1">
                <a:solidFill>
                  <a:srgbClr val="FF0000"/>
                </a:solidFill>
                <a:latin typeface="IBM Plex Sans Condensed"/>
                <a:ea typeface="IBM Plex Sans Condensed"/>
                <a:cs typeface="IBM Plex Sans Condensed"/>
                <a:sym typeface="IBM Plex Sans Condensed"/>
              </a:rPr>
              <a:t>difference between the expected and actual results.</a:t>
            </a:r>
            <a:r>
              <a:rPr lang="en-US" sz="1103" spc="-1">
                <a:solidFill>
                  <a:srgbClr val="000000"/>
                </a:solidFill>
                <a:latin typeface="IBM Plex Sans Condensed"/>
                <a:ea typeface="IBM Plex Sans Condensed"/>
                <a:cs typeface="IBM Plex Sans Condensed"/>
                <a:sym typeface="IBM Plex Sans Condensed"/>
              </a:rPr>
              <a:t> </a:t>
            </a:r>
          </a:p>
          <a:p>
            <a:pPr algn="l">
              <a:lnSpc>
                <a:spcPts val="551"/>
              </a:lnSpc>
            </a:pPr>
            <a:r>
              <a:rPr lang="en-US" sz="1103" spc="-1">
                <a:solidFill>
                  <a:srgbClr val="000000"/>
                </a:solidFill>
                <a:latin typeface="IBM Plex Sans Condensed Bold"/>
                <a:ea typeface="IBM Plex Sans Condensed Bold"/>
                <a:cs typeface="IBM Plex Sans Condensed Bold"/>
                <a:sym typeface="IBM Plex Sans Condensed Bold"/>
              </a:rPr>
              <a:t>Failure:</a:t>
            </a:r>
            <a:r>
              <a:rPr lang="en-US" sz="1103" spc="-1">
                <a:solidFill>
                  <a:srgbClr val="000000"/>
                </a:solidFill>
                <a:latin typeface="IBM Plex Sans Condensed"/>
                <a:ea typeface="IBM Plex Sans Condensed"/>
                <a:cs typeface="IBM Plex Sans Condensed"/>
                <a:sym typeface="IBM Plex Sans Condensed"/>
              </a:rPr>
              <a:t> It comes </a:t>
            </a:r>
            <a:r>
              <a:rPr lang="en-US" sz="1103" spc="-1">
                <a:solidFill>
                  <a:srgbClr val="FF0000"/>
                </a:solidFill>
                <a:latin typeface="IBM Plex Sans Condensed"/>
                <a:ea typeface="IBM Plex Sans Condensed"/>
                <a:cs typeface="IBM Plex Sans Condensed"/>
                <a:sym typeface="IBM Plex Sans Condensed"/>
              </a:rPr>
              <a:t>in a customer/client environment. </a:t>
            </a:r>
            <a:r>
              <a:rPr lang="en-US" sz="1103" spc="-1">
                <a:solidFill>
                  <a:srgbClr val="000000"/>
                </a:solidFill>
                <a:latin typeface="IBM Plex Sans Condensed"/>
                <a:ea typeface="IBM Plex Sans Condensed"/>
                <a:cs typeface="IBM Plex Sans Condensed"/>
                <a:sym typeface="IBM Plex Sans Condensed"/>
              </a:rPr>
              <a:t>Where</a:t>
            </a:r>
            <a:r>
              <a:rPr lang="en-US" sz="1103" spc="-1">
                <a:solidFill>
                  <a:srgbClr val="FF0000"/>
                </a:solidFill>
                <a:latin typeface="IBM Plex Sans Condensed"/>
                <a:ea typeface="IBM Plex Sans Condensed"/>
                <a:cs typeface="IBM Plex Sans Condensed"/>
                <a:sym typeface="IBM Plex Sans Condensed"/>
              </a:rPr>
              <a:t> applications are unable to perform </a:t>
            </a:r>
          </a:p>
          <a:p>
            <a:pPr algn="l">
              <a:lnSpc>
                <a:spcPts val="2520"/>
              </a:lnSpc>
            </a:pPr>
            <a:r>
              <a:rPr lang="en-US" sz="1103" spc="-1">
                <a:solidFill>
                  <a:srgbClr val="FF0000"/>
                </a:solidFill>
                <a:latin typeface="IBM Plex Sans Condensed"/>
                <a:ea typeface="IBM Plex Sans Condensed"/>
                <a:cs typeface="IBM Plex Sans Condensed"/>
                <a:sym typeface="IBM Plex Sans Condensed"/>
              </a:rPr>
              <a:t>their functions.</a:t>
            </a:r>
            <a:r>
              <a:rPr lang="en-US" sz="1103" spc="-1">
                <a:solidFill>
                  <a:srgbClr val="000000"/>
                </a:solidFill>
                <a:latin typeface="IBM Plex Sans Condensed"/>
                <a:ea typeface="IBM Plex Sans Condensed"/>
                <a:cs typeface="IBM Plex Sans Condensed"/>
                <a:sym typeface="IBM Plex Sans Condensed"/>
              </a:rPr>
              <a:t> </a:t>
            </a:r>
          </a:p>
        </p:txBody>
      </p:sp>
      <p:sp>
        <p:nvSpPr>
          <p:cNvPr id="21" name="TextBox 21"/>
          <p:cNvSpPr txBox="1"/>
          <p:nvPr/>
        </p:nvSpPr>
        <p:spPr>
          <a:xfrm>
            <a:off x="1600838" y="4899050"/>
            <a:ext cx="5397094" cy="963882"/>
          </a:xfrm>
          <a:prstGeom prst="rect">
            <a:avLst/>
          </a:prstGeom>
        </p:spPr>
        <p:txBody>
          <a:bodyPr lIns="0" tIns="0" rIns="0" bIns="0" rtlCol="0" anchor="t">
            <a:spAutoFit/>
          </a:bodyPr>
          <a:lstStyle/>
          <a:p>
            <a:pPr algn="just">
              <a:lnSpc>
                <a:spcPts val="1546"/>
              </a:lnSpc>
            </a:pPr>
            <a:r>
              <a:rPr lang="en-US" sz="1103" spc="-1">
                <a:solidFill>
                  <a:srgbClr val="000000"/>
                </a:solidFill>
                <a:latin typeface="IBM Plex Sans Condensed Bold"/>
                <a:ea typeface="IBM Plex Sans Condensed Bold"/>
                <a:cs typeface="IBM Plex Sans Condensed Bold"/>
                <a:sym typeface="IBM Plex Sans Condensed Bold"/>
              </a:rPr>
              <a:t>Adding the artifacts:</a:t>
            </a:r>
            <a:r>
              <a:rPr lang="en-US" sz="1103" spc="-1">
                <a:solidFill>
                  <a:srgbClr val="000000"/>
                </a:solidFill>
                <a:latin typeface="IBM Plex Sans Condensed"/>
                <a:ea typeface="IBM Plex Sans Condensed"/>
                <a:cs typeface="IBM Plex Sans Condensed"/>
                <a:sym typeface="IBM Plex Sans Condensed"/>
              </a:rPr>
              <a:t> You can start adding the artifacts you have to the columns. You can now copy and paste requirements, test cases, test results &amp; bugs in the respective columns. You need to ensure that the requirements, test cases, and bugs have unique ids. You can add separate columns to denote the requirement id such as Requirement_id, TestCaseID, BugID, etc. </a:t>
            </a:r>
          </a:p>
        </p:txBody>
      </p:sp>
      <p:sp>
        <p:nvSpPr>
          <p:cNvPr id="23" name="Footer Placeholder 22"/>
          <p:cNvSpPr>
            <a:spLocks noGrp="1"/>
          </p:cNvSpPr>
          <p:nvPr>
            <p:ph type="ftr" sz="quarter" idx="11"/>
          </p:nvPr>
        </p:nvSpPr>
        <p:spPr/>
        <p:txBody>
          <a:bodyPr/>
          <a:lstStyle/>
          <a:p>
            <a:r>
              <a:rPr lang="en-US" smtClean="0"/>
              <a:t>Mr. RANJIT KUMBHAR  7757962804</a:t>
            </a:r>
            <a:endParaRPr lang="en-US"/>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43000" y="1256033"/>
            <a:ext cx="115567" cy="7235828"/>
          </a:xfrm>
          <a:custGeom>
            <a:avLst/>
            <a:gdLst/>
            <a:ahLst/>
            <a:cxnLst/>
            <a:rect l="l" t="t" r="r" b="b"/>
            <a:pathLst>
              <a:path w="115567" h="7235828">
                <a:moveTo>
                  <a:pt x="0" y="0"/>
                </a:moveTo>
                <a:lnTo>
                  <a:pt x="115567" y="0"/>
                </a:lnTo>
                <a:lnTo>
                  <a:pt x="115567" y="7235828"/>
                </a:lnTo>
                <a:lnTo>
                  <a:pt x="0" y="7235828"/>
                </a:lnTo>
                <a:lnTo>
                  <a:pt x="0" y="0"/>
                </a:lnTo>
                <a:close/>
              </a:path>
            </a:pathLst>
          </a:custGeom>
          <a:blipFill>
            <a:blip r:embed="rId2"/>
            <a:stretch>
              <a:fillRect/>
            </a:stretch>
          </a:blipFill>
        </p:spPr>
      </p:sp>
      <p:sp>
        <p:nvSpPr>
          <p:cNvPr id="4" name="TextBox 4"/>
          <p:cNvSpPr txBox="1"/>
          <p:nvPr/>
        </p:nvSpPr>
        <p:spPr>
          <a:xfrm>
            <a:off x="1259434" y="8343538"/>
            <a:ext cx="1574654" cy="190005"/>
          </a:xfrm>
          <a:prstGeom prst="rect">
            <a:avLst/>
          </a:prstGeom>
        </p:spPr>
        <p:txBody>
          <a:bodyPr lIns="0" tIns="0" rIns="0" bIns="0" rtlCol="0" anchor="t">
            <a:spAutoFit/>
          </a:bodyPr>
          <a:lstStyle/>
          <a:p>
            <a:pPr algn="l">
              <a:lnSpc>
                <a:spcPts val="1548"/>
              </a:lnSpc>
            </a:pPr>
            <a:r>
              <a:rPr lang="en-US" sz="1103" spc="-1">
                <a:solidFill>
                  <a:srgbClr val="000000"/>
                </a:solidFill>
                <a:latin typeface="IBM Plex Sans Condensed"/>
                <a:ea typeface="IBM Plex Sans Condensed"/>
                <a:cs typeface="IBM Plex Sans Condensed"/>
                <a:sym typeface="IBM Plex Sans Condensed"/>
              </a:rPr>
              <a:t> </a:t>
            </a:r>
            <a:r>
              <a:rPr lang="en-US" sz="1103" spc="-1">
                <a:solidFill>
                  <a:srgbClr val="000000"/>
                </a:solidFill>
                <a:latin typeface="IBM Plex Sans Condensed Bold"/>
                <a:ea typeface="IBM Plex Sans Condensed Bold"/>
                <a:cs typeface="IBM Plex Sans Condensed Bold"/>
                <a:sym typeface="IBM Plex Sans Condensed Bold"/>
              </a:rPr>
              <a:t>Defect Report Contents: </a:t>
            </a:r>
          </a:p>
        </p:txBody>
      </p:sp>
      <p:sp>
        <p:nvSpPr>
          <p:cNvPr id="5" name="TextBox 5"/>
          <p:cNvSpPr txBox="1"/>
          <p:nvPr/>
        </p:nvSpPr>
        <p:spPr>
          <a:xfrm>
            <a:off x="1372238" y="8535505"/>
            <a:ext cx="1341453" cy="397421"/>
          </a:xfrm>
          <a:prstGeom prst="rect">
            <a:avLst/>
          </a:prstGeom>
        </p:spPr>
        <p:txBody>
          <a:bodyPr lIns="0" tIns="0" rIns="0" bIns="0" rtlCol="0" anchor="t">
            <a:spAutoFit/>
          </a:bodyPr>
          <a:lstStyle/>
          <a:p>
            <a:pPr algn="l">
              <a:lnSpc>
                <a:spcPts val="1548"/>
              </a:lnSpc>
            </a:pPr>
            <a:r>
              <a:rPr lang="en-US" sz="1103" spc="-1">
                <a:solidFill>
                  <a:srgbClr val="000000"/>
                </a:solidFill>
                <a:latin typeface="IBM Plex Sans Condensed"/>
                <a:ea typeface="IBM Plex Sans Condensed"/>
                <a:cs typeface="IBM Plex Sans Condensed"/>
                <a:sym typeface="IBM Plex Sans Condensed"/>
              </a:rPr>
              <a:t>1. Defect_ID 2. Defect Description </a:t>
            </a:r>
          </a:p>
        </p:txBody>
      </p:sp>
      <p:sp>
        <p:nvSpPr>
          <p:cNvPr id="6" name="TextBox 6"/>
          <p:cNvSpPr txBox="1"/>
          <p:nvPr/>
        </p:nvSpPr>
        <p:spPr>
          <a:xfrm>
            <a:off x="1372238" y="8925973"/>
            <a:ext cx="148571" cy="202330"/>
          </a:xfrm>
          <a:prstGeom prst="rect">
            <a:avLst/>
          </a:prstGeom>
        </p:spPr>
        <p:txBody>
          <a:bodyPr lIns="0" tIns="0" rIns="0" bIns="0" rtlCol="0" anchor="t">
            <a:spAutoFit/>
          </a:bodyPr>
          <a:lstStyle/>
          <a:p>
            <a:pPr algn="l">
              <a:lnSpc>
                <a:spcPts val="1548"/>
              </a:lnSpc>
            </a:pPr>
            <a:r>
              <a:rPr lang="en-US" sz="1103" spc="-1">
                <a:solidFill>
                  <a:srgbClr val="000000"/>
                </a:solidFill>
                <a:latin typeface="IBM Plex Sans Condensed"/>
                <a:ea typeface="IBM Plex Sans Condensed"/>
                <a:cs typeface="IBM Plex Sans Condensed"/>
                <a:sym typeface="IBM Plex Sans Condensed"/>
              </a:rPr>
              <a:t>3. </a:t>
            </a:r>
          </a:p>
        </p:txBody>
      </p:sp>
      <p:sp>
        <p:nvSpPr>
          <p:cNvPr id="7" name="TextBox 7"/>
          <p:cNvSpPr txBox="1"/>
          <p:nvPr/>
        </p:nvSpPr>
        <p:spPr>
          <a:xfrm>
            <a:off x="1600838" y="8948014"/>
            <a:ext cx="470687" cy="180289"/>
          </a:xfrm>
          <a:prstGeom prst="rect">
            <a:avLst/>
          </a:prstGeom>
        </p:spPr>
        <p:txBody>
          <a:bodyPr lIns="0" tIns="0" rIns="0" bIns="0" rtlCol="0" anchor="t">
            <a:spAutoFit/>
          </a:bodyPr>
          <a:lstStyle/>
          <a:p>
            <a:pPr algn="l">
              <a:lnSpc>
                <a:spcPts val="1548"/>
              </a:lnSpc>
            </a:pPr>
            <a:r>
              <a:rPr lang="en-US" sz="1103" spc="-1">
                <a:solidFill>
                  <a:srgbClr val="000000"/>
                </a:solidFill>
                <a:latin typeface="IBM Plex Sans Condensed"/>
                <a:ea typeface="IBM Plex Sans Condensed"/>
                <a:cs typeface="IBM Plex Sans Condensed"/>
                <a:sym typeface="IBM Plex Sans Condensed"/>
              </a:rPr>
              <a:t>Version </a:t>
            </a:r>
          </a:p>
        </p:txBody>
      </p:sp>
      <p:sp>
        <p:nvSpPr>
          <p:cNvPr id="8" name="TextBox 8"/>
          <p:cNvSpPr txBox="1"/>
          <p:nvPr/>
        </p:nvSpPr>
        <p:spPr>
          <a:xfrm>
            <a:off x="1259434" y="1221257"/>
            <a:ext cx="1820647" cy="190005"/>
          </a:xfrm>
          <a:prstGeom prst="rect">
            <a:avLst/>
          </a:prstGeom>
        </p:spPr>
        <p:txBody>
          <a:bodyPr lIns="0" tIns="0" rIns="0" bIns="0" rtlCol="0" anchor="t">
            <a:spAutoFit/>
          </a:bodyPr>
          <a:lstStyle/>
          <a:p>
            <a:pPr algn="l">
              <a:lnSpc>
                <a:spcPts val="1598"/>
              </a:lnSpc>
            </a:pPr>
            <a:r>
              <a:rPr lang="en-US" sz="1103" spc="-1">
                <a:solidFill>
                  <a:srgbClr val="000000"/>
                </a:solidFill>
                <a:latin typeface="IBM Plex Sans Condensed"/>
                <a:ea typeface="IBM Plex Sans Condensed"/>
                <a:cs typeface="IBM Plex Sans Condensed"/>
                <a:sym typeface="IBM Plex Sans Condensed"/>
              </a:rPr>
              <a:t> </a:t>
            </a:r>
            <a:r>
              <a:rPr lang="en-US" sz="1103" spc="-1">
                <a:solidFill>
                  <a:srgbClr val="000000"/>
                </a:solidFill>
                <a:latin typeface="IBM Plex Sans Condensed Bold"/>
                <a:ea typeface="IBM Plex Sans Condensed Bold"/>
                <a:cs typeface="IBM Plex Sans Condensed Bold"/>
                <a:sym typeface="IBM Plex Sans Condensed Bold"/>
              </a:rPr>
              <a:t>Why the software has bugs? </a:t>
            </a:r>
          </a:p>
        </p:txBody>
      </p:sp>
      <p:sp>
        <p:nvSpPr>
          <p:cNvPr id="9" name="TextBox 9"/>
          <p:cNvSpPr txBox="1"/>
          <p:nvPr/>
        </p:nvSpPr>
        <p:spPr>
          <a:xfrm>
            <a:off x="1372238" y="1398184"/>
            <a:ext cx="105042" cy="816826"/>
          </a:xfrm>
          <a:prstGeom prst="rect">
            <a:avLst/>
          </a:prstGeom>
        </p:spPr>
        <p:txBody>
          <a:bodyPr lIns="0" tIns="0" rIns="0" bIns="0" rtlCol="0" anchor="t">
            <a:spAutoFit/>
          </a:bodyPr>
          <a:lstStyle/>
          <a:p>
            <a:pPr algn="just">
              <a:lnSpc>
                <a:spcPts val="1598"/>
              </a:lnSpc>
            </a:pPr>
            <a:r>
              <a:rPr lang="en-US" sz="1103">
                <a:solidFill>
                  <a:srgbClr val="000000"/>
                </a:solidFill>
                <a:latin typeface="Arimo"/>
                <a:ea typeface="Arimo"/>
                <a:cs typeface="Arimo"/>
                <a:sym typeface="Arimo"/>
              </a:rPr>
              <a:t>    </a:t>
            </a:r>
          </a:p>
        </p:txBody>
      </p:sp>
      <p:sp>
        <p:nvSpPr>
          <p:cNvPr id="10" name="TextBox 10"/>
          <p:cNvSpPr txBox="1"/>
          <p:nvPr/>
        </p:nvSpPr>
        <p:spPr>
          <a:xfrm>
            <a:off x="1600838" y="1441733"/>
            <a:ext cx="1388478" cy="789889"/>
          </a:xfrm>
          <a:prstGeom prst="rect">
            <a:avLst/>
          </a:prstGeom>
        </p:spPr>
        <p:txBody>
          <a:bodyPr lIns="0" tIns="0" rIns="0" bIns="0" rtlCol="0" anchor="t">
            <a:spAutoFit/>
          </a:bodyPr>
          <a:lstStyle/>
          <a:p>
            <a:pPr algn="l">
              <a:lnSpc>
                <a:spcPts val="1598"/>
              </a:lnSpc>
            </a:pPr>
            <a:r>
              <a:rPr lang="en-US" sz="1103" spc="-1">
                <a:solidFill>
                  <a:srgbClr val="000000"/>
                </a:solidFill>
                <a:latin typeface="IBM Plex Sans Condensed"/>
                <a:ea typeface="IBM Plex Sans Condensed"/>
                <a:cs typeface="IBM Plex Sans Condensed"/>
                <a:sym typeface="IBM Plex Sans Condensed"/>
              </a:rPr>
              <a:t>Software complexity Programming errors Changing requirements Lack of skilled testers </a:t>
            </a:r>
          </a:p>
        </p:txBody>
      </p:sp>
      <p:sp>
        <p:nvSpPr>
          <p:cNvPr id="11" name="TextBox 11"/>
          <p:cNvSpPr txBox="1"/>
          <p:nvPr/>
        </p:nvSpPr>
        <p:spPr>
          <a:xfrm>
            <a:off x="1259434" y="2681878"/>
            <a:ext cx="1842411" cy="190005"/>
          </a:xfrm>
          <a:prstGeom prst="rect">
            <a:avLst/>
          </a:prstGeom>
        </p:spPr>
        <p:txBody>
          <a:bodyPr lIns="0" tIns="0" rIns="0" bIns="0" rtlCol="0" anchor="t">
            <a:spAutoFit/>
          </a:bodyPr>
          <a:lstStyle/>
          <a:p>
            <a:pPr algn="l">
              <a:lnSpc>
                <a:spcPts val="1584"/>
              </a:lnSpc>
            </a:pPr>
            <a:r>
              <a:rPr lang="en-US" sz="1103" spc="-1">
                <a:solidFill>
                  <a:srgbClr val="000000"/>
                </a:solidFill>
                <a:latin typeface="IBM Plex Sans Condensed"/>
                <a:ea typeface="IBM Plex Sans Condensed"/>
                <a:cs typeface="IBM Plex Sans Condensed"/>
                <a:sym typeface="IBM Plex Sans Condensed"/>
              </a:rPr>
              <a:t> </a:t>
            </a:r>
            <a:r>
              <a:rPr lang="en-US" sz="1103" spc="-1">
                <a:solidFill>
                  <a:srgbClr val="000000"/>
                </a:solidFill>
                <a:latin typeface="IBM Plex Sans Condensed Bold"/>
                <a:ea typeface="IBM Plex Sans Condensed Bold"/>
                <a:cs typeface="IBM Plex Sans Condensed Bold"/>
                <a:sym typeface="IBM Plex Sans Condensed Bold"/>
              </a:rPr>
              <a:t>Why does defect/bug occur? </a:t>
            </a:r>
          </a:p>
        </p:txBody>
      </p:sp>
      <p:sp>
        <p:nvSpPr>
          <p:cNvPr id="12" name="TextBox 12"/>
          <p:cNvSpPr txBox="1"/>
          <p:nvPr/>
        </p:nvSpPr>
        <p:spPr>
          <a:xfrm>
            <a:off x="1372238" y="2858433"/>
            <a:ext cx="105042" cy="207226"/>
          </a:xfrm>
          <a:prstGeom prst="rect">
            <a:avLst/>
          </a:prstGeom>
        </p:spPr>
        <p:txBody>
          <a:bodyPr lIns="0" tIns="0" rIns="0" bIns="0" rtlCol="0" anchor="t">
            <a:spAutoFit/>
          </a:bodyPr>
          <a:lstStyle/>
          <a:p>
            <a:pPr algn="l">
              <a:lnSpc>
                <a:spcPts val="1584"/>
              </a:lnSpc>
            </a:pPr>
            <a:r>
              <a:rPr lang="en-US" sz="1103">
                <a:solidFill>
                  <a:srgbClr val="000000"/>
                </a:solidFill>
                <a:latin typeface="Arimo"/>
                <a:ea typeface="Arimo"/>
                <a:cs typeface="Arimo"/>
                <a:sym typeface="Arimo"/>
              </a:rPr>
              <a:t> </a:t>
            </a:r>
          </a:p>
        </p:txBody>
      </p:sp>
      <p:sp>
        <p:nvSpPr>
          <p:cNvPr id="13" name="TextBox 13"/>
          <p:cNvSpPr txBox="1"/>
          <p:nvPr/>
        </p:nvSpPr>
        <p:spPr>
          <a:xfrm>
            <a:off x="1600838" y="2901972"/>
            <a:ext cx="3730038" cy="180289"/>
          </a:xfrm>
          <a:prstGeom prst="rect">
            <a:avLst/>
          </a:prstGeom>
        </p:spPr>
        <p:txBody>
          <a:bodyPr lIns="0" tIns="0" rIns="0" bIns="0" rtlCol="0" anchor="t">
            <a:spAutoFit/>
          </a:bodyPr>
          <a:lstStyle/>
          <a:p>
            <a:pPr algn="l">
              <a:lnSpc>
                <a:spcPts val="1584"/>
              </a:lnSpc>
            </a:pPr>
            <a:r>
              <a:rPr lang="en-US" sz="1103" spc="-1">
                <a:solidFill>
                  <a:srgbClr val="000000"/>
                </a:solidFill>
                <a:latin typeface="IBM Plex Sans Condensed"/>
                <a:ea typeface="IBM Plex Sans Condensed"/>
                <a:cs typeface="IBM Plex Sans Condensed"/>
                <a:sym typeface="IBM Plex Sans Condensed"/>
              </a:rPr>
              <a:t>In software testing, the bug can occur for the following reasons: </a:t>
            </a:r>
          </a:p>
        </p:txBody>
      </p:sp>
      <p:sp>
        <p:nvSpPr>
          <p:cNvPr id="14" name="TextBox 14"/>
          <p:cNvSpPr txBox="1"/>
          <p:nvPr/>
        </p:nvSpPr>
        <p:spPr>
          <a:xfrm>
            <a:off x="1829438" y="3075003"/>
            <a:ext cx="1142867" cy="400450"/>
          </a:xfrm>
          <a:prstGeom prst="rect">
            <a:avLst/>
          </a:prstGeom>
        </p:spPr>
        <p:txBody>
          <a:bodyPr lIns="0" tIns="0" rIns="0" bIns="0" rtlCol="0" anchor="t">
            <a:spAutoFit/>
          </a:bodyPr>
          <a:lstStyle/>
          <a:p>
            <a:pPr algn="l">
              <a:lnSpc>
                <a:spcPts val="1584"/>
              </a:lnSpc>
            </a:pPr>
            <a:r>
              <a:rPr lang="en-US" sz="1103" spc="-1">
                <a:solidFill>
                  <a:srgbClr val="000000"/>
                </a:solidFill>
                <a:latin typeface="IBM Plex Sans Condensed Bold"/>
                <a:ea typeface="IBM Plex Sans Condensed Bold"/>
                <a:cs typeface="IBM Plex Sans Condensed Bold"/>
                <a:sym typeface="IBM Plex Sans Condensed Bold"/>
              </a:rPr>
              <a:t>1. Wrong coding 2. Missing coding </a:t>
            </a:r>
          </a:p>
        </p:txBody>
      </p:sp>
      <p:sp>
        <p:nvSpPr>
          <p:cNvPr id="15" name="TextBox 15"/>
          <p:cNvSpPr txBox="1"/>
          <p:nvPr/>
        </p:nvSpPr>
        <p:spPr>
          <a:xfrm>
            <a:off x="1829438" y="3477730"/>
            <a:ext cx="148571" cy="192805"/>
          </a:xfrm>
          <a:prstGeom prst="rect">
            <a:avLst/>
          </a:prstGeom>
        </p:spPr>
        <p:txBody>
          <a:bodyPr lIns="0" tIns="0" rIns="0" bIns="0" rtlCol="0" anchor="t">
            <a:spAutoFit/>
          </a:bodyPr>
          <a:lstStyle/>
          <a:p>
            <a:pPr algn="l">
              <a:lnSpc>
                <a:spcPts val="1416"/>
              </a:lnSpc>
            </a:pPr>
            <a:r>
              <a:rPr lang="en-US" sz="1103" spc="-1">
                <a:solidFill>
                  <a:srgbClr val="000000"/>
                </a:solidFill>
                <a:latin typeface="IBM Plex Sans Condensed Bold"/>
                <a:ea typeface="IBM Plex Sans Condensed Bold"/>
                <a:cs typeface="IBM Plex Sans Condensed Bold"/>
                <a:sym typeface="IBM Plex Sans Condensed Bold"/>
              </a:rPr>
              <a:t>3. </a:t>
            </a:r>
          </a:p>
        </p:txBody>
      </p:sp>
      <p:sp>
        <p:nvSpPr>
          <p:cNvPr id="16" name="TextBox 16"/>
          <p:cNvSpPr txBox="1"/>
          <p:nvPr/>
        </p:nvSpPr>
        <p:spPr>
          <a:xfrm>
            <a:off x="2058286" y="3499761"/>
            <a:ext cx="762924" cy="170764"/>
          </a:xfrm>
          <a:prstGeom prst="rect">
            <a:avLst/>
          </a:prstGeom>
        </p:spPr>
        <p:txBody>
          <a:bodyPr lIns="0" tIns="0" rIns="0" bIns="0" rtlCol="0" anchor="t">
            <a:spAutoFit/>
          </a:bodyPr>
          <a:lstStyle/>
          <a:p>
            <a:pPr algn="l">
              <a:lnSpc>
                <a:spcPts val="1416"/>
              </a:lnSpc>
            </a:pPr>
            <a:r>
              <a:rPr lang="en-US" sz="1103" spc="-1">
                <a:solidFill>
                  <a:srgbClr val="000000"/>
                </a:solidFill>
                <a:latin typeface="IBM Plex Sans Condensed Bold"/>
                <a:ea typeface="IBM Plex Sans Condensed Bold"/>
                <a:cs typeface="IBM Plex Sans Condensed Bold"/>
                <a:sym typeface="IBM Plex Sans Condensed Bold"/>
              </a:rPr>
              <a:t>Extra coding </a:t>
            </a:r>
          </a:p>
        </p:txBody>
      </p:sp>
      <p:sp>
        <p:nvSpPr>
          <p:cNvPr id="17" name="TextBox 17"/>
          <p:cNvSpPr txBox="1"/>
          <p:nvPr/>
        </p:nvSpPr>
        <p:spPr>
          <a:xfrm>
            <a:off x="1207313" y="4136793"/>
            <a:ext cx="5496916" cy="180289"/>
          </a:xfrm>
          <a:prstGeom prst="rect">
            <a:avLst/>
          </a:prstGeom>
        </p:spPr>
        <p:txBody>
          <a:bodyPr lIns="0" tIns="0" rIns="0" bIns="0" rtlCol="0" anchor="t">
            <a:spAutoFit/>
          </a:bodyPr>
          <a:lstStyle/>
          <a:p>
            <a:pPr algn="l">
              <a:lnSpc>
                <a:spcPts val="1545"/>
              </a:lnSpc>
            </a:pPr>
            <a:r>
              <a:rPr lang="en-US" sz="1103" spc="-1">
                <a:solidFill>
                  <a:srgbClr val="000000"/>
                </a:solidFill>
                <a:latin typeface="IBM Plex Sans Condensed"/>
                <a:ea typeface="IBM Plex Sans Condensed"/>
                <a:cs typeface="IBM Plex Sans Condensed"/>
                <a:sym typeface="IBM Plex Sans Condensed"/>
              </a:rPr>
              <a:t>============================================================================= </a:t>
            </a:r>
          </a:p>
        </p:txBody>
      </p:sp>
      <p:sp>
        <p:nvSpPr>
          <p:cNvPr id="18" name="TextBox 18"/>
          <p:cNvSpPr txBox="1"/>
          <p:nvPr/>
        </p:nvSpPr>
        <p:spPr>
          <a:xfrm>
            <a:off x="1259434" y="7178954"/>
            <a:ext cx="4311834" cy="190005"/>
          </a:xfrm>
          <a:prstGeom prst="rect">
            <a:avLst/>
          </a:prstGeom>
        </p:spPr>
        <p:txBody>
          <a:bodyPr lIns="0" tIns="0" rIns="0" bIns="0" rtlCol="0" anchor="t">
            <a:spAutoFit/>
          </a:bodyPr>
          <a:lstStyle/>
          <a:p>
            <a:pPr algn="l">
              <a:lnSpc>
                <a:spcPts val="1535"/>
              </a:lnSpc>
            </a:pPr>
            <a:r>
              <a:rPr lang="en-US" sz="1103" spc="-1">
                <a:solidFill>
                  <a:srgbClr val="000000"/>
                </a:solidFill>
                <a:latin typeface="IBM Plex Sans Condensed"/>
                <a:ea typeface="IBM Plex Sans Condensed"/>
                <a:cs typeface="IBM Plex Sans Condensed"/>
                <a:sym typeface="IBM Plex Sans Condensed"/>
              </a:rPr>
              <a:t> Test Management tools and Bug tracking tools are completely different. </a:t>
            </a:r>
          </a:p>
        </p:txBody>
      </p:sp>
      <p:sp>
        <p:nvSpPr>
          <p:cNvPr id="19" name="TextBox 19"/>
          <p:cNvSpPr txBox="1"/>
          <p:nvPr/>
        </p:nvSpPr>
        <p:spPr>
          <a:xfrm>
            <a:off x="1372238" y="7389905"/>
            <a:ext cx="4803019" cy="180289"/>
          </a:xfrm>
          <a:prstGeom prst="rect">
            <a:avLst/>
          </a:prstGeom>
        </p:spPr>
        <p:txBody>
          <a:bodyPr lIns="0" tIns="0" rIns="0" bIns="0" rtlCol="0" anchor="t">
            <a:spAutoFit/>
          </a:bodyPr>
          <a:lstStyle/>
          <a:p>
            <a:pPr algn="l">
              <a:lnSpc>
                <a:spcPts val="1535"/>
              </a:lnSpc>
            </a:pPr>
            <a:r>
              <a:rPr lang="en-US" sz="1103" spc="-1">
                <a:solidFill>
                  <a:srgbClr val="000000"/>
                </a:solidFill>
                <a:latin typeface="IBM Plex Sans Condensed"/>
                <a:ea typeface="IBM Plex Sans Condensed"/>
                <a:cs typeface="IBM Plex Sans Condensed"/>
                <a:sym typeface="IBM Plex Sans Condensed"/>
              </a:rPr>
              <a:t>Test (Case) Management Tool Vs. Project Management Tool Vs. Bug Tracking Tool. </a:t>
            </a:r>
          </a:p>
        </p:txBody>
      </p:sp>
      <p:sp>
        <p:nvSpPr>
          <p:cNvPr id="20" name="TextBox 20"/>
          <p:cNvSpPr txBox="1"/>
          <p:nvPr/>
        </p:nvSpPr>
        <p:spPr>
          <a:xfrm>
            <a:off x="1207313" y="7598693"/>
            <a:ext cx="5496916" cy="294589"/>
          </a:xfrm>
          <a:prstGeom prst="rect">
            <a:avLst/>
          </a:prstGeom>
        </p:spPr>
        <p:txBody>
          <a:bodyPr lIns="0" tIns="0" rIns="0" bIns="0" rtlCol="0" anchor="t">
            <a:spAutoFit/>
          </a:bodyPr>
          <a:lstStyle/>
          <a:p>
            <a:pPr algn="l">
              <a:lnSpc>
                <a:spcPts val="2759"/>
              </a:lnSpc>
            </a:pPr>
            <a:r>
              <a:rPr lang="en-US" sz="1103" spc="-1">
                <a:solidFill>
                  <a:srgbClr val="000000"/>
                </a:solidFill>
                <a:latin typeface="IBM Plex Sans Condensed"/>
                <a:ea typeface="IBM Plex Sans Condensed"/>
                <a:cs typeface="IBM Plex Sans Condensed"/>
                <a:sym typeface="IBM Plex Sans Condensed"/>
              </a:rPr>
              <a:t>============================================================================= </a:t>
            </a:r>
          </a:p>
        </p:txBody>
      </p:sp>
      <p:sp>
        <p:nvSpPr>
          <p:cNvPr id="21" name="TextBox 21"/>
          <p:cNvSpPr txBox="1"/>
          <p:nvPr/>
        </p:nvSpPr>
        <p:spPr>
          <a:xfrm>
            <a:off x="1259434" y="4767348"/>
            <a:ext cx="1391222" cy="190005"/>
          </a:xfrm>
          <a:prstGeom prst="rect">
            <a:avLst/>
          </a:prstGeom>
        </p:spPr>
        <p:txBody>
          <a:bodyPr lIns="0" tIns="0" rIns="0" bIns="0" rtlCol="0" anchor="t">
            <a:spAutoFit/>
          </a:bodyPr>
          <a:lstStyle/>
          <a:p>
            <a:pPr algn="l">
              <a:lnSpc>
                <a:spcPts val="1541"/>
              </a:lnSpc>
            </a:pPr>
            <a:r>
              <a:rPr lang="en-US" sz="1103" spc="-1">
                <a:solidFill>
                  <a:srgbClr val="000000"/>
                </a:solidFill>
                <a:latin typeface="IBM Plex Sans Condensed"/>
                <a:ea typeface="IBM Plex Sans Condensed"/>
                <a:cs typeface="IBM Plex Sans Condensed"/>
                <a:sym typeface="IBM Plex Sans Condensed"/>
              </a:rPr>
              <a:t> </a:t>
            </a:r>
            <a:r>
              <a:rPr lang="en-US" sz="1103" spc="-1">
                <a:solidFill>
                  <a:srgbClr val="000000"/>
                </a:solidFill>
                <a:latin typeface="IBM Plex Sans Condensed Bold"/>
                <a:ea typeface="IBM Plex Sans Condensed Bold"/>
                <a:cs typeface="IBM Plex Sans Condensed Bold"/>
                <a:sym typeface="IBM Plex Sans Condensed Bold"/>
              </a:rPr>
              <a:t>Defects/Bugs/Issues: </a:t>
            </a:r>
          </a:p>
        </p:txBody>
      </p:sp>
      <p:sp>
        <p:nvSpPr>
          <p:cNvPr id="22" name="TextBox 22"/>
          <p:cNvSpPr txBox="1"/>
          <p:nvPr/>
        </p:nvSpPr>
        <p:spPr>
          <a:xfrm>
            <a:off x="1372238" y="4956258"/>
            <a:ext cx="5627656" cy="400450"/>
          </a:xfrm>
          <a:prstGeom prst="rect">
            <a:avLst/>
          </a:prstGeom>
        </p:spPr>
        <p:txBody>
          <a:bodyPr lIns="0" tIns="0" rIns="0" bIns="0" rtlCol="0" anchor="t">
            <a:spAutoFit/>
          </a:bodyPr>
          <a:lstStyle/>
          <a:p>
            <a:pPr algn="l">
              <a:lnSpc>
                <a:spcPts val="1541"/>
              </a:lnSpc>
            </a:pPr>
            <a:r>
              <a:rPr lang="en-US" sz="1103" spc="-1">
                <a:solidFill>
                  <a:srgbClr val="000000"/>
                </a:solidFill>
                <a:latin typeface="IBM Plex Sans Condensed"/>
                <a:ea typeface="IBM Plex Sans Condensed"/>
                <a:cs typeface="IBM Plex Sans Condensed"/>
                <a:sym typeface="IBM Plex Sans Condensed"/>
              </a:rPr>
              <a:t>1. Any </a:t>
            </a:r>
            <a:r>
              <a:rPr lang="en-US" sz="1103" spc="-1">
                <a:solidFill>
                  <a:srgbClr val="FF0000"/>
                </a:solidFill>
                <a:latin typeface="IBM Plex Sans Condensed"/>
                <a:ea typeface="IBM Plex Sans Condensed"/>
                <a:cs typeface="IBM Plex Sans Condensed"/>
                <a:sym typeface="IBM Plex Sans Condensed"/>
              </a:rPr>
              <a:t>mismatched functionality found in an application </a:t>
            </a:r>
            <a:r>
              <a:rPr lang="en-US" sz="1103" spc="-1">
                <a:solidFill>
                  <a:srgbClr val="000000"/>
                </a:solidFill>
                <a:latin typeface="IBM Plex Sans Condensed"/>
                <a:ea typeface="IBM Plex Sans Condensed"/>
                <a:cs typeface="IBM Plex Sans Condensed"/>
                <a:sym typeface="IBM Plex Sans Condensed"/>
              </a:rPr>
              <a:t>is called a Defect/Bug/Issue. 2. During Test Execution Test engineers are reporting mismatches as defects to developers </a:t>
            </a:r>
          </a:p>
        </p:txBody>
      </p:sp>
      <p:sp>
        <p:nvSpPr>
          <p:cNvPr id="23" name="TextBox 23"/>
          <p:cNvSpPr txBox="1"/>
          <p:nvPr/>
        </p:nvSpPr>
        <p:spPr>
          <a:xfrm>
            <a:off x="1600838" y="5371490"/>
            <a:ext cx="1960521" cy="180289"/>
          </a:xfrm>
          <a:prstGeom prst="rect">
            <a:avLst/>
          </a:prstGeom>
        </p:spPr>
        <p:txBody>
          <a:bodyPr lIns="0" tIns="0" rIns="0" bIns="0" rtlCol="0" anchor="t">
            <a:spAutoFit/>
          </a:bodyPr>
          <a:lstStyle/>
          <a:p>
            <a:pPr algn="l">
              <a:lnSpc>
                <a:spcPts val="1541"/>
              </a:lnSpc>
            </a:pPr>
            <a:r>
              <a:rPr lang="en-US" sz="1103" spc="-1">
                <a:solidFill>
                  <a:srgbClr val="000000"/>
                </a:solidFill>
                <a:latin typeface="IBM Plex Sans Condensed"/>
                <a:ea typeface="IBM Plex Sans Condensed"/>
                <a:cs typeface="IBM Plex Sans Condensed"/>
                <a:sym typeface="IBM Plex Sans Condensed"/>
              </a:rPr>
              <a:t>through templates or using tools. </a:t>
            </a:r>
          </a:p>
        </p:txBody>
      </p:sp>
      <p:sp>
        <p:nvSpPr>
          <p:cNvPr id="24" name="TextBox 24"/>
          <p:cNvSpPr txBox="1"/>
          <p:nvPr/>
        </p:nvSpPr>
        <p:spPr>
          <a:xfrm>
            <a:off x="1372238" y="5544522"/>
            <a:ext cx="1655845" cy="202330"/>
          </a:xfrm>
          <a:prstGeom prst="rect">
            <a:avLst/>
          </a:prstGeom>
        </p:spPr>
        <p:txBody>
          <a:bodyPr lIns="0" tIns="0" rIns="0" bIns="0" rtlCol="0" anchor="t">
            <a:spAutoFit/>
          </a:bodyPr>
          <a:lstStyle/>
          <a:p>
            <a:pPr algn="l">
              <a:lnSpc>
                <a:spcPts val="1541"/>
              </a:lnSpc>
            </a:pPr>
            <a:r>
              <a:rPr lang="en-US" sz="1103" spc="-1">
                <a:solidFill>
                  <a:srgbClr val="000000"/>
                </a:solidFill>
                <a:latin typeface="IBM Plex Sans Condensed"/>
                <a:ea typeface="IBM Plex Sans Condensed"/>
                <a:cs typeface="IBM Plex Sans Condensed"/>
                <a:sym typeface="IBM Plex Sans Condensed"/>
              </a:rPr>
              <a:t>3. </a:t>
            </a:r>
            <a:r>
              <a:rPr lang="en-US" sz="1103" spc="-1">
                <a:solidFill>
                  <a:srgbClr val="000000"/>
                </a:solidFill>
                <a:latin typeface="IBM Plex Sans Condensed Bold"/>
                <a:ea typeface="IBM Plex Sans Condensed Bold"/>
                <a:cs typeface="IBM Plex Sans Condensed Bold"/>
                <a:sym typeface="IBM Plex Sans Condensed Bold"/>
              </a:rPr>
              <a:t>Defect Reporting Tools:</a:t>
            </a:r>
            <a:r>
              <a:rPr lang="en-US" sz="1103" spc="-1">
                <a:solidFill>
                  <a:srgbClr val="000000"/>
                </a:solidFill>
                <a:latin typeface="IBM Plex Sans Condensed"/>
                <a:ea typeface="IBM Plex Sans Condensed"/>
                <a:cs typeface="IBM Plex Sans Condensed"/>
                <a:sym typeface="IBM Plex Sans Condensed"/>
              </a:rPr>
              <a:t> </a:t>
            </a:r>
          </a:p>
        </p:txBody>
      </p:sp>
      <p:sp>
        <p:nvSpPr>
          <p:cNvPr id="25" name="TextBox 25"/>
          <p:cNvSpPr txBox="1"/>
          <p:nvPr/>
        </p:nvSpPr>
        <p:spPr>
          <a:xfrm>
            <a:off x="1829438" y="5744604"/>
            <a:ext cx="126806" cy="971369"/>
          </a:xfrm>
          <a:prstGeom prst="rect">
            <a:avLst/>
          </a:prstGeom>
        </p:spPr>
        <p:txBody>
          <a:bodyPr lIns="0" tIns="0" rIns="0" bIns="0" rtlCol="0" anchor="t">
            <a:spAutoFit/>
          </a:bodyPr>
          <a:lstStyle/>
          <a:p>
            <a:pPr algn="just">
              <a:lnSpc>
                <a:spcPts val="1541"/>
              </a:lnSpc>
            </a:pPr>
            <a:r>
              <a:rPr lang="en-US" sz="1103" spc="-4">
                <a:solidFill>
                  <a:srgbClr val="000000"/>
                </a:solidFill>
                <a:latin typeface="Open Sans"/>
                <a:ea typeface="Open Sans"/>
                <a:cs typeface="Open Sans"/>
                <a:sym typeface="Open Sans"/>
              </a:rPr>
              <a:t>o o o o o </a:t>
            </a:r>
          </a:p>
        </p:txBody>
      </p:sp>
      <p:sp>
        <p:nvSpPr>
          <p:cNvPr id="26" name="TextBox 26"/>
          <p:cNvSpPr txBox="1"/>
          <p:nvPr/>
        </p:nvSpPr>
        <p:spPr>
          <a:xfrm>
            <a:off x="2058286" y="5764940"/>
            <a:ext cx="872128" cy="963625"/>
          </a:xfrm>
          <a:prstGeom prst="rect">
            <a:avLst/>
          </a:prstGeom>
        </p:spPr>
        <p:txBody>
          <a:bodyPr lIns="0" tIns="0" rIns="0" bIns="0" rtlCol="0" anchor="t">
            <a:spAutoFit/>
          </a:bodyPr>
          <a:lstStyle/>
          <a:p>
            <a:pPr algn="l">
              <a:lnSpc>
                <a:spcPts val="1541"/>
              </a:lnSpc>
            </a:pPr>
            <a:r>
              <a:rPr lang="en-US" sz="1103" spc="-1">
                <a:solidFill>
                  <a:srgbClr val="000000"/>
                </a:solidFill>
                <a:latin typeface="IBM Plex Sans Condensed"/>
                <a:ea typeface="IBM Plex Sans Condensed"/>
                <a:cs typeface="IBM Plex Sans Condensed"/>
                <a:sym typeface="IBM Plex Sans Condensed"/>
              </a:rPr>
              <a:t>Clear Quest DevTrack Jira Quality Center Bug Zilla etc. </a:t>
            </a:r>
          </a:p>
        </p:txBody>
      </p:sp>
      <p:sp>
        <p:nvSpPr>
          <p:cNvPr id="28" name="Footer Placeholder 27"/>
          <p:cNvSpPr>
            <a:spLocks noGrp="1"/>
          </p:cNvSpPr>
          <p:nvPr>
            <p:ph type="ftr" sz="quarter" idx="11"/>
          </p:nvPr>
        </p:nvSpPr>
        <p:spPr/>
        <p:txBody>
          <a:bodyPr/>
          <a:lstStyle/>
          <a:p>
            <a:r>
              <a:rPr lang="en-US" smtClean="0"/>
              <a:t>Mr. RANJIT KUMBHAR  7757962804</a:t>
            </a:r>
            <a:endParaRPr lang="en-US"/>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43000" y="3343913"/>
            <a:ext cx="115567" cy="115567"/>
          </a:xfrm>
          <a:custGeom>
            <a:avLst/>
            <a:gdLst/>
            <a:ahLst/>
            <a:cxnLst/>
            <a:rect l="l" t="t" r="r" b="b"/>
            <a:pathLst>
              <a:path w="115567" h="115567">
                <a:moveTo>
                  <a:pt x="0" y="0"/>
                </a:moveTo>
                <a:lnTo>
                  <a:pt x="115567" y="0"/>
                </a:lnTo>
                <a:lnTo>
                  <a:pt x="115567" y="115567"/>
                </a:lnTo>
                <a:lnTo>
                  <a:pt x="0" y="115567"/>
                </a:lnTo>
                <a:lnTo>
                  <a:pt x="0" y="0"/>
                </a:lnTo>
                <a:close/>
              </a:path>
            </a:pathLst>
          </a:custGeom>
          <a:blipFill>
            <a:blip r:embed="rId2"/>
            <a:stretch>
              <a:fillRect/>
            </a:stretch>
          </a:blipFill>
        </p:spPr>
      </p:sp>
      <p:sp>
        <p:nvSpPr>
          <p:cNvPr id="4" name="TextBox 4"/>
          <p:cNvSpPr txBox="1"/>
          <p:nvPr/>
        </p:nvSpPr>
        <p:spPr>
          <a:xfrm>
            <a:off x="1600838" y="4969154"/>
            <a:ext cx="474050" cy="180289"/>
          </a:xfrm>
          <a:prstGeom prst="rect">
            <a:avLst/>
          </a:prstGeom>
        </p:spPr>
        <p:txBody>
          <a:bodyPr lIns="0" tIns="0" rIns="0" bIns="0" rtlCol="0" anchor="t">
            <a:spAutoFit/>
          </a:bodyPr>
          <a:lstStyle/>
          <a:p>
            <a:pPr algn="l">
              <a:lnSpc>
                <a:spcPts val="1547"/>
              </a:lnSpc>
            </a:pPr>
            <a:r>
              <a:rPr lang="en-US" sz="1103" spc="-1">
                <a:solidFill>
                  <a:srgbClr val="5B9BD5"/>
                </a:solidFill>
                <a:latin typeface="IBM Plex Sans Condensed Bold"/>
                <a:ea typeface="IBM Plex Sans Condensed Bold"/>
                <a:cs typeface="IBM Plex Sans Condensed Bold"/>
                <a:sym typeface="IBM Plex Sans Condensed Bold"/>
              </a:rPr>
              <a:t>Priority </a:t>
            </a:r>
          </a:p>
        </p:txBody>
      </p:sp>
      <p:sp>
        <p:nvSpPr>
          <p:cNvPr id="5" name="TextBox 5"/>
          <p:cNvSpPr txBox="1"/>
          <p:nvPr/>
        </p:nvSpPr>
        <p:spPr>
          <a:xfrm>
            <a:off x="1829438" y="5142186"/>
            <a:ext cx="1018118" cy="595522"/>
          </a:xfrm>
          <a:prstGeom prst="rect">
            <a:avLst/>
          </a:prstGeom>
        </p:spPr>
        <p:txBody>
          <a:bodyPr lIns="0" tIns="0" rIns="0" bIns="0" rtlCol="0" anchor="t">
            <a:spAutoFit/>
          </a:bodyPr>
          <a:lstStyle/>
          <a:p>
            <a:pPr algn="l">
              <a:lnSpc>
                <a:spcPts val="1547"/>
              </a:lnSpc>
            </a:pPr>
            <a:r>
              <a:rPr lang="en-US" sz="1103" spc="-1">
                <a:solidFill>
                  <a:srgbClr val="000000"/>
                </a:solidFill>
                <a:latin typeface="IBM Plex Sans Condensed"/>
                <a:ea typeface="IBM Plex Sans Condensed"/>
                <a:cs typeface="IBM Plex Sans Condensed"/>
                <a:sym typeface="IBM Plex Sans Condensed"/>
              </a:rPr>
              <a:t>1. P1 (High) 2. P2 (Medium) 3. P3 (Low) </a:t>
            </a:r>
          </a:p>
        </p:txBody>
      </p:sp>
      <p:sp>
        <p:nvSpPr>
          <p:cNvPr id="6" name="TextBox 6"/>
          <p:cNvSpPr txBox="1"/>
          <p:nvPr/>
        </p:nvSpPr>
        <p:spPr>
          <a:xfrm>
            <a:off x="1372238" y="892007"/>
            <a:ext cx="148571" cy="202330"/>
          </a:xfrm>
          <a:prstGeom prst="rect">
            <a:avLst/>
          </a:prstGeom>
        </p:spPr>
        <p:txBody>
          <a:bodyPr lIns="0" tIns="0" rIns="0" bIns="0" rtlCol="0" anchor="t">
            <a:spAutoFit/>
          </a:bodyPr>
          <a:lstStyle/>
          <a:p>
            <a:pPr algn="l">
              <a:lnSpc>
                <a:spcPts val="1546"/>
              </a:lnSpc>
            </a:pPr>
            <a:r>
              <a:rPr lang="en-US" sz="1103" spc="-1">
                <a:solidFill>
                  <a:srgbClr val="000000"/>
                </a:solidFill>
                <a:latin typeface="IBM Plex Sans Condensed"/>
                <a:ea typeface="IBM Plex Sans Condensed"/>
                <a:cs typeface="IBM Plex Sans Condensed"/>
                <a:sym typeface="IBM Plex Sans Condensed"/>
              </a:rPr>
              <a:t>4. </a:t>
            </a:r>
          </a:p>
        </p:txBody>
      </p:sp>
      <p:sp>
        <p:nvSpPr>
          <p:cNvPr id="7" name="TextBox 7"/>
          <p:cNvSpPr txBox="1"/>
          <p:nvPr/>
        </p:nvSpPr>
        <p:spPr>
          <a:xfrm>
            <a:off x="1600838" y="914048"/>
            <a:ext cx="346329" cy="180289"/>
          </a:xfrm>
          <a:prstGeom prst="rect">
            <a:avLst/>
          </a:prstGeom>
        </p:spPr>
        <p:txBody>
          <a:bodyPr lIns="0" tIns="0" rIns="0" bIns="0" rtlCol="0" anchor="t">
            <a:spAutoFit/>
          </a:bodyPr>
          <a:lstStyle/>
          <a:p>
            <a:pPr algn="l">
              <a:lnSpc>
                <a:spcPts val="1546"/>
              </a:lnSpc>
            </a:pPr>
            <a:r>
              <a:rPr lang="en-US" sz="1103" spc="-1">
                <a:solidFill>
                  <a:srgbClr val="000000"/>
                </a:solidFill>
                <a:latin typeface="IBM Plex Sans Condensed"/>
                <a:ea typeface="IBM Plex Sans Condensed"/>
                <a:cs typeface="IBM Plex Sans Condensed"/>
                <a:sym typeface="IBM Plex Sans Condensed"/>
              </a:rPr>
              <a:t>Steps </a:t>
            </a:r>
          </a:p>
        </p:txBody>
      </p:sp>
      <p:sp>
        <p:nvSpPr>
          <p:cNvPr id="8" name="TextBox 8"/>
          <p:cNvSpPr txBox="1"/>
          <p:nvPr/>
        </p:nvSpPr>
        <p:spPr>
          <a:xfrm>
            <a:off x="1372238" y="1087079"/>
            <a:ext cx="949719" cy="202330"/>
          </a:xfrm>
          <a:prstGeom prst="rect">
            <a:avLst/>
          </a:prstGeom>
        </p:spPr>
        <p:txBody>
          <a:bodyPr lIns="0" tIns="0" rIns="0" bIns="0" rtlCol="0" anchor="t">
            <a:spAutoFit/>
          </a:bodyPr>
          <a:lstStyle/>
          <a:p>
            <a:pPr algn="l">
              <a:lnSpc>
                <a:spcPts val="1546"/>
              </a:lnSpc>
            </a:pPr>
            <a:r>
              <a:rPr lang="en-US" sz="1103" spc="-1">
                <a:solidFill>
                  <a:srgbClr val="000000"/>
                </a:solidFill>
                <a:latin typeface="IBM Plex Sans Condensed"/>
                <a:ea typeface="IBM Plex Sans Condensed"/>
                <a:cs typeface="IBM Plex Sans Condensed"/>
                <a:sym typeface="IBM Plex Sans Condensed"/>
              </a:rPr>
              <a:t>5. Data Raised </a:t>
            </a:r>
          </a:p>
        </p:txBody>
      </p:sp>
      <p:sp>
        <p:nvSpPr>
          <p:cNvPr id="9" name="TextBox 9"/>
          <p:cNvSpPr txBox="1"/>
          <p:nvPr/>
        </p:nvSpPr>
        <p:spPr>
          <a:xfrm>
            <a:off x="1372238" y="1285199"/>
            <a:ext cx="148571" cy="202330"/>
          </a:xfrm>
          <a:prstGeom prst="rect">
            <a:avLst/>
          </a:prstGeom>
        </p:spPr>
        <p:txBody>
          <a:bodyPr lIns="0" tIns="0" rIns="0" bIns="0" rtlCol="0" anchor="t">
            <a:spAutoFit/>
          </a:bodyPr>
          <a:lstStyle/>
          <a:p>
            <a:pPr algn="l">
              <a:lnSpc>
                <a:spcPts val="1546"/>
              </a:lnSpc>
            </a:pPr>
            <a:r>
              <a:rPr lang="en-US" sz="1103" spc="-1">
                <a:solidFill>
                  <a:srgbClr val="000000"/>
                </a:solidFill>
                <a:latin typeface="IBM Plex Sans Condensed"/>
                <a:ea typeface="IBM Plex Sans Condensed"/>
                <a:cs typeface="IBM Plex Sans Condensed"/>
                <a:sym typeface="IBM Plex Sans Condensed"/>
              </a:rPr>
              <a:t>6. </a:t>
            </a:r>
          </a:p>
        </p:txBody>
      </p:sp>
      <p:sp>
        <p:nvSpPr>
          <p:cNvPr id="10" name="TextBox 10"/>
          <p:cNvSpPr txBox="1"/>
          <p:nvPr/>
        </p:nvSpPr>
        <p:spPr>
          <a:xfrm>
            <a:off x="1600838" y="1307240"/>
            <a:ext cx="623278" cy="180289"/>
          </a:xfrm>
          <a:prstGeom prst="rect">
            <a:avLst/>
          </a:prstGeom>
        </p:spPr>
        <p:txBody>
          <a:bodyPr lIns="0" tIns="0" rIns="0" bIns="0" rtlCol="0" anchor="t">
            <a:spAutoFit/>
          </a:bodyPr>
          <a:lstStyle/>
          <a:p>
            <a:pPr algn="l">
              <a:lnSpc>
                <a:spcPts val="1546"/>
              </a:lnSpc>
            </a:pPr>
            <a:r>
              <a:rPr lang="en-US" sz="1103" spc="-1">
                <a:solidFill>
                  <a:srgbClr val="000000"/>
                </a:solidFill>
                <a:latin typeface="IBM Plex Sans Condensed"/>
                <a:ea typeface="IBM Plex Sans Condensed"/>
                <a:cs typeface="IBM Plex Sans Condensed"/>
                <a:sym typeface="IBM Plex Sans Condensed"/>
              </a:rPr>
              <a:t>Reference </a:t>
            </a:r>
          </a:p>
        </p:txBody>
      </p:sp>
      <p:sp>
        <p:nvSpPr>
          <p:cNvPr id="11" name="TextBox 11"/>
          <p:cNvSpPr txBox="1"/>
          <p:nvPr/>
        </p:nvSpPr>
        <p:spPr>
          <a:xfrm>
            <a:off x="1372238" y="1480652"/>
            <a:ext cx="971483" cy="202330"/>
          </a:xfrm>
          <a:prstGeom prst="rect">
            <a:avLst/>
          </a:prstGeom>
        </p:spPr>
        <p:txBody>
          <a:bodyPr lIns="0" tIns="0" rIns="0" bIns="0" rtlCol="0" anchor="t">
            <a:spAutoFit/>
          </a:bodyPr>
          <a:lstStyle/>
          <a:p>
            <a:pPr algn="l">
              <a:lnSpc>
                <a:spcPts val="1546"/>
              </a:lnSpc>
            </a:pPr>
            <a:r>
              <a:rPr lang="en-US" sz="1103" spc="-1">
                <a:solidFill>
                  <a:srgbClr val="000000"/>
                </a:solidFill>
                <a:latin typeface="IBM Plex Sans Condensed"/>
                <a:ea typeface="IBM Plex Sans Condensed"/>
                <a:cs typeface="IBM Plex Sans Condensed"/>
                <a:sym typeface="IBM Plex Sans Condensed"/>
              </a:rPr>
              <a:t>7. Detected By </a:t>
            </a:r>
          </a:p>
        </p:txBody>
      </p:sp>
      <p:sp>
        <p:nvSpPr>
          <p:cNvPr id="12" name="TextBox 12"/>
          <p:cNvSpPr txBox="1"/>
          <p:nvPr/>
        </p:nvSpPr>
        <p:spPr>
          <a:xfrm>
            <a:off x="1372238" y="1675724"/>
            <a:ext cx="148571" cy="400450"/>
          </a:xfrm>
          <a:prstGeom prst="rect">
            <a:avLst/>
          </a:prstGeom>
        </p:spPr>
        <p:txBody>
          <a:bodyPr lIns="0" tIns="0" rIns="0" bIns="0" rtlCol="0" anchor="t">
            <a:spAutoFit/>
          </a:bodyPr>
          <a:lstStyle/>
          <a:p>
            <a:pPr algn="just">
              <a:lnSpc>
                <a:spcPts val="1546"/>
              </a:lnSpc>
            </a:pPr>
            <a:r>
              <a:rPr lang="en-US" sz="1103" spc="-1">
                <a:solidFill>
                  <a:srgbClr val="000000"/>
                </a:solidFill>
                <a:latin typeface="IBM Plex Sans Condensed"/>
                <a:ea typeface="IBM Plex Sans Condensed"/>
                <a:cs typeface="IBM Plex Sans Condensed"/>
                <a:sym typeface="IBM Plex Sans Condensed"/>
              </a:rPr>
              <a:t>8. 9. </a:t>
            </a:r>
          </a:p>
        </p:txBody>
      </p:sp>
      <p:sp>
        <p:nvSpPr>
          <p:cNvPr id="13" name="TextBox 13"/>
          <p:cNvSpPr txBox="1"/>
          <p:nvPr/>
        </p:nvSpPr>
        <p:spPr>
          <a:xfrm>
            <a:off x="1372238" y="1697765"/>
            <a:ext cx="959053" cy="966673"/>
          </a:xfrm>
          <a:prstGeom prst="rect">
            <a:avLst/>
          </a:prstGeom>
        </p:spPr>
        <p:txBody>
          <a:bodyPr lIns="0" tIns="0" rIns="0" bIns="0" rtlCol="0" anchor="t">
            <a:spAutoFit/>
          </a:bodyPr>
          <a:lstStyle/>
          <a:p>
            <a:pPr algn="l">
              <a:lnSpc>
                <a:spcPts val="1546"/>
              </a:lnSpc>
            </a:pPr>
            <a:r>
              <a:rPr lang="en-US" sz="1103" spc="-1">
                <a:solidFill>
                  <a:srgbClr val="000000"/>
                </a:solidFill>
                <a:latin typeface="IBM Plex Sans Condensed"/>
                <a:ea typeface="IBM Plex Sans Condensed"/>
                <a:cs typeface="IBM Plex Sans Condensed"/>
                <a:sym typeface="IBM Plex Sans Condensed"/>
              </a:rPr>
              <a:t>Status Fixed By 10. Date Closed 11. Severity 12. Priority </a:t>
            </a:r>
          </a:p>
        </p:txBody>
      </p:sp>
      <p:sp>
        <p:nvSpPr>
          <p:cNvPr id="14" name="TextBox 14"/>
          <p:cNvSpPr txBox="1"/>
          <p:nvPr/>
        </p:nvSpPr>
        <p:spPr>
          <a:xfrm>
            <a:off x="1207313" y="2693184"/>
            <a:ext cx="5496916" cy="294589"/>
          </a:xfrm>
          <a:prstGeom prst="rect">
            <a:avLst/>
          </a:prstGeom>
        </p:spPr>
        <p:txBody>
          <a:bodyPr lIns="0" tIns="0" rIns="0" bIns="0" rtlCol="0" anchor="t">
            <a:spAutoFit/>
          </a:bodyPr>
          <a:lstStyle/>
          <a:p>
            <a:pPr algn="l">
              <a:lnSpc>
                <a:spcPts val="2759"/>
              </a:lnSpc>
            </a:pPr>
            <a:r>
              <a:rPr lang="en-US" sz="1103" spc="-1">
                <a:solidFill>
                  <a:srgbClr val="000000"/>
                </a:solidFill>
                <a:latin typeface="IBM Plex Sans Condensed"/>
                <a:ea typeface="IBM Plex Sans Condensed"/>
                <a:cs typeface="IBM Plex Sans Condensed"/>
                <a:sym typeface="IBM Plex Sans Condensed"/>
              </a:rPr>
              <a:t>============================================================================= </a:t>
            </a:r>
          </a:p>
        </p:txBody>
      </p:sp>
      <p:sp>
        <p:nvSpPr>
          <p:cNvPr id="15" name="TextBox 15"/>
          <p:cNvSpPr txBox="1"/>
          <p:nvPr/>
        </p:nvSpPr>
        <p:spPr>
          <a:xfrm>
            <a:off x="1372238" y="3211344"/>
            <a:ext cx="2255872" cy="294589"/>
          </a:xfrm>
          <a:prstGeom prst="rect">
            <a:avLst/>
          </a:prstGeom>
        </p:spPr>
        <p:txBody>
          <a:bodyPr lIns="0" tIns="0" rIns="0" bIns="0" rtlCol="0" anchor="t">
            <a:spAutoFit/>
          </a:bodyPr>
          <a:lstStyle/>
          <a:p>
            <a:pPr algn="l">
              <a:lnSpc>
                <a:spcPts val="2759"/>
              </a:lnSpc>
            </a:pPr>
            <a:r>
              <a:rPr lang="en-US" sz="1103" spc="-1">
                <a:solidFill>
                  <a:srgbClr val="000000"/>
                </a:solidFill>
                <a:latin typeface="IBM Plex Sans Condensed Bold"/>
                <a:ea typeface="IBM Plex Sans Condensed Bold"/>
                <a:cs typeface="IBM Plex Sans Condensed Bold"/>
                <a:sym typeface="IBM Plex Sans Condensed Bold"/>
              </a:rPr>
              <a:t>Defect Classification / Categorization: </a:t>
            </a:r>
          </a:p>
        </p:txBody>
      </p:sp>
      <p:sp>
        <p:nvSpPr>
          <p:cNvPr id="16" name="TextBox 16"/>
          <p:cNvSpPr txBox="1"/>
          <p:nvPr/>
        </p:nvSpPr>
        <p:spPr>
          <a:xfrm>
            <a:off x="1372238" y="3581571"/>
            <a:ext cx="105042" cy="111976"/>
          </a:xfrm>
          <a:prstGeom prst="rect">
            <a:avLst/>
          </a:prstGeom>
        </p:spPr>
        <p:txBody>
          <a:bodyPr lIns="0" tIns="0" rIns="0" bIns="0" rtlCol="0" anchor="t">
            <a:spAutoFit/>
          </a:bodyPr>
          <a:lstStyle/>
          <a:p>
            <a:pPr algn="l">
              <a:lnSpc>
                <a:spcPts val="551"/>
              </a:lnSpc>
            </a:pPr>
            <a:r>
              <a:rPr lang="en-US" sz="1103">
                <a:solidFill>
                  <a:srgbClr val="5B9BD5"/>
                </a:solidFill>
                <a:latin typeface="Arimo"/>
                <a:ea typeface="Arimo"/>
                <a:cs typeface="Arimo"/>
                <a:sym typeface="Arimo"/>
              </a:rPr>
              <a:t> </a:t>
            </a:r>
          </a:p>
        </p:txBody>
      </p:sp>
      <p:sp>
        <p:nvSpPr>
          <p:cNvPr id="17" name="TextBox 17"/>
          <p:cNvSpPr txBox="1"/>
          <p:nvPr/>
        </p:nvSpPr>
        <p:spPr>
          <a:xfrm>
            <a:off x="1600838" y="3625110"/>
            <a:ext cx="514464" cy="85039"/>
          </a:xfrm>
          <a:prstGeom prst="rect">
            <a:avLst/>
          </a:prstGeom>
        </p:spPr>
        <p:txBody>
          <a:bodyPr lIns="0" tIns="0" rIns="0" bIns="0" rtlCol="0" anchor="t">
            <a:spAutoFit/>
          </a:bodyPr>
          <a:lstStyle/>
          <a:p>
            <a:pPr algn="l">
              <a:lnSpc>
                <a:spcPts val="551"/>
              </a:lnSpc>
            </a:pPr>
            <a:r>
              <a:rPr lang="en-US" sz="1103" spc="-1">
                <a:solidFill>
                  <a:srgbClr val="5B9BD5"/>
                </a:solidFill>
                <a:latin typeface="IBM Plex Sans Condensed Bold"/>
                <a:ea typeface="IBM Plex Sans Condensed Bold"/>
                <a:cs typeface="IBM Plex Sans Condensed Bold"/>
                <a:sym typeface="IBM Plex Sans Condensed Bold"/>
              </a:rPr>
              <a:t>Severity </a:t>
            </a:r>
          </a:p>
        </p:txBody>
      </p:sp>
      <p:sp>
        <p:nvSpPr>
          <p:cNvPr id="18" name="TextBox 18"/>
          <p:cNvSpPr txBox="1"/>
          <p:nvPr/>
        </p:nvSpPr>
        <p:spPr>
          <a:xfrm>
            <a:off x="1829438" y="3608032"/>
            <a:ext cx="1615430" cy="297580"/>
          </a:xfrm>
          <a:prstGeom prst="rect">
            <a:avLst/>
          </a:prstGeom>
        </p:spPr>
        <p:txBody>
          <a:bodyPr lIns="0" tIns="0" rIns="0" bIns="0" rtlCol="0" anchor="t">
            <a:spAutoFit/>
          </a:bodyPr>
          <a:lstStyle/>
          <a:p>
            <a:pPr algn="l">
              <a:lnSpc>
                <a:spcPts val="2525"/>
              </a:lnSpc>
            </a:pPr>
            <a:r>
              <a:rPr lang="en-US" sz="1103" spc="-1">
                <a:solidFill>
                  <a:srgbClr val="000000"/>
                </a:solidFill>
                <a:latin typeface="IBM Plex Sans Condensed"/>
                <a:ea typeface="IBM Plex Sans Condensed"/>
                <a:cs typeface="IBM Plex Sans Condensed"/>
                <a:sym typeface="IBM Plex Sans Condensed"/>
              </a:rPr>
              <a:t>1. Blocker (Show stopper) </a:t>
            </a:r>
          </a:p>
        </p:txBody>
      </p:sp>
      <p:sp>
        <p:nvSpPr>
          <p:cNvPr id="19" name="TextBox 19"/>
          <p:cNvSpPr txBox="1"/>
          <p:nvPr/>
        </p:nvSpPr>
        <p:spPr>
          <a:xfrm>
            <a:off x="1829438" y="3996652"/>
            <a:ext cx="148571" cy="107080"/>
          </a:xfrm>
          <a:prstGeom prst="rect">
            <a:avLst/>
          </a:prstGeom>
        </p:spPr>
        <p:txBody>
          <a:bodyPr lIns="0" tIns="0" rIns="0" bIns="0" rtlCol="0" anchor="t">
            <a:spAutoFit/>
          </a:bodyPr>
          <a:lstStyle/>
          <a:p>
            <a:pPr algn="l">
              <a:lnSpc>
                <a:spcPts val="593"/>
              </a:lnSpc>
            </a:pPr>
            <a:r>
              <a:rPr lang="en-US" sz="1103" spc="-1">
                <a:solidFill>
                  <a:srgbClr val="000000"/>
                </a:solidFill>
                <a:latin typeface="IBM Plex Sans Condensed"/>
                <a:ea typeface="IBM Plex Sans Condensed"/>
                <a:cs typeface="IBM Plex Sans Condensed"/>
                <a:sym typeface="IBM Plex Sans Condensed"/>
              </a:rPr>
              <a:t>2. </a:t>
            </a:r>
          </a:p>
        </p:txBody>
      </p:sp>
      <p:sp>
        <p:nvSpPr>
          <p:cNvPr id="20" name="TextBox 20"/>
          <p:cNvSpPr txBox="1"/>
          <p:nvPr/>
        </p:nvSpPr>
        <p:spPr>
          <a:xfrm>
            <a:off x="2058286" y="4018683"/>
            <a:ext cx="433378" cy="85039"/>
          </a:xfrm>
          <a:prstGeom prst="rect">
            <a:avLst/>
          </a:prstGeom>
        </p:spPr>
        <p:txBody>
          <a:bodyPr lIns="0" tIns="0" rIns="0" bIns="0" rtlCol="0" anchor="t">
            <a:spAutoFit/>
          </a:bodyPr>
          <a:lstStyle/>
          <a:p>
            <a:pPr algn="l">
              <a:lnSpc>
                <a:spcPts val="593"/>
              </a:lnSpc>
            </a:pPr>
            <a:r>
              <a:rPr lang="en-US" sz="1103" spc="-1">
                <a:solidFill>
                  <a:srgbClr val="000000"/>
                </a:solidFill>
                <a:latin typeface="IBM Plex Sans Condensed"/>
                <a:ea typeface="IBM Plex Sans Condensed"/>
                <a:cs typeface="IBM Plex Sans Condensed"/>
                <a:sym typeface="IBM Plex Sans Condensed"/>
              </a:rPr>
              <a:t>Critical </a:t>
            </a:r>
          </a:p>
        </p:txBody>
      </p:sp>
      <p:sp>
        <p:nvSpPr>
          <p:cNvPr id="21" name="TextBox 21"/>
          <p:cNvSpPr txBox="1"/>
          <p:nvPr/>
        </p:nvSpPr>
        <p:spPr>
          <a:xfrm>
            <a:off x="1829438" y="4010749"/>
            <a:ext cx="620173" cy="483127"/>
          </a:xfrm>
          <a:prstGeom prst="rect">
            <a:avLst/>
          </a:prstGeom>
        </p:spPr>
        <p:txBody>
          <a:bodyPr lIns="0" tIns="0" rIns="0" bIns="0" rtlCol="0" anchor="t">
            <a:spAutoFit/>
          </a:bodyPr>
          <a:lstStyle/>
          <a:p>
            <a:pPr algn="just">
              <a:lnSpc>
                <a:spcPts val="2478"/>
              </a:lnSpc>
            </a:pPr>
            <a:r>
              <a:rPr lang="en-US" sz="1103" spc="-1">
                <a:solidFill>
                  <a:srgbClr val="000000"/>
                </a:solidFill>
                <a:latin typeface="IBM Plex Sans Condensed"/>
                <a:ea typeface="IBM Plex Sans Condensed"/>
                <a:cs typeface="IBM Plex Sans Condensed"/>
                <a:sym typeface="IBM Plex Sans Condensed"/>
              </a:rPr>
              <a:t>3. Major </a:t>
            </a:r>
          </a:p>
          <a:p>
            <a:pPr algn="just">
              <a:lnSpc>
                <a:spcPts val="593"/>
              </a:lnSpc>
            </a:pPr>
            <a:r>
              <a:rPr lang="en-US" sz="1103" spc="-1">
                <a:solidFill>
                  <a:srgbClr val="000000"/>
                </a:solidFill>
                <a:latin typeface="IBM Plex Sans Condensed"/>
                <a:ea typeface="IBM Plex Sans Condensed"/>
                <a:cs typeface="IBM Plex Sans Condensed"/>
                <a:sym typeface="IBM Plex Sans Condensed"/>
              </a:rPr>
              <a:t>4. Minor </a:t>
            </a:r>
          </a:p>
        </p:txBody>
      </p:sp>
      <p:sp>
        <p:nvSpPr>
          <p:cNvPr id="22" name="TextBox 22"/>
          <p:cNvSpPr txBox="1"/>
          <p:nvPr/>
        </p:nvSpPr>
        <p:spPr>
          <a:xfrm>
            <a:off x="1372238" y="4925616"/>
            <a:ext cx="65789" cy="207226"/>
          </a:xfrm>
          <a:prstGeom prst="rect">
            <a:avLst/>
          </a:prstGeom>
        </p:spPr>
        <p:txBody>
          <a:bodyPr lIns="0" tIns="0" rIns="0" bIns="0" rtlCol="0" anchor="t">
            <a:spAutoFit/>
          </a:bodyPr>
          <a:lstStyle/>
          <a:p>
            <a:pPr algn="l">
              <a:lnSpc>
                <a:spcPts val="1545"/>
              </a:lnSpc>
            </a:pPr>
            <a:r>
              <a:rPr lang="en-US" sz="1103">
                <a:solidFill>
                  <a:srgbClr val="5B9BD5"/>
                </a:solidFill>
                <a:latin typeface="Arimo"/>
                <a:ea typeface="Arimo"/>
                <a:cs typeface="Arimo"/>
                <a:sym typeface="Arimo"/>
              </a:rPr>
              <a:t></a:t>
            </a:r>
          </a:p>
        </p:txBody>
      </p:sp>
      <p:sp>
        <p:nvSpPr>
          <p:cNvPr id="24" name="Footer Placeholder 23"/>
          <p:cNvSpPr>
            <a:spLocks noGrp="1"/>
          </p:cNvSpPr>
          <p:nvPr>
            <p:ph type="ftr" sz="quarter" idx="11"/>
          </p:nvPr>
        </p:nvSpPr>
        <p:spPr/>
        <p:txBody>
          <a:bodyPr/>
          <a:lstStyle/>
          <a:p>
            <a:r>
              <a:rPr lang="en-US" smtClean="0"/>
              <a:t>Mr. RANJIT KUMBHAR  7757962804</a:t>
            </a:r>
            <a:endParaRPr lang="en-US"/>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43000" y="4480560"/>
            <a:ext cx="115567" cy="1569720"/>
          </a:xfrm>
          <a:custGeom>
            <a:avLst/>
            <a:gdLst/>
            <a:ahLst/>
            <a:cxnLst/>
            <a:rect l="l" t="t" r="r" b="b"/>
            <a:pathLst>
              <a:path w="115567" h="1569720">
                <a:moveTo>
                  <a:pt x="0" y="0"/>
                </a:moveTo>
                <a:lnTo>
                  <a:pt x="115567" y="0"/>
                </a:lnTo>
                <a:lnTo>
                  <a:pt x="115567" y="1569720"/>
                </a:lnTo>
                <a:lnTo>
                  <a:pt x="0" y="1569720"/>
                </a:lnTo>
                <a:lnTo>
                  <a:pt x="0" y="0"/>
                </a:lnTo>
                <a:close/>
              </a:path>
            </a:pathLst>
          </a:custGeom>
          <a:blipFill>
            <a:blip r:embed="rId2"/>
            <a:stretch>
              <a:fillRect/>
            </a:stretch>
          </a:blipFill>
        </p:spPr>
      </p:sp>
      <p:sp>
        <p:nvSpPr>
          <p:cNvPr id="3" name="Freeform 3"/>
          <p:cNvSpPr/>
          <p:nvPr/>
        </p:nvSpPr>
        <p:spPr>
          <a:xfrm>
            <a:off x="1347854" y="914400"/>
            <a:ext cx="5075939" cy="3072127"/>
          </a:xfrm>
          <a:custGeom>
            <a:avLst/>
            <a:gdLst/>
            <a:ahLst/>
            <a:cxnLst/>
            <a:rect l="l" t="t" r="r" b="b"/>
            <a:pathLst>
              <a:path w="5075939" h="3072127">
                <a:moveTo>
                  <a:pt x="0" y="0"/>
                </a:moveTo>
                <a:lnTo>
                  <a:pt x="5075939" y="0"/>
                </a:lnTo>
                <a:lnTo>
                  <a:pt x="5075939" y="3072127"/>
                </a:lnTo>
                <a:lnTo>
                  <a:pt x="0" y="3072127"/>
                </a:lnTo>
                <a:lnTo>
                  <a:pt x="0" y="0"/>
                </a:lnTo>
                <a:close/>
              </a:path>
            </a:pathLst>
          </a:custGeom>
          <a:blipFill>
            <a:blip r:embed="rId3"/>
            <a:stretch>
              <a:fillRect/>
            </a:stretch>
          </a:blipFill>
        </p:spPr>
      </p:sp>
      <p:sp>
        <p:nvSpPr>
          <p:cNvPr id="5" name="TextBox 5"/>
          <p:cNvSpPr txBox="1"/>
          <p:nvPr/>
        </p:nvSpPr>
        <p:spPr>
          <a:xfrm>
            <a:off x="1372238" y="8270262"/>
            <a:ext cx="1064752" cy="275539"/>
          </a:xfrm>
          <a:prstGeom prst="rect">
            <a:avLst/>
          </a:prstGeom>
        </p:spPr>
        <p:txBody>
          <a:bodyPr lIns="0" tIns="0" rIns="0" bIns="0" rtlCol="0" anchor="t">
            <a:spAutoFit/>
          </a:bodyPr>
          <a:lstStyle/>
          <a:p>
            <a:pPr algn="l">
              <a:lnSpc>
                <a:spcPts val="2544"/>
              </a:lnSpc>
            </a:pPr>
            <a:r>
              <a:rPr lang="en-US" sz="1103" spc="-1">
                <a:solidFill>
                  <a:srgbClr val="FF0000"/>
                </a:solidFill>
                <a:latin typeface="IBM Plex Sans Condensed Bold"/>
                <a:ea typeface="IBM Plex Sans Condensed Bold"/>
                <a:cs typeface="IBM Plex Sans Condensed Bold"/>
                <a:sym typeface="IBM Plex Sans Condensed Bold"/>
              </a:rPr>
              <a:t>[Image: Example] </a:t>
            </a:r>
          </a:p>
        </p:txBody>
      </p:sp>
      <p:sp>
        <p:nvSpPr>
          <p:cNvPr id="6" name="TextBox 6"/>
          <p:cNvSpPr txBox="1"/>
          <p:nvPr/>
        </p:nvSpPr>
        <p:spPr>
          <a:xfrm>
            <a:off x="1207313" y="8593379"/>
            <a:ext cx="5496916" cy="275539"/>
          </a:xfrm>
          <a:prstGeom prst="rect">
            <a:avLst/>
          </a:prstGeom>
        </p:spPr>
        <p:txBody>
          <a:bodyPr lIns="0" tIns="0" rIns="0" bIns="0" rtlCol="0" anchor="t">
            <a:spAutoFit/>
          </a:bodyPr>
          <a:lstStyle/>
          <a:p>
            <a:pPr algn="l">
              <a:lnSpc>
                <a:spcPts val="2544"/>
              </a:lnSpc>
            </a:pPr>
            <a:r>
              <a:rPr lang="en-US" sz="1103" spc="-1">
                <a:solidFill>
                  <a:srgbClr val="000000"/>
                </a:solidFill>
                <a:latin typeface="IBM Plex Sans Condensed"/>
                <a:ea typeface="IBM Plex Sans Condensed"/>
                <a:cs typeface="IBM Plex Sans Condensed"/>
                <a:sym typeface="IBM Plex Sans Condensed"/>
              </a:rPr>
              <a:t>============================================================================= </a:t>
            </a:r>
          </a:p>
        </p:txBody>
      </p:sp>
      <p:sp>
        <p:nvSpPr>
          <p:cNvPr id="7" name="TextBox 7"/>
          <p:cNvSpPr txBox="1"/>
          <p:nvPr/>
        </p:nvSpPr>
        <p:spPr>
          <a:xfrm>
            <a:off x="1259434" y="5891936"/>
            <a:ext cx="2713177" cy="199530"/>
          </a:xfrm>
          <a:prstGeom prst="rect">
            <a:avLst/>
          </a:prstGeom>
        </p:spPr>
        <p:txBody>
          <a:bodyPr lIns="0" tIns="0" rIns="0" bIns="0" rtlCol="0" anchor="t">
            <a:spAutoFit/>
          </a:bodyPr>
          <a:lstStyle/>
          <a:p>
            <a:pPr algn="l">
              <a:lnSpc>
                <a:spcPts val="1608"/>
              </a:lnSpc>
            </a:pPr>
            <a:r>
              <a:rPr lang="en-US" sz="1103" spc="-1">
                <a:solidFill>
                  <a:srgbClr val="5B9BD5"/>
                </a:solidFill>
                <a:latin typeface="IBM Plex Sans Condensed"/>
                <a:ea typeface="IBM Plex Sans Condensed"/>
                <a:cs typeface="IBM Plex Sans Condensed"/>
                <a:sym typeface="IBM Plex Sans Condensed"/>
              </a:rPr>
              <a:t> </a:t>
            </a:r>
            <a:r>
              <a:rPr lang="en-US" sz="1103" spc="-1">
                <a:solidFill>
                  <a:srgbClr val="5B9BD5"/>
                </a:solidFill>
                <a:latin typeface="IBM Plex Sans Condensed Bold"/>
                <a:ea typeface="IBM Plex Sans Condensed Bold"/>
                <a:cs typeface="IBM Plex Sans Condensed Bold"/>
                <a:sym typeface="IBM Plex Sans Condensed Bold"/>
              </a:rPr>
              <a:t>Defect Priority: D-P (D-I-P) (Priority-People) </a:t>
            </a:r>
          </a:p>
        </p:txBody>
      </p:sp>
      <p:sp>
        <p:nvSpPr>
          <p:cNvPr id="8" name="TextBox 8"/>
          <p:cNvSpPr txBox="1"/>
          <p:nvPr/>
        </p:nvSpPr>
        <p:spPr>
          <a:xfrm>
            <a:off x="1372238" y="6068482"/>
            <a:ext cx="105042" cy="1030948"/>
          </a:xfrm>
          <a:prstGeom prst="rect">
            <a:avLst/>
          </a:prstGeom>
        </p:spPr>
        <p:txBody>
          <a:bodyPr lIns="0" tIns="0" rIns="0" bIns="0" rtlCol="0" anchor="t">
            <a:spAutoFit/>
          </a:bodyPr>
          <a:lstStyle/>
          <a:p>
            <a:pPr algn="just">
              <a:lnSpc>
                <a:spcPts val="1608"/>
              </a:lnSpc>
            </a:pPr>
            <a:r>
              <a:rPr lang="en-US" sz="1103">
                <a:solidFill>
                  <a:srgbClr val="000000"/>
                </a:solidFill>
                <a:latin typeface="Arimo"/>
                <a:ea typeface="Arimo"/>
                <a:cs typeface="Arimo"/>
                <a:sym typeface="Arimo"/>
              </a:rPr>
              <a:t>     </a:t>
            </a:r>
          </a:p>
        </p:txBody>
      </p:sp>
      <p:sp>
        <p:nvSpPr>
          <p:cNvPr id="9" name="TextBox 9"/>
          <p:cNvSpPr txBox="1"/>
          <p:nvPr/>
        </p:nvSpPr>
        <p:spPr>
          <a:xfrm>
            <a:off x="1600838" y="6112031"/>
            <a:ext cx="4809496" cy="1004011"/>
          </a:xfrm>
          <a:prstGeom prst="rect">
            <a:avLst/>
          </a:prstGeom>
        </p:spPr>
        <p:txBody>
          <a:bodyPr lIns="0" tIns="0" rIns="0" bIns="0" rtlCol="0" anchor="t">
            <a:spAutoFit/>
          </a:bodyPr>
          <a:lstStyle/>
          <a:p>
            <a:pPr algn="l">
              <a:lnSpc>
                <a:spcPts val="1608"/>
              </a:lnSpc>
            </a:pPr>
            <a:r>
              <a:rPr lang="en-US" sz="1103" spc="-1">
                <a:solidFill>
                  <a:srgbClr val="FF0000"/>
                </a:solidFill>
                <a:latin typeface="IBM Plex Sans Condensed"/>
                <a:ea typeface="IBM Plex Sans Condensed"/>
                <a:cs typeface="IBM Plex Sans Condensed"/>
                <a:sym typeface="IBM Plex Sans Condensed"/>
              </a:rPr>
              <a:t>Priority </a:t>
            </a:r>
            <a:r>
              <a:rPr lang="en-US" sz="1103" spc="-1">
                <a:solidFill>
                  <a:srgbClr val="000000"/>
                </a:solidFill>
                <a:latin typeface="IBM Plex Sans Condensed"/>
                <a:ea typeface="IBM Plex Sans Condensed"/>
                <a:cs typeface="IBM Plex Sans Condensed"/>
                <a:sym typeface="IBM Plex Sans Condensed"/>
              </a:rPr>
              <a:t>is mostly given/assigned by the </a:t>
            </a:r>
            <a:r>
              <a:rPr lang="en-US" sz="1103" spc="-1">
                <a:solidFill>
                  <a:srgbClr val="FF0000"/>
                </a:solidFill>
                <a:latin typeface="IBM Plex Sans Condensed Bold"/>
                <a:ea typeface="IBM Plex Sans Condensed Bold"/>
                <a:cs typeface="IBM Plex Sans Condensed Bold"/>
                <a:sym typeface="IBM Plex Sans Condensed Bold"/>
              </a:rPr>
              <a:t>developer.</a:t>
            </a:r>
            <a:r>
              <a:rPr lang="en-US" sz="1103" spc="-1">
                <a:solidFill>
                  <a:srgbClr val="000000"/>
                </a:solidFill>
                <a:latin typeface="IBM Plex Sans Condensed"/>
                <a:ea typeface="IBM Plex Sans Condensed"/>
                <a:cs typeface="IBM Plex Sans Condensed"/>
                <a:sym typeface="IBM Plex Sans Condensed"/>
              </a:rPr>
              <a:t> </a:t>
            </a:r>
            <a:r>
              <a:rPr lang="en-US" sz="1103" spc="-1">
                <a:solidFill>
                  <a:srgbClr val="FF0000"/>
                </a:solidFill>
                <a:latin typeface="IBM Plex Sans Condensed"/>
                <a:ea typeface="IBM Plex Sans Condensed"/>
                <a:cs typeface="IBM Plex Sans Condensed"/>
                <a:sym typeface="IBM Plex Sans Condensed"/>
              </a:rPr>
              <a:t>It affects business </a:t>
            </a:r>
            <a:r>
              <a:rPr lang="en-US" sz="1103" spc="-1">
                <a:solidFill>
                  <a:srgbClr val="FF0000"/>
                </a:solidFill>
                <a:latin typeface="IBM Plex Sans Condensed Bold"/>
                <a:ea typeface="IBM Plex Sans Condensed Bold"/>
                <a:cs typeface="IBM Plex Sans Condensed Bold"/>
                <a:sym typeface="IBM Plex Sans Condensed Bold"/>
              </a:rPr>
              <a:t>values</a:t>
            </a:r>
            <a:r>
              <a:rPr lang="en-US" sz="1103" spc="-1">
                <a:solidFill>
                  <a:srgbClr val="FF0000"/>
                </a:solidFill>
                <a:latin typeface="IBM Plex Sans Condensed"/>
                <a:ea typeface="IBM Plex Sans Condensed"/>
                <a:cs typeface="IBM Plex Sans Condensed"/>
                <a:sym typeface="IBM Plex Sans Condensed"/>
              </a:rPr>
              <a:t>.</a:t>
            </a:r>
            <a:r>
              <a:rPr lang="en-US" sz="1103" spc="-1">
                <a:solidFill>
                  <a:srgbClr val="000000"/>
                </a:solidFill>
                <a:latin typeface="IBM Plex Sans Condensed"/>
                <a:ea typeface="IBM Plex Sans Condensed"/>
                <a:cs typeface="IBM Plex Sans Condensed"/>
                <a:sym typeface="IBM Plex Sans Condensed"/>
              </a:rPr>
              <a:t> Priority describes the </a:t>
            </a:r>
            <a:r>
              <a:rPr lang="en-US" sz="1103" spc="-1">
                <a:solidFill>
                  <a:srgbClr val="FF0000"/>
                </a:solidFill>
                <a:latin typeface="IBM Plex Sans Condensed Bold"/>
                <a:ea typeface="IBM Plex Sans Condensed Bold"/>
                <a:cs typeface="IBM Plex Sans Condensed Bold"/>
                <a:sym typeface="IBM Plex Sans Condensed Bold"/>
              </a:rPr>
              <a:t>importance of defects.</a:t>
            </a:r>
            <a:r>
              <a:rPr lang="en-US" sz="1103" spc="-1">
                <a:solidFill>
                  <a:srgbClr val="FF0000"/>
                </a:solidFill>
                <a:latin typeface="IBM Plex Sans Condensed"/>
                <a:ea typeface="IBM Plex Sans Condensed"/>
                <a:cs typeface="IBM Plex Sans Condensed"/>
                <a:sym typeface="IBM Plex Sans Condensed"/>
              </a:rPr>
              <a:t> </a:t>
            </a:r>
            <a:r>
              <a:rPr lang="en-US" sz="1103" spc="-1">
                <a:solidFill>
                  <a:srgbClr val="000000"/>
                </a:solidFill>
                <a:latin typeface="IBM Plex Sans Condensed"/>
                <a:ea typeface="IBM Plex Sans Condensed"/>
                <a:cs typeface="IBM Plex Sans Condensed"/>
                <a:sym typeface="IBM Plex Sans Condensed"/>
              </a:rPr>
              <a:t>The defect which is urgent for repair. Defect Priority states </a:t>
            </a:r>
            <a:r>
              <a:rPr lang="en-US" sz="1103" spc="-1">
                <a:solidFill>
                  <a:srgbClr val="FF0000"/>
                </a:solidFill>
                <a:latin typeface="IBM Plex Sans Condensed Bold"/>
                <a:ea typeface="IBM Plex Sans Condensed Bold"/>
                <a:cs typeface="IBM Plex Sans Condensed Bold"/>
                <a:sym typeface="IBM Plex Sans Condensed Bold"/>
              </a:rPr>
              <a:t>the order in which</a:t>
            </a:r>
            <a:r>
              <a:rPr lang="en-US" sz="1103" spc="-1">
                <a:solidFill>
                  <a:srgbClr val="FF0000"/>
                </a:solidFill>
                <a:latin typeface="IBM Plex Sans Condensed"/>
                <a:ea typeface="IBM Plex Sans Condensed"/>
                <a:cs typeface="IBM Plex Sans Condensed"/>
                <a:sym typeface="IBM Plex Sans Condensed"/>
              </a:rPr>
              <a:t> </a:t>
            </a:r>
            <a:r>
              <a:rPr lang="en-US" sz="1103" spc="-1">
                <a:solidFill>
                  <a:srgbClr val="000000"/>
                </a:solidFill>
                <a:latin typeface="IBM Plex Sans Condensed"/>
                <a:ea typeface="IBM Plex Sans Condensed"/>
                <a:cs typeface="IBM Plex Sans Condensed"/>
                <a:sym typeface="IBM Plex Sans Condensed"/>
              </a:rPr>
              <a:t>a defect should be </a:t>
            </a:r>
            <a:r>
              <a:rPr lang="en-US" sz="1103" spc="-1">
                <a:solidFill>
                  <a:srgbClr val="FF0000"/>
                </a:solidFill>
                <a:latin typeface="IBM Plex Sans Condensed"/>
                <a:ea typeface="IBM Plex Sans Condensed"/>
                <a:cs typeface="IBM Plex Sans Condensed"/>
                <a:sym typeface="IBM Plex Sans Condensed"/>
              </a:rPr>
              <a:t>fixed.</a:t>
            </a:r>
            <a:r>
              <a:rPr lang="en-US" sz="1103" spc="-1">
                <a:solidFill>
                  <a:srgbClr val="000000"/>
                </a:solidFill>
                <a:latin typeface="IBM Plex Sans Condensed"/>
                <a:ea typeface="IBM Plex Sans Condensed"/>
                <a:cs typeface="IBM Plex Sans Condensed"/>
                <a:sym typeface="IBM Plex Sans Condensed"/>
              </a:rPr>
              <a:t> </a:t>
            </a:r>
            <a:r>
              <a:rPr lang="en-US" sz="1103" spc="-1">
                <a:solidFill>
                  <a:srgbClr val="000000"/>
                </a:solidFill>
                <a:latin typeface="IBM Plex Sans Condensed Bold"/>
                <a:ea typeface="IBM Plex Sans Condensed Bold"/>
                <a:cs typeface="IBM Plex Sans Condensed Bold"/>
                <a:sym typeface="IBM Plex Sans Condensed Bold"/>
              </a:rPr>
              <a:t>Defect priority can be categorized into three categories: </a:t>
            </a:r>
          </a:p>
        </p:txBody>
      </p:sp>
      <p:sp>
        <p:nvSpPr>
          <p:cNvPr id="10" name="TextBox 10"/>
          <p:cNvSpPr txBox="1"/>
          <p:nvPr/>
        </p:nvSpPr>
        <p:spPr>
          <a:xfrm>
            <a:off x="1829438" y="7118309"/>
            <a:ext cx="5157721" cy="192805"/>
          </a:xfrm>
          <a:prstGeom prst="rect">
            <a:avLst/>
          </a:prstGeom>
        </p:spPr>
        <p:txBody>
          <a:bodyPr lIns="0" tIns="0" rIns="0" bIns="0" rtlCol="0" anchor="t">
            <a:spAutoFit/>
          </a:bodyPr>
          <a:lstStyle/>
          <a:p>
            <a:pPr algn="l">
              <a:lnSpc>
                <a:spcPts val="1409"/>
              </a:lnSpc>
            </a:pPr>
            <a:r>
              <a:rPr lang="en-US" sz="1103">
                <a:solidFill>
                  <a:srgbClr val="000000"/>
                </a:solidFill>
                <a:latin typeface="IBM Plex Sans Condensed"/>
                <a:ea typeface="IBM Plex Sans Condensed"/>
                <a:cs typeface="IBM Plex Sans Condensed"/>
                <a:sym typeface="IBM Plex Sans Condensed"/>
              </a:rPr>
              <a:t>1. </a:t>
            </a:r>
            <a:r>
              <a:rPr lang="en-US" sz="1103">
                <a:solidFill>
                  <a:srgbClr val="000000"/>
                </a:solidFill>
                <a:latin typeface="IBM Plex Sans Condensed Bold"/>
                <a:ea typeface="IBM Plex Sans Condensed Bold"/>
                <a:cs typeface="IBM Plex Sans Condensed Bold"/>
                <a:sym typeface="IBM Plex Sans Condensed Bold"/>
              </a:rPr>
              <a:t>P1:</a:t>
            </a:r>
            <a:r>
              <a:rPr lang="en-US" sz="1103">
                <a:solidFill>
                  <a:srgbClr val="000000"/>
                </a:solidFill>
                <a:latin typeface="IBM Plex Sans Condensed"/>
                <a:ea typeface="IBM Plex Sans Condensed"/>
                <a:cs typeface="IBM Plex Sans Condensed"/>
                <a:sym typeface="IBM Plex Sans Condensed"/>
              </a:rPr>
              <a:t> The defect must be resolved immediately as it affects the system severely and </a:t>
            </a:r>
          </a:p>
        </p:txBody>
      </p:sp>
      <p:sp>
        <p:nvSpPr>
          <p:cNvPr id="11" name="TextBox 11"/>
          <p:cNvSpPr txBox="1"/>
          <p:nvPr/>
        </p:nvSpPr>
        <p:spPr>
          <a:xfrm>
            <a:off x="2058286" y="7325897"/>
            <a:ext cx="1801968" cy="180289"/>
          </a:xfrm>
          <a:prstGeom prst="rect">
            <a:avLst/>
          </a:prstGeom>
        </p:spPr>
        <p:txBody>
          <a:bodyPr lIns="0" tIns="0" rIns="0" bIns="0" rtlCol="0" anchor="t">
            <a:spAutoFit/>
          </a:bodyPr>
          <a:lstStyle/>
          <a:p>
            <a:pPr algn="l">
              <a:lnSpc>
                <a:spcPts val="1577"/>
              </a:lnSpc>
            </a:pPr>
            <a:r>
              <a:rPr lang="en-US" sz="1103" spc="-1">
                <a:solidFill>
                  <a:srgbClr val="000000"/>
                </a:solidFill>
                <a:latin typeface="IBM Plex Sans Condensed"/>
                <a:ea typeface="IBM Plex Sans Condensed"/>
                <a:cs typeface="IBM Plex Sans Condensed"/>
                <a:sym typeface="IBM Plex Sans Condensed"/>
              </a:rPr>
              <a:t>cannot be used until it is fixed. </a:t>
            </a:r>
          </a:p>
        </p:txBody>
      </p:sp>
      <p:sp>
        <p:nvSpPr>
          <p:cNvPr id="12" name="TextBox 12"/>
          <p:cNvSpPr txBox="1"/>
          <p:nvPr/>
        </p:nvSpPr>
        <p:spPr>
          <a:xfrm>
            <a:off x="1829438" y="7501976"/>
            <a:ext cx="3195295" cy="202330"/>
          </a:xfrm>
          <a:prstGeom prst="rect">
            <a:avLst/>
          </a:prstGeom>
        </p:spPr>
        <p:txBody>
          <a:bodyPr lIns="0" tIns="0" rIns="0" bIns="0" rtlCol="0" anchor="t">
            <a:spAutoFit/>
          </a:bodyPr>
          <a:lstStyle/>
          <a:p>
            <a:pPr algn="l">
              <a:lnSpc>
                <a:spcPts val="1577"/>
              </a:lnSpc>
            </a:pPr>
            <a:r>
              <a:rPr lang="en-US" sz="1103" spc="-1">
                <a:solidFill>
                  <a:srgbClr val="000000"/>
                </a:solidFill>
                <a:latin typeface="IBM Plex Sans Condensed"/>
                <a:ea typeface="IBM Plex Sans Condensed"/>
                <a:cs typeface="IBM Plex Sans Condensed"/>
                <a:sym typeface="IBM Plex Sans Condensed"/>
              </a:rPr>
              <a:t>2. </a:t>
            </a:r>
            <a:r>
              <a:rPr lang="en-US" sz="1103" spc="-1">
                <a:solidFill>
                  <a:srgbClr val="000000"/>
                </a:solidFill>
                <a:latin typeface="IBM Plex Sans Condensed Bold"/>
                <a:ea typeface="IBM Plex Sans Condensed Bold"/>
                <a:cs typeface="IBM Plex Sans Condensed Bold"/>
                <a:sym typeface="IBM Plex Sans Condensed Bold"/>
              </a:rPr>
              <a:t>P2: </a:t>
            </a:r>
            <a:r>
              <a:rPr lang="en-US" sz="1103" spc="-1">
                <a:solidFill>
                  <a:srgbClr val="000000"/>
                </a:solidFill>
                <a:latin typeface="IBM Plex Sans Condensed"/>
                <a:ea typeface="IBM Plex Sans Condensed"/>
                <a:cs typeface="IBM Plex Sans Condensed"/>
                <a:sym typeface="IBM Plex Sans Condensed"/>
              </a:rPr>
              <a:t>It can wait until a new version/build is created. </a:t>
            </a:r>
          </a:p>
        </p:txBody>
      </p:sp>
      <p:sp>
        <p:nvSpPr>
          <p:cNvPr id="13" name="TextBox 13"/>
          <p:cNvSpPr txBox="1"/>
          <p:nvPr/>
        </p:nvSpPr>
        <p:spPr>
          <a:xfrm>
            <a:off x="1829438" y="7697048"/>
            <a:ext cx="148571" cy="202330"/>
          </a:xfrm>
          <a:prstGeom prst="rect">
            <a:avLst/>
          </a:prstGeom>
        </p:spPr>
        <p:txBody>
          <a:bodyPr lIns="0" tIns="0" rIns="0" bIns="0" rtlCol="0" anchor="t">
            <a:spAutoFit/>
          </a:bodyPr>
          <a:lstStyle/>
          <a:p>
            <a:pPr algn="l">
              <a:lnSpc>
                <a:spcPts val="1577"/>
              </a:lnSpc>
            </a:pPr>
            <a:r>
              <a:rPr lang="en-US" sz="1103" spc="-1">
                <a:solidFill>
                  <a:srgbClr val="000000"/>
                </a:solidFill>
                <a:latin typeface="IBM Plex Sans Condensed"/>
                <a:ea typeface="IBM Plex Sans Condensed"/>
                <a:cs typeface="IBM Plex Sans Condensed"/>
                <a:sym typeface="IBM Plex Sans Condensed"/>
              </a:rPr>
              <a:t>3. </a:t>
            </a:r>
          </a:p>
        </p:txBody>
      </p:sp>
      <p:sp>
        <p:nvSpPr>
          <p:cNvPr id="14" name="TextBox 14"/>
          <p:cNvSpPr txBox="1"/>
          <p:nvPr/>
        </p:nvSpPr>
        <p:spPr>
          <a:xfrm>
            <a:off x="2058286" y="7719089"/>
            <a:ext cx="2585685" cy="180289"/>
          </a:xfrm>
          <a:prstGeom prst="rect">
            <a:avLst/>
          </a:prstGeom>
        </p:spPr>
        <p:txBody>
          <a:bodyPr lIns="0" tIns="0" rIns="0" bIns="0" rtlCol="0" anchor="t">
            <a:spAutoFit/>
          </a:bodyPr>
          <a:lstStyle/>
          <a:p>
            <a:pPr algn="l">
              <a:lnSpc>
                <a:spcPts val="1577"/>
              </a:lnSpc>
            </a:pPr>
            <a:r>
              <a:rPr lang="en-US" sz="1103" spc="-1">
                <a:solidFill>
                  <a:srgbClr val="000000"/>
                </a:solidFill>
                <a:latin typeface="IBM Plex Sans Condensed Bold"/>
                <a:ea typeface="IBM Plex Sans Condensed Bold"/>
                <a:cs typeface="IBM Plex Sans Condensed Bold"/>
                <a:sym typeface="IBM Plex Sans Condensed Bold"/>
              </a:rPr>
              <a:t>P3:</a:t>
            </a:r>
            <a:r>
              <a:rPr lang="en-US" sz="1103" spc="-1">
                <a:solidFill>
                  <a:srgbClr val="000000"/>
                </a:solidFill>
                <a:latin typeface="IBM Plex Sans Condensed"/>
                <a:ea typeface="IBM Plex Sans Condensed"/>
                <a:cs typeface="IBM Plex Sans Condensed"/>
                <a:sym typeface="IBM Plex Sans Condensed"/>
              </a:rPr>
              <a:t> The developer can fix it in later releases. </a:t>
            </a:r>
          </a:p>
        </p:txBody>
      </p:sp>
      <p:sp>
        <p:nvSpPr>
          <p:cNvPr id="15" name="TextBox 15"/>
          <p:cNvSpPr txBox="1"/>
          <p:nvPr/>
        </p:nvSpPr>
        <p:spPr>
          <a:xfrm>
            <a:off x="1259434" y="4447051"/>
            <a:ext cx="2787796" cy="190005"/>
          </a:xfrm>
          <a:prstGeom prst="rect">
            <a:avLst/>
          </a:prstGeom>
        </p:spPr>
        <p:txBody>
          <a:bodyPr lIns="0" tIns="0" rIns="0" bIns="0" rtlCol="0" anchor="t">
            <a:spAutoFit/>
          </a:bodyPr>
          <a:lstStyle/>
          <a:p>
            <a:pPr algn="l">
              <a:lnSpc>
                <a:spcPts val="1579"/>
              </a:lnSpc>
            </a:pPr>
            <a:r>
              <a:rPr lang="en-US" sz="1103" spc="-1">
                <a:solidFill>
                  <a:srgbClr val="000000"/>
                </a:solidFill>
                <a:latin typeface="IBM Plex Sans Condensed"/>
                <a:ea typeface="IBM Plex Sans Condensed"/>
                <a:cs typeface="IBM Plex Sans Condensed"/>
                <a:sym typeface="IBM Plex Sans Condensed"/>
              </a:rPr>
              <a:t> </a:t>
            </a:r>
            <a:r>
              <a:rPr lang="en-US" sz="1103" spc="-1">
                <a:solidFill>
                  <a:srgbClr val="5B9BD5"/>
                </a:solidFill>
                <a:latin typeface="IBM Plex Sans Condensed Bold"/>
                <a:ea typeface="IBM Plex Sans Condensed Bold"/>
                <a:cs typeface="IBM Plex Sans Condensed Bold"/>
                <a:sym typeface="IBM Plex Sans Condensed Bold"/>
              </a:rPr>
              <a:t>Defect Severity: S-T (S-S-T) (Severity-System)</a:t>
            </a:r>
            <a:r>
              <a:rPr lang="en-US" sz="1103" spc="-1">
                <a:solidFill>
                  <a:srgbClr val="000000"/>
                </a:solidFill>
                <a:latin typeface="IBM Plex Sans Condensed Bold"/>
                <a:ea typeface="IBM Plex Sans Condensed Bold"/>
                <a:cs typeface="IBM Plex Sans Condensed Bold"/>
                <a:sym typeface="IBM Plex Sans Condensed Bold"/>
              </a:rPr>
              <a:t> </a:t>
            </a:r>
          </a:p>
        </p:txBody>
      </p:sp>
      <p:sp>
        <p:nvSpPr>
          <p:cNvPr id="16" name="TextBox 16"/>
          <p:cNvSpPr txBox="1"/>
          <p:nvPr/>
        </p:nvSpPr>
        <p:spPr>
          <a:xfrm>
            <a:off x="1372238" y="4623864"/>
            <a:ext cx="105042" cy="615658"/>
          </a:xfrm>
          <a:prstGeom prst="rect">
            <a:avLst/>
          </a:prstGeom>
        </p:spPr>
        <p:txBody>
          <a:bodyPr lIns="0" tIns="0" rIns="0" bIns="0" rtlCol="0" anchor="t">
            <a:spAutoFit/>
          </a:bodyPr>
          <a:lstStyle/>
          <a:p>
            <a:pPr algn="just">
              <a:lnSpc>
                <a:spcPts val="1579"/>
              </a:lnSpc>
            </a:pPr>
            <a:r>
              <a:rPr lang="en-US" sz="1103">
                <a:solidFill>
                  <a:srgbClr val="000000"/>
                </a:solidFill>
                <a:latin typeface="Arimo"/>
                <a:ea typeface="Arimo"/>
                <a:cs typeface="Arimo"/>
                <a:sym typeface="Arimo"/>
              </a:rPr>
              <a:t>   </a:t>
            </a:r>
          </a:p>
        </p:txBody>
      </p:sp>
      <p:sp>
        <p:nvSpPr>
          <p:cNvPr id="17" name="TextBox 17"/>
          <p:cNvSpPr txBox="1"/>
          <p:nvPr/>
        </p:nvSpPr>
        <p:spPr>
          <a:xfrm>
            <a:off x="1600838" y="4667402"/>
            <a:ext cx="5397094" cy="783793"/>
          </a:xfrm>
          <a:prstGeom prst="rect">
            <a:avLst/>
          </a:prstGeom>
        </p:spPr>
        <p:txBody>
          <a:bodyPr lIns="0" tIns="0" rIns="0" bIns="0" rtlCol="0" anchor="t">
            <a:spAutoFit/>
          </a:bodyPr>
          <a:lstStyle/>
          <a:p>
            <a:pPr algn="l">
              <a:lnSpc>
                <a:spcPts val="1579"/>
              </a:lnSpc>
            </a:pPr>
            <a:r>
              <a:rPr lang="en-US" sz="1103" spc="-1">
                <a:solidFill>
                  <a:srgbClr val="FF0000"/>
                </a:solidFill>
                <a:latin typeface="IBM Plex Sans Condensed"/>
                <a:ea typeface="IBM Plex Sans Condensed"/>
                <a:cs typeface="IBM Plex Sans Condensed"/>
                <a:sym typeface="IBM Plex Sans Condensed"/>
              </a:rPr>
              <a:t>Severity </a:t>
            </a:r>
            <a:r>
              <a:rPr lang="en-US" sz="1103" spc="-1">
                <a:solidFill>
                  <a:srgbClr val="000000"/>
                </a:solidFill>
                <a:latin typeface="IBM Plex Sans Condensed"/>
                <a:ea typeface="IBM Plex Sans Condensed"/>
                <a:cs typeface="IBM Plex Sans Condensed"/>
                <a:sym typeface="IBM Plex Sans Condensed"/>
              </a:rPr>
              <a:t>is </a:t>
            </a:r>
            <a:r>
              <a:rPr lang="en-US" sz="1103" spc="-1">
                <a:solidFill>
                  <a:srgbClr val="FF0000"/>
                </a:solidFill>
                <a:latin typeface="IBM Plex Sans Condensed"/>
                <a:ea typeface="IBM Plex Sans Condensed"/>
                <a:cs typeface="IBM Plex Sans Condensed"/>
                <a:sym typeface="IBM Plex Sans Condensed"/>
              </a:rPr>
              <a:t>assigned/given</a:t>
            </a:r>
            <a:r>
              <a:rPr lang="en-US" sz="1103" spc="-1">
                <a:solidFill>
                  <a:srgbClr val="000000"/>
                </a:solidFill>
                <a:latin typeface="IBM Plex Sans Condensed"/>
                <a:ea typeface="IBM Plex Sans Condensed"/>
                <a:cs typeface="IBM Plex Sans Condensed"/>
                <a:sym typeface="IBM Plex Sans Condensed"/>
              </a:rPr>
              <a:t> by the QA </a:t>
            </a:r>
            <a:r>
              <a:rPr lang="en-US" sz="1103" spc="-1">
                <a:solidFill>
                  <a:srgbClr val="FF0000"/>
                </a:solidFill>
                <a:latin typeface="IBM Plex Sans Condensed Bold"/>
                <a:ea typeface="IBM Plex Sans Condensed Bold"/>
                <a:cs typeface="IBM Plex Sans Condensed Bold"/>
                <a:sym typeface="IBM Plex Sans Condensed Bold"/>
              </a:rPr>
              <a:t>Testers.</a:t>
            </a:r>
            <a:r>
              <a:rPr lang="en-US" sz="1103" spc="-1">
                <a:solidFill>
                  <a:srgbClr val="000000"/>
                </a:solidFill>
                <a:latin typeface="IBM Plex Sans Condensed"/>
                <a:ea typeface="IBM Plex Sans Condensed"/>
                <a:cs typeface="IBM Plex Sans Condensed"/>
                <a:sym typeface="IBM Plex Sans Condensed"/>
              </a:rPr>
              <a:t> </a:t>
            </a:r>
            <a:r>
              <a:rPr lang="en-US" sz="1103" spc="-1">
                <a:solidFill>
                  <a:srgbClr val="FF0000"/>
                </a:solidFill>
                <a:latin typeface="IBM Plex Sans Condensed"/>
                <a:ea typeface="IBM Plex Sans Condensed"/>
                <a:cs typeface="IBM Plex Sans Condensed"/>
                <a:sym typeface="IBM Plex Sans Condensed"/>
              </a:rPr>
              <a:t>It affects the </a:t>
            </a:r>
            <a:r>
              <a:rPr lang="en-US" sz="1103" spc="-1">
                <a:solidFill>
                  <a:srgbClr val="FF0000"/>
                </a:solidFill>
                <a:latin typeface="IBM Plex Sans Condensed Bold"/>
                <a:ea typeface="IBM Plex Sans Condensed Bold"/>
                <a:cs typeface="IBM Plex Sans Condensed Bold"/>
                <a:sym typeface="IBM Plex Sans Condensed Bold"/>
              </a:rPr>
              <a:t>functionality.</a:t>
            </a:r>
            <a:r>
              <a:rPr lang="en-US" sz="1103" spc="-1">
                <a:solidFill>
                  <a:srgbClr val="000000"/>
                </a:solidFill>
                <a:latin typeface="IBM Plex Sans Condensed"/>
                <a:ea typeface="IBM Plex Sans Condensed"/>
                <a:cs typeface="IBM Plex Sans Condensed"/>
                <a:sym typeface="IBM Plex Sans Condensed"/>
              </a:rPr>
              <a:t> Severity </a:t>
            </a:r>
            <a:r>
              <a:rPr lang="en-US" sz="1103" spc="-1">
                <a:solidFill>
                  <a:srgbClr val="FF0000"/>
                </a:solidFill>
                <a:latin typeface="IBM Plex Sans Condensed Bold"/>
                <a:ea typeface="IBM Plex Sans Condensed Bold"/>
                <a:cs typeface="IBM Plex Sans Condensed Bold"/>
                <a:sym typeface="IBM Plex Sans Condensed Bold"/>
              </a:rPr>
              <a:t>describes</a:t>
            </a:r>
            <a:r>
              <a:rPr lang="en-US" sz="1103" spc="-1">
                <a:solidFill>
                  <a:srgbClr val="FF0000"/>
                </a:solidFill>
                <a:latin typeface="IBM Plex Sans Condensed"/>
                <a:ea typeface="IBM Plex Sans Condensed"/>
                <a:cs typeface="IBM Plex Sans Condensed"/>
                <a:sym typeface="IBM Plex Sans Condensed"/>
              </a:rPr>
              <a:t> </a:t>
            </a:r>
            <a:r>
              <a:rPr lang="en-US" sz="1103" spc="-1">
                <a:solidFill>
                  <a:srgbClr val="000000"/>
                </a:solidFill>
                <a:latin typeface="IBM Plex Sans Condensed"/>
                <a:ea typeface="IBM Plex Sans Condensed"/>
                <a:cs typeface="IBM Plex Sans Condensed"/>
                <a:sym typeface="IBM Plex Sans Condensed"/>
              </a:rPr>
              <a:t>the </a:t>
            </a:r>
            <a:r>
              <a:rPr lang="en-US" sz="1103" spc="-1">
                <a:solidFill>
                  <a:srgbClr val="FF0000"/>
                </a:solidFill>
                <a:latin typeface="IBM Plex Sans Condensed Bold"/>
                <a:ea typeface="IBM Plex Sans Condensed Bold"/>
                <a:cs typeface="IBM Plex Sans Condensed Bold"/>
                <a:sym typeface="IBM Plex Sans Condensed Bold"/>
              </a:rPr>
              <a:t>seriousness of the defect</a:t>
            </a:r>
            <a:r>
              <a:rPr lang="en-US" sz="1103" spc="-1">
                <a:solidFill>
                  <a:srgbClr val="000000"/>
                </a:solidFill>
                <a:latin typeface="IBM Plex Sans Condensed"/>
                <a:ea typeface="IBM Plex Sans Condensed"/>
                <a:cs typeface="IBM Plex Sans Condensed"/>
                <a:sym typeface="IBM Plex Sans Condensed"/>
              </a:rPr>
              <a:t> and </a:t>
            </a:r>
            <a:r>
              <a:rPr lang="en-US" sz="1103" spc="-1">
                <a:solidFill>
                  <a:srgbClr val="FF0000"/>
                </a:solidFill>
                <a:latin typeface="IBM Plex Sans Condensed Bold"/>
                <a:ea typeface="IBM Plex Sans Condensed Bold"/>
                <a:cs typeface="IBM Plex Sans Condensed Bold"/>
                <a:sym typeface="IBM Plex Sans Condensed Bold"/>
              </a:rPr>
              <a:t>how much</a:t>
            </a:r>
            <a:r>
              <a:rPr lang="en-US" sz="1103" spc="-1">
                <a:solidFill>
                  <a:srgbClr val="FF0000"/>
                </a:solidFill>
                <a:latin typeface="IBM Plex Sans Condensed"/>
                <a:ea typeface="IBM Plex Sans Condensed"/>
                <a:cs typeface="IBM Plex Sans Condensed"/>
                <a:sym typeface="IBM Plex Sans Condensed"/>
              </a:rPr>
              <a:t> impact on</a:t>
            </a:r>
            <a:r>
              <a:rPr lang="en-US" sz="1103" spc="-1">
                <a:solidFill>
                  <a:srgbClr val="FF0000"/>
                </a:solidFill>
                <a:latin typeface="IBM Plex Sans Condensed Bold"/>
                <a:ea typeface="IBM Plex Sans Condensed Bold"/>
                <a:cs typeface="IBM Plex Sans Condensed Bold"/>
                <a:sym typeface="IBM Plex Sans Condensed Bold"/>
              </a:rPr>
              <a:t> Business</a:t>
            </a:r>
            <a:r>
              <a:rPr lang="en-US" sz="1103" spc="-1">
                <a:solidFill>
                  <a:srgbClr val="FF0000"/>
                </a:solidFill>
                <a:latin typeface="IBM Plex Sans Condensed"/>
                <a:ea typeface="IBM Plex Sans Condensed"/>
                <a:cs typeface="IBM Plex Sans Condensed"/>
                <a:sym typeface="IBM Plex Sans Condensed"/>
              </a:rPr>
              <a:t> </a:t>
            </a:r>
            <a:r>
              <a:rPr lang="en-US" sz="1103" spc="-1">
                <a:solidFill>
                  <a:srgbClr val="FF0000"/>
                </a:solidFill>
                <a:latin typeface="IBM Plex Sans Condensed Bold"/>
                <a:ea typeface="IBM Plex Sans Condensed Bold"/>
                <a:cs typeface="IBM Plex Sans Condensed Bold"/>
                <a:sym typeface="IBM Plex Sans Condensed Bold"/>
              </a:rPr>
              <a:t>workflow (functionality).</a:t>
            </a:r>
            <a:r>
              <a:rPr lang="en-US" sz="1103" spc="-1">
                <a:solidFill>
                  <a:srgbClr val="000000"/>
                </a:solidFill>
                <a:latin typeface="IBM Plex Sans Condensed"/>
                <a:ea typeface="IBM Plex Sans Condensed"/>
                <a:cs typeface="IBM Plex Sans Condensed"/>
                <a:sym typeface="IBM Plex Sans Condensed"/>
              </a:rPr>
              <a:t> It is categorized into Blocker, Critical, Major, Minor. </a:t>
            </a:r>
          </a:p>
        </p:txBody>
      </p:sp>
      <p:sp>
        <p:nvSpPr>
          <p:cNvPr id="19" name="Footer Placeholder 18"/>
          <p:cNvSpPr>
            <a:spLocks noGrp="1"/>
          </p:cNvSpPr>
          <p:nvPr>
            <p:ph type="ftr" sz="quarter" idx="11"/>
          </p:nvPr>
        </p:nvSpPr>
        <p:spPr/>
        <p:txBody>
          <a:bodyPr/>
          <a:lstStyle/>
          <a:p>
            <a:r>
              <a:rPr lang="en-US" smtClean="0"/>
              <a:t>Mr. RANJIT KUMBHAR  7757962804</a:t>
            </a:r>
            <a:endParaRPr lang="en-US"/>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43000" y="1256033"/>
            <a:ext cx="115567" cy="4013835"/>
          </a:xfrm>
          <a:custGeom>
            <a:avLst/>
            <a:gdLst/>
            <a:ahLst/>
            <a:cxnLst/>
            <a:rect l="l" t="t" r="r" b="b"/>
            <a:pathLst>
              <a:path w="115567" h="4013835">
                <a:moveTo>
                  <a:pt x="0" y="0"/>
                </a:moveTo>
                <a:lnTo>
                  <a:pt x="115567" y="0"/>
                </a:lnTo>
                <a:lnTo>
                  <a:pt x="115567" y="4013835"/>
                </a:lnTo>
                <a:lnTo>
                  <a:pt x="0" y="4013835"/>
                </a:lnTo>
                <a:lnTo>
                  <a:pt x="0" y="0"/>
                </a:lnTo>
                <a:close/>
              </a:path>
            </a:pathLst>
          </a:custGeom>
          <a:blipFill>
            <a:blip r:embed="rId2"/>
            <a:stretch>
              <a:fillRect/>
            </a:stretch>
          </a:blipFill>
        </p:spPr>
      </p:sp>
      <p:sp>
        <p:nvSpPr>
          <p:cNvPr id="4" name="TextBox 4"/>
          <p:cNvSpPr txBox="1"/>
          <p:nvPr/>
        </p:nvSpPr>
        <p:spPr>
          <a:xfrm>
            <a:off x="1259434" y="2584342"/>
            <a:ext cx="1195359" cy="190005"/>
          </a:xfrm>
          <a:prstGeom prst="rect">
            <a:avLst/>
          </a:prstGeom>
        </p:spPr>
        <p:txBody>
          <a:bodyPr lIns="0" tIns="0" rIns="0" bIns="0" rtlCol="0" anchor="t">
            <a:spAutoFit/>
          </a:bodyPr>
          <a:lstStyle/>
          <a:p>
            <a:pPr algn="l">
              <a:lnSpc>
                <a:spcPts val="1541"/>
              </a:lnSpc>
            </a:pPr>
            <a:r>
              <a:rPr lang="en-US" sz="1103" spc="-1">
                <a:solidFill>
                  <a:srgbClr val="000000"/>
                </a:solidFill>
                <a:latin typeface="IBM Plex Sans Condensed"/>
                <a:ea typeface="IBM Plex Sans Condensed"/>
                <a:cs typeface="IBM Plex Sans Condensed"/>
                <a:sym typeface="IBM Plex Sans Condensed"/>
              </a:rPr>
              <a:t> </a:t>
            </a:r>
            <a:r>
              <a:rPr lang="en-US" sz="1103" spc="-1">
                <a:solidFill>
                  <a:srgbClr val="000000"/>
                </a:solidFill>
                <a:latin typeface="IBM Plex Sans Condensed Bold"/>
                <a:ea typeface="IBM Plex Sans Condensed Bold"/>
                <a:cs typeface="IBM Plex Sans Condensed Bold"/>
                <a:sym typeface="IBM Plex Sans Condensed Bold"/>
              </a:rPr>
              <a:t>Resolution Types: </a:t>
            </a:r>
          </a:p>
        </p:txBody>
      </p:sp>
      <p:sp>
        <p:nvSpPr>
          <p:cNvPr id="5" name="TextBox 5"/>
          <p:cNvSpPr txBox="1"/>
          <p:nvPr/>
        </p:nvSpPr>
        <p:spPr>
          <a:xfrm>
            <a:off x="1372238" y="2773261"/>
            <a:ext cx="148571" cy="397402"/>
          </a:xfrm>
          <a:prstGeom prst="rect">
            <a:avLst/>
          </a:prstGeom>
        </p:spPr>
        <p:txBody>
          <a:bodyPr lIns="0" tIns="0" rIns="0" bIns="0" rtlCol="0" anchor="t">
            <a:spAutoFit/>
          </a:bodyPr>
          <a:lstStyle/>
          <a:p>
            <a:pPr algn="just">
              <a:lnSpc>
                <a:spcPts val="1541"/>
              </a:lnSpc>
            </a:pPr>
            <a:r>
              <a:rPr lang="en-US" sz="1103" spc="-1">
                <a:solidFill>
                  <a:srgbClr val="000000"/>
                </a:solidFill>
                <a:latin typeface="IBM Plex Sans Condensed"/>
                <a:ea typeface="IBM Plex Sans Condensed"/>
                <a:cs typeface="IBM Plex Sans Condensed"/>
                <a:sym typeface="IBM Plex Sans Condensed"/>
              </a:rPr>
              <a:t>1. 2. </a:t>
            </a:r>
          </a:p>
        </p:txBody>
      </p:sp>
      <p:sp>
        <p:nvSpPr>
          <p:cNvPr id="6" name="TextBox 6"/>
          <p:cNvSpPr txBox="1"/>
          <p:nvPr/>
        </p:nvSpPr>
        <p:spPr>
          <a:xfrm>
            <a:off x="1600838" y="2795292"/>
            <a:ext cx="427158" cy="375361"/>
          </a:xfrm>
          <a:prstGeom prst="rect">
            <a:avLst/>
          </a:prstGeom>
        </p:spPr>
        <p:txBody>
          <a:bodyPr lIns="0" tIns="0" rIns="0" bIns="0" rtlCol="0" anchor="t">
            <a:spAutoFit/>
          </a:bodyPr>
          <a:lstStyle/>
          <a:p>
            <a:pPr algn="l">
              <a:lnSpc>
                <a:spcPts val="1541"/>
              </a:lnSpc>
            </a:pPr>
            <a:r>
              <a:rPr lang="en-US" sz="1103" spc="-1">
                <a:solidFill>
                  <a:srgbClr val="000000"/>
                </a:solidFill>
                <a:latin typeface="IBM Plex Sans Condensed"/>
                <a:ea typeface="IBM Plex Sans Condensed"/>
                <a:cs typeface="IBM Plex Sans Condensed"/>
                <a:sym typeface="IBM Plex Sans Condensed"/>
              </a:rPr>
              <a:t>Accept Reject </a:t>
            </a:r>
          </a:p>
        </p:txBody>
      </p:sp>
      <p:sp>
        <p:nvSpPr>
          <p:cNvPr id="7" name="TextBox 7"/>
          <p:cNvSpPr txBox="1"/>
          <p:nvPr/>
        </p:nvSpPr>
        <p:spPr>
          <a:xfrm>
            <a:off x="1372238" y="3166453"/>
            <a:ext cx="1637195" cy="790975"/>
          </a:xfrm>
          <a:prstGeom prst="rect">
            <a:avLst/>
          </a:prstGeom>
        </p:spPr>
        <p:txBody>
          <a:bodyPr lIns="0" tIns="0" rIns="0" bIns="0" rtlCol="0" anchor="t">
            <a:spAutoFit/>
          </a:bodyPr>
          <a:lstStyle/>
          <a:p>
            <a:pPr algn="l">
              <a:lnSpc>
                <a:spcPts val="1541"/>
              </a:lnSpc>
            </a:pPr>
            <a:r>
              <a:rPr lang="en-US" sz="1103" spc="-1">
                <a:solidFill>
                  <a:srgbClr val="000000"/>
                </a:solidFill>
                <a:latin typeface="IBM Plex Sans Condensed"/>
                <a:ea typeface="IBM Plex Sans Condensed"/>
                <a:cs typeface="IBM Plex Sans Condensed"/>
                <a:sym typeface="IBM Plex Sans Condensed"/>
              </a:rPr>
              <a:t>3. Duplicate 4. Enhancement 5. Need more information 6. Not Reproducible </a:t>
            </a:r>
          </a:p>
        </p:txBody>
      </p:sp>
      <p:sp>
        <p:nvSpPr>
          <p:cNvPr id="8" name="TextBox 8"/>
          <p:cNvSpPr txBox="1"/>
          <p:nvPr/>
        </p:nvSpPr>
        <p:spPr>
          <a:xfrm>
            <a:off x="1372238" y="3950170"/>
            <a:ext cx="148571" cy="202330"/>
          </a:xfrm>
          <a:prstGeom prst="rect">
            <a:avLst/>
          </a:prstGeom>
        </p:spPr>
        <p:txBody>
          <a:bodyPr lIns="0" tIns="0" rIns="0" bIns="0" rtlCol="0" anchor="t">
            <a:spAutoFit/>
          </a:bodyPr>
          <a:lstStyle/>
          <a:p>
            <a:pPr algn="l">
              <a:lnSpc>
                <a:spcPts val="1541"/>
              </a:lnSpc>
            </a:pPr>
            <a:r>
              <a:rPr lang="en-US" sz="1103" spc="-1">
                <a:solidFill>
                  <a:srgbClr val="000000"/>
                </a:solidFill>
                <a:latin typeface="IBM Plex Sans Condensed"/>
                <a:ea typeface="IBM Plex Sans Condensed"/>
                <a:cs typeface="IBM Plex Sans Condensed"/>
                <a:sym typeface="IBM Plex Sans Condensed"/>
              </a:rPr>
              <a:t>7. </a:t>
            </a:r>
          </a:p>
        </p:txBody>
      </p:sp>
      <p:sp>
        <p:nvSpPr>
          <p:cNvPr id="9" name="TextBox 9"/>
          <p:cNvSpPr txBox="1"/>
          <p:nvPr/>
        </p:nvSpPr>
        <p:spPr>
          <a:xfrm>
            <a:off x="1600838" y="3972201"/>
            <a:ext cx="336995" cy="180289"/>
          </a:xfrm>
          <a:prstGeom prst="rect">
            <a:avLst/>
          </a:prstGeom>
        </p:spPr>
        <p:txBody>
          <a:bodyPr lIns="0" tIns="0" rIns="0" bIns="0" rtlCol="0" anchor="t">
            <a:spAutoFit/>
          </a:bodyPr>
          <a:lstStyle/>
          <a:p>
            <a:pPr algn="l">
              <a:lnSpc>
                <a:spcPts val="1541"/>
              </a:lnSpc>
            </a:pPr>
            <a:r>
              <a:rPr lang="en-US" sz="1103" spc="-1">
                <a:solidFill>
                  <a:srgbClr val="000000"/>
                </a:solidFill>
                <a:latin typeface="IBM Plex Sans Condensed"/>
                <a:ea typeface="IBM Plex Sans Condensed"/>
                <a:cs typeface="IBM Plex Sans Condensed"/>
                <a:sym typeface="IBM Plex Sans Condensed"/>
              </a:rPr>
              <a:t>Fixed </a:t>
            </a:r>
          </a:p>
        </p:txBody>
      </p:sp>
      <p:sp>
        <p:nvSpPr>
          <p:cNvPr id="10" name="TextBox 10"/>
          <p:cNvSpPr txBox="1"/>
          <p:nvPr/>
        </p:nvSpPr>
        <p:spPr>
          <a:xfrm>
            <a:off x="1372238" y="4145242"/>
            <a:ext cx="1005688" cy="202330"/>
          </a:xfrm>
          <a:prstGeom prst="rect">
            <a:avLst/>
          </a:prstGeom>
        </p:spPr>
        <p:txBody>
          <a:bodyPr lIns="0" tIns="0" rIns="0" bIns="0" rtlCol="0" anchor="t">
            <a:spAutoFit/>
          </a:bodyPr>
          <a:lstStyle/>
          <a:p>
            <a:pPr algn="l">
              <a:lnSpc>
                <a:spcPts val="1541"/>
              </a:lnSpc>
            </a:pPr>
            <a:r>
              <a:rPr lang="en-US" sz="1103" spc="-1">
                <a:solidFill>
                  <a:srgbClr val="000000"/>
                </a:solidFill>
                <a:latin typeface="IBM Plex Sans Condensed"/>
                <a:ea typeface="IBM Plex Sans Condensed"/>
                <a:cs typeface="IBM Plex Sans Condensed"/>
                <a:sym typeface="IBM Plex Sans Condensed"/>
              </a:rPr>
              <a:t>8. As Designed. </a:t>
            </a:r>
          </a:p>
        </p:txBody>
      </p:sp>
      <p:sp>
        <p:nvSpPr>
          <p:cNvPr id="11" name="TextBox 11"/>
          <p:cNvSpPr txBox="1"/>
          <p:nvPr/>
        </p:nvSpPr>
        <p:spPr>
          <a:xfrm>
            <a:off x="1207313" y="4376061"/>
            <a:ext cx="5496916" cy="294589"/>
          </a:xfrm>
          <a:prstGeom prst="rect">
            <a:avLst/>
          </a:prstGeom>
        </p:spPr>
        <p:txBody>
          <a:bodyPr lIns="0" tIns="0" rIns="0" bIns="0" rtlCol="0" anchor="t">
            <a:spAutoFit/>
          </a:bodyPr>
          <a:lstStyle/>
          <a:p>
            <a:pPr algn="l">
              <a:lnSpc>
                <a:spcPts val="2759"/>
              </a:lnSpc>
            </a:pPr>
            <a:r>
              <a:rPr lang="en-US" sz="1103" spc="-1">
                <a:solidFill>
                  <a:srgbClr val="000000"/>
                </a:solidFill>
                <a:latin typeface="IBM Plex Sans Condensed"/>
                <a:ea typeface="IBM Plex Sans Condensed"/>
                <a:cs typeface="IBM Plex Sans Condensed"/>
                <a:sym typeface="IBM Plex Sans Condensed"/>
              </a:rPr>
              <a:t>============================================================================= </a:t>
            </a:r>
          </a:p>
        </p:txBody>
      </p:sp>
      <p:sp>
        <p:nvSpPr>
          <p:cNvPr id="12" name="TextBox 12"/>
          <p:cNvSpPr txBox="1"/>
          <p:nvPr/>
        </p:nvSpPr>
        <p:spPr>
          <a:xfrm>
            <a:off x="1259434" y="5120916"/>
            <a:ext cx="2032054" cy="190005"/>
          </a:xfrm>
          <a:prstGeom prst="rect">
            <a:avLst/>
          </a:prstGeom>
        </p:spPr>
        <p:txBody>
          <a:bodyPr lIns="0" tIns="0" rIns="0" bIns="0" rtlCol="0" anchor="t">
            <a:spAutoFit/>
          </a:bodyPr>
          <a:lstStyle/>
          <a:p>
            <a:pPr algn="l">
              <a:lnSpc>
                <a:spcPts val="1567"/>
              </a:lnSpc>
            </a:pPr>
            <a:r>
              <a:rPr lang="en-US" sz="1103" spc="-1">
                <a:solidFill>
                  <a:srgbClr val="000000"/>
                </a:solidFill>
                <a:latin typeface="IBM Plex Sans Condensed"/>
                <a:ea typeface="IBM Plex Sans Condensed"/>
                <a:cs typeface="IBM Plex Sans Condensed"/>
                <a:sym typeface="IBM Plex Sans Condensed"/>
              </a:rPr>
              <a:t> </a:t>
            </a:r>
            <a:r>
              <a:rPr lang="en-US" sz="1103" spc="-1">
                <a:solidFill>
                  <a:srgbClr val="000000"/>
                </a:solidFill>
                <a:latin typeface="IBM Plex Sans Condensed Bold"/>
                <a:ea typeface="IBM Plex Sans Condensed Bold"/>
                <a:cs typeface="IBM Plex Sans Condensed Bold"/>
                <a:sym typeface="IBM Plex Sans Condensed Bold"/>
              </a:rPr>
              <a:t>Defect Life Cycle/Bug Life Cycle: </a:t>
            </a:r>
          </a:p>
        </p:txBody>
      </p:sp>
      <p:sp>
        <p:nvSpPr>
          <p:cNvPr id="13" name="TextBox 13"/>
          <p:cNvSpPr txBox="1"/>
          <p:nvPr/>
        </p:nvSpPr>
        <p:spPr>
          <a:xfrm>
            <a:off x="1372238" y="5300520"/>
            <a:ext cx="105042" cy="207226"/>
          </a:xfrm>
          <a:prstGeom prst="rect">
            <a:avLst/>
          </a:prstGeom>
        </p:spPr>
        <p:txBody>
          <a:bodyPr lIns="0" tIns="0" rIns="0" bIns="0" rtlCol="0" anchor="t">
            <a:spAutoFit/>
          </a:bodyPr>
          <a:lstStyle/>
          <a:p>
            <a:pPr algn="l">
              <a:lnSpc>
                <a:spcPts val="1567"/>
              </a:lnSpc>
            </a:pPr>
            <a:r>
              <a:rPr lang="en-US" sz="1103">
                <a:solidFill>
                  <a:srgbClr val="000000"/>
                </a:solidFill>
                <a:latin typeface="Arimo"/>
                <a:ea typeface="Arimo"/>
                <a:cs typeface="Arimo"/>
                <a:sym typeface="Arimo"/>
              </a:rPr>
              <a:t> </a:t>
            </a:r>
          </a:p>
        </p:txBody>
      </p:sp>
      <p:sp>
        <p:nvSpPr>
          <p:cNvPr id="14" name="TextBox 14"/>
          <p:cNvSpPr txBox="1"/>
          <p:nvPr/>
        </p:nvSpPr>
        <p:spPr>
          <a:xfrm>
            <a:off x="1600838" y="5344058"/>
            <a:ext cx="5394846" cy="774906"/>
          </a:xfrm>
          <a:prstGeom prst="rect">
            <a:avLst/>
          </a:prstGeom>
        </p:spPr>
        <p:txBody>
          <a:bodyPr lIns="0" tIns="0" rIns="0" bIns="0" rtlCol="0" anchor="t">
            <a:spAutoFit/>
          </a:bodyPr>
          <a:lstStyle/>
          <a:p>
            <a:pPr algn="l">
              <a:lnSpc>
                <a:spcPts val="1567"/>
              </a:lnSpc>
            </a:pPr>
            <a:r>
              <a:rPr lang="en-US" sz="1103" spc="-1">
                <a:solidFill>
                  <a:srgbClr val="000000"/>
                </a:solidFill>
                <a:latin typeface="IBM Plex Sans Condensed"/>
                <a:ea typeface="IBM Plex Sans Condensed"/>
                <a:cs typeface="IBM Plex Sans Condensed"/>
                <a:sym typeface="IBM Plex Sans Condensed"/>
              </a:rPr>
              <a:t>The Bug is the informal name of defects, which means that software or application is not working as per the requirement. </a:t>
            </a:r>
          </a:p>
          <a:p>
            <a:pPr algn="l">
              <a:lnSpc>
                <a:spcPts val="1779"/>
              </a:lnSpc>
            </a:pPr>
            <a:r>
              <a:rPr lang="en-US" sz="1103" spc="-1">
                <a:solidFill>
                  <a:srgbClr val="000000"/>
                </a:solidFill>
                <a:latin typeface="IBM Plex Sans Condensed"/>
                <a:ea typeface="IBM Plex Sans Condensed"/>
                <a:cs typeface="IBM Plex Sans Condensed"/>
                <a:sym typeface="IBM Plex Sans Condensed"/>
              </a:rPr>
              <a:t>In software testing, a software bug can also be an issue, error, fault, or failure. The bug </a:t>
            </a:r>
          </a:p>
          <a:p>
            <a:pPr algn="l">
              <a:lnSpc>
                <a:spcPts val="1291"/>
              </a:lnSpc>
            </a:pPr>
            <a:r>
              <a:rPr lang="en-US" sz="1103" spc="-1">
                <a:solidFill>
                  <a:srgbClr val="000000"/>
                </a:solidFill>
                <a:latin typeface="IBM Plex Sans Condensed"/>
                <a:ea typeface="IBM Plex Sans Condensed"/>
                <a:cs typeface="IBM Plex Sans Condensed"/>
                <a:sym typeface="IBM Plex Sans Condensed"/>
              </a:rPr>
              <a:t>occurred when developers made any mistake or error while developing the product. </a:t>
            </a:r>
          </a:p>
        </p:txBody>
      </p:sp>
      <p:sp>
        <p:nvSpPr>
          <p:cNvPr id="15" name="TextBox 15"/>
          <p:cNvSpPr txBox="1"/>
          <p:nvPr/>
        </p:nvSpPr>
        <p:spPr>
          <a:xfrm>
            <a:off x="1372238" y="5681005"/>
            <a:ext cx="105042" cy="226276"/>
          </a:xfrm>
          <a:prstGeom prst="rect">
            <a:avLst/>
          </a:prstGeom>
        </p:spPr>
        <p:txBody>
          <a:bodyPr lIns="0" tIns="0" rIns="0" bIns="0" rtlCol="0" anchor="t">
            <a:spAutoFit/>
          </a:bodyPr>
          <a:lstStyle/>
          <a:p>
            <a:pPr algn="l">
              <a:lnSpc>
                <a:spcPts val="1779"/>
              </a:lnSpc>
            </a:pPr>
            <a:r>
              <a:rPr lang="en-US" sz="1103">
                <a:solidFill>
                  <a:srgbClr val="000000"/>
                </a:solidFill>
                <a:latin typeface="Arimo"/>
                <a:ea typeface="Arimo"/>
                <a:cs typeface="Arimo"/>
                <a:sym typeface="Arimo"/>
              </a:rPr>
              <a:t> </a:t>
            </a:r>
          </a:p>
        </p:txBody>
      </p:sp>
      <p:sp>
        <p:nvSpPr>
          <p:cNvPr id="16" name="TextBox 16"/>
          <p:cNvSpPr txBox="1"/>
          <p:nvPr/>
        </p:nvSpPr>
        <p:spPr>
          <a:xfrm>
            <a:off x="1259434" y="1126007"/>
            <a:ext cx="1241993" cy="285255"/>
          </a:xfrm>
          <a:prstGeom prst="rect">
            <a:avLst/>
          </a:prstGeom>
        </p:spPr>
        <p:txBody>
          <a:bodyPr lIns="0" tIns="0" rIns="0" bIns="0" rtlCol="0" anchor="t">
            <a:spAutoFit/>
          </a:bodyPr>
          <a:lstStyle/>
          <a:p>
            <a:pPr algn="l">
              <a:lnSpc>
                <a:spcPts val="2546"/>
              </a:lnSpc>
            </a:pPr>
            <a:r>
              <a:rPr lang="en-US" sz="1103" spc="-1">
                <a:solidFill>
                  <a:srgbClr val="000000"/>
                </a:solidFill>
                <a:latin typeface="IBM Plex Sans Condensed"/>
                <a:ea typeface="IBM Plex Sans Condensed"/>
                <a:cs typeface="IBM Plex Sans Condensed"/>
                <a:sym typeface="IBM Plex Sans Condensed"/>
              </a:rPr>
              <a:t> </a:t>
            </a:r>
            <a:r>
              <a:rPr lang="en-US" sz="1103" spc="-1">
                <a:solidFill>
                  <a:srgbClr val="000000"/>
                </a:solidFill>
                <a:latin typeface="IBM Plex Sans Condensed Bold"/>
                <a:ea typeface="IBM Plex Sans Condensed Bold"/>
                <a:cs typeface="IBM Plex Sans Condensed Bold"/>
                <a:sym typeface="IBM Plex Sans Condensed Bold"/>
              </a:rPr>
              <a:t>Defect Resolution: </a:t>
            </a:r>
          </a:p>
        </p:txBody>
      </p:sp>
      <p:sp>
        <p:nvSpPr>
          <p:cNvPr id="17" name="TextBox 17"/>
          <p:cNvSpPr txBox="1"/>
          <p:nvPr/>
        </p:nvSpPr>
        <p:spPr>
          <a:xfrm>
            <a:off x="1372238" y="1465355"/>
            <a:ext cx="5628580" cy="668731"/>
          </a:xfrm>
          <a:prstGeom prst="rect">
            <a:avLst/>
          </a:prstGeom>
        </p:spPr>
        <p:txBody>
          <a:bodyPr lIns="0" tIns="0" rIns="0" bIns="0" rtlCol="0" anchor="t">
            <a:spAutoFit/>
          </a:bodyPr>
          <a:lstStyle/>
          <a:p>
            <a:pPr algn="just">
              <a:lnSpc>
                <a:spcPts val="2546"/>
              </a:lnSpc>
            </a:pPr>
            <a:r>
              <a:rPr lang="en-US" sz="1103" spc="-1">
                <a:solidFill>
                  <a:srgbClr val="000000"/>
                </a:solidFill>
                <a:latin typeface="IBM Plex Sans Condensed"/>
                <a:ea typeface="IBM Plex Sans Condensed"/>
                <a:cs typeface="IBM Plex Sans Condensed"/>
                <a:sym typeface="IBM Plex Sans Condensed"/>
              </a:rPr>
              <a:t>After receiving the defect report from the testing team, the development team conducts a review </a:t>
            </a:r>
          </a:p>
          <a:p>
            <a:pPr algn="just">
              <a:lnSpc>
                <a:spcPts val="551"/>
              </a:lnSpc>
            </a:pPr>
            <a:r>
              <a:rPr lang="en-US" sz="1103" spc="-1">
                <a:solidFill>
                  <a:srgbClr val="000000"/>
                </a:solidFill>
                <a:latin typeface="IBM Plex Sans Condensed"/>
                <a:ea typeface="IBM Plex Sans Condensed"/>
                <a:cs typeface="IBM Plex Sans Condensed"/>
                <a:sym typeface="IBM Plex Sans Condensed"/>
              </a:rPr>
              <a:t>meeting to fix defects. Then they send a Resolution Type to the testing team for further </a:t>
            </a:r>
          </a:p>
          <a:p>
            <a:pPr algn="just">
              <a:lnSpc>
                <a:spcPts val="2567"/>
              </a:lnSpc>
            </a:pPr>
            <a:r>
              <a:rPr lang="en-US" sz="1103" spc="-1">
                <a:solidFill>
                  <a:srgbClr val="000000"/>
                </a:solidFill>
                <a:latin typeface="IBM Plex Sans Condensed"/>
                <a:ea typeface="IBM Plex Sans Condensed"/>
                <a:cs typeface="IBM Plex Sans Condensed"/>
                <a:sym typeface="IBM Plex Sans Condensed"/>
              </a:rPr>
              <a:t>communication. </a:t>
            </a:r>
          </a:p>
        </p:txBody>
      </p:sp>
      <p:sp>
        <p:nvSpPr>
          <p:cNvPr id="19" name="Footer Placeholder 18"/>
          <p:cNvSpPr>
            <a:spLocks noGrp="1"/>
          </p:cNvSpPr>
          <p:nvPr>
            <p:ph type="ftr" sz="quarter" idx="11"/>
          </p:nvPr>
        </p:nvSpPr>
        <p:spPr/>
        <p:txBody>
          <a:bodyPr/>
          <a:lstStyle/>
          <a:p>
            <a:r>
              <a:rPr lang="en-US" smtClean="0"/>
              <a:t>Mr. RANJIT KUMBHAR  7757962804</a:t>
            </a:r>
            <a:endParaRPr lang="en-US"/>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400175" y="914400"/>
            <a:ext cx="4971545" cy="3757298"/>
          </a:xfrm>
          <a:custGeom>
            <a:avLst/>
            <a:gdLst/>
            <a:ahLst/>
            <a:cxnLst/>
            <a:rect l="l" t="t" r="r" b="b"/>
            <a:pathLst>
              <a:path w="4971545" h="3757298">
                <a:moveTo>
                  <a:pt x="0" y="0"/>
                </a:moveTo>
                <a:lnTo>
                  <a:pt x="4971545" y="0"/>
                </a:lnTo>
                <a:lnTo>
                  <a:pt x="4971545" y="3757298"/>
                </a:lnTo>
                <a:lnTo>
                  <a:pt x="0" y="3757298"/>
                </a:lnTo>
                <a:lnTo>
                  <a:pt x="0" y="0"/>
                </a:lnTo>
                <a:close/>
              </a:path>
            </a:pathLst>
          </a:custGeom>
          <a:blipFill>
            <a:blip r:embed="rId2"/>
            <a:stretch>
              <a:fillRect/>
            </a:stretch>
          </a:blipFill>
        </p:spPr>
      </p:sp>
      <p:sp>
        <p:nvSpPr>
          <p:cNvPr id="3" name="Freeform 3"/>
          <p:cNvSpPr/>
          <p:nvPr/>
        </p:nvSpPr>
        <p:spPr>
          <a:xfrm>
            <a:off x="914400" y="5148072"/>
            <a:ext cx="6181344" cy="3846776"/>
          </a:xfrm>
          <a:custGeom>
            <a:avLst/>
            <a:gdLst/>
            <a:ahLst/>
            <a:cxnLst/>
            <a:rect l="l" t="t" r="r" b="b"/>
            <a:pathLst>
              <a:path w="6181344" h="3846776">
                <a:moveTo>
                  <a:pt x="0" y="0"/>
                </a:moveTo>
                <a:lnTo>
                  <a:pt x="6181344" y="0"/>
                </a:lnTo>
                <a:lnTo>
                  <a:pt x="6181344" y="3846776"/>
                </a:lnTo>
                <a:lnTo>
                  <a:pt x="0" y="3846776"/>
                </a:lnTo>
                <a:lnTo>
                  <a:pt x="0" y="0"/>
                </a:lnTo>
                <a:close/>
              </a:path>
            </a:pathLst>
          </a:custGeom>
          <a:blipFill>
            <a:blip r:embed="rId3"/>
            <a:stretch>
              <a:fillRect t="-17"/>
            </a:stretch>
          </a:blipFill>
        </p:spPr>
      </p:sp>
      <p:sp>
        <p:nvSpPr>
          <p:cNvPr id="6" name="Footer Placeholder 5"/>
          <p:cNvSpPr>
            <a:spLocks noGrp="1"/>
          </p:cNvSpPr>
          <p:nvPr>
            <p:ph type="ftr" sz="quarter" idx="11"/>
          </p:nvPr>
        </p:nvSpPr>
        <p:spPr/>
        <p:txBody>
          <a:bodyPr/>
          <a:lstStyle/>
          <a:p>
            <a:r>
              <a:rPr lang="en-US" smtClean="0"/>
              <a:t>Mr. RANJIT KUMBHAR  7757962804</a:t>
            </a:r>
            <a:endParaRPr lang="en-US"/>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43000" y="1578607"/>
            <a:ext cx="115567" cy="116205"/>
          </a:xfrm>
          <a:custGeom>
            <a:avLst/>
            <a:gdLst/>
            <a:ahLst/>
            <a:cxnLst/>
            <a:rect l="l" t="t" r="r" b="b"/>
            <a:pathLst>
              <a:path w="115567" h="116205">
                <a:moveTo>
                  <a:pt x="0" y="0"/>
                </a:moveTo>
                <a:lnTo>
                  <a:pt x="115567" y="0"/>
                </a:lnTo>
                <a:lnTo>
                  <a:pt x="115567" y="116205"/>
                </a:lnTo>
                <a:lnTo>
                  <a:pt x="0" y="116205"/>
                </a:lnTo>
                <a:lnTo>
                  <a:pt x="0" y="0"/>
                </a:lnTo>
                <a:close/>
              </a:path>
            </a:pathLst>
          </a:custGeom>
          <a:blipFill>
            <a:blip r:embed="rId2"/>
            <a:stretch>
              <a:fillRect/>
            </a:stretch>
          </a:blipFill>
        </p:spPr>
      </p:sp>
      <p:sp>
        <p:nvSpPr>
          <p:cNvPr id="4" name="TextBox 4"/>
          <p:cNvSpPr txBox="1"/>
          <p:nvPr/>
        </p:nvSpPr>
        <p:spPr>
          <a:xfrm>
            <a:off x="1372238" y="5255666"/>
            <a:ext cx="931069" cy="180289"/>
          </a:xfrm>
          <a:prstGeom prst="rect">
            <a:avLst/>
          </a:prstGeom>
        </p:spPr>
        <p:txBody>
          <a:bodyPr lIns="0" tIns="0" rIns="0" bIns="0" rtlCol="0" anchor="t">
            <a:spAutoFit/>
          </a:bodyPr>
          <a:lstStyle/>
          <a:p>
            <a:pPr algn="l">
              <a:lnSpc>
                <a:spcPts val="1545"/>
              </a:lnSpc>
            </a:pPr>
            <a:r>
              <a:rPr lang="en-US" sz="1103" spc="-1">
                <a:solidFill>
                  <a:srgbClr val="5B9BD5"/>
                </a:solidFill>
                <a:latin typeface="IBM Plex Sans Condensed Bold"/>
                <a:ea typeface="IBM Plex Sans Condensed Bold"/>
                <a:cs typeface="IBM Plex Sans Condensed Bold"/>
                <a:sym typeface="IBM Plex Sans Condensed Bold"/>
              </a:rPr>
              <a:t>c. Test Metrics: </a:t>
            </a:r>
          </a:p>
        </p:txBody>
      </p:sp>
      <p:sp>
        <p:nvSpPr>
          <p:cNvPr id="5" name="TextBox 5"/>
          <p:cNvSpPr txBox="1"/>
          <p:nvPr/>
        </p:nvSpPr>
        <p:spPr>
          <a:xfrm>
            <a:off x="1207313" y="914048"/>
            <a:ext cx="5496916" cy="180289"/>
          </a:xfrm>
          <a:prstGeom prst="rect">
            <a:avLst/>
          </a:prstGeom>
        </p:spPr>
        <p:txBody>
          <a:bodyPr lIns="0" tIns="0" rIns="0" bIns="0" rtlCol="0" anchor="t">
            <a:spAutoFit/>
          </a:bodyPr>
          <a:lstStyle/>
          <a:p>
            <a:pPr algn="l">
              <a:lnSpc>
                <a:spcPts val="1545"/>
              </a:lnSpc>
            </a:pPr>
            <a:r>
              <a:rPr lang="en-US" sz="1103" spc="-1">
                <a:solidFill>
                  <a:srgbClr val="000000"/>
                </a:solidFill>
                <a:latin typeface="IBM Plex Sans Condensed"/>
                <a:ea typeface="IBM Plex Sans Condensed"/>
                <a:cs typeface="IBM Plex Sans Condensed"/>
                <a:sym typeface="IBM Plex Sans Condensed"/>
              </a:rPr>
              <a:t>============================================================================= </a:t>
            </a:r>
          </a:p>
        </p:txBody>
      </p:sp>
      <p:sp>
        <p:nvSpPr>
          <p:cNvPr id="6" name="TextBox 6"/>
          <p:cNvSpPr txBox="1"/>
          <p:nvPr/>
        </p:nvSpPr>
        <p:spPr>
          <a:xfrm>
            <a:off x="1259434" y="1449476"/>
            <a:ext cx="1251318" cy="285255"/>
          </a:xfrm>
          <a:prstGeom prst="rect">
            <a:avLst/>
          </a:prstGeom>
        </p:spPr>
        <p:txBody>
          <a:bodyPr lIns="0" tIns="0" rIns="0" bIns="0" rtlCol="0" anchor="t">
            <a:spAutoFit/>
          </a:bodyPr>
          <a:lstStyle/>
          <a:p>
            <a:pPr algn="l">
              <a:lnSpc>
                <a:spcPts val="2592"/>
              </a:lnSpc>
            </a:pPr>
            <a:r>
              <a:rPr lang="en-US" sz="1103" spc="-1">
                <a:solidFill>
                  <a:srgbClr val="000000"/>
                </a:solidFill>
                <a:latin typeface="IBM Plex Sans Condensed"/>
                <a:ea typeface="IBM Plex Sans Condensed"/>
                <a:cs typeface="IBM Plex Sans Condensed"/>
                <a:sym typeface="IBM Plex Sans Condensed"/>
              </a:rPr>
              <a:t> </a:t>
            </a:r>
            <a:r>
              <a:rPr lang="en-US" sz="1103" spc="-1">
                <a:solidFill>
                  <a:srgbClr val="000000"/>
                </a:solidFill>
                <a:latin typeface="IBM Plex Sans Condensed Bold"/>
                <a:ea typeface="IBM Plex Sans Condensed Bold"/>
                <a:cs typeface="IBM Plex Sans Condensed Bold"/>
                <a:sym typeface="IBM Plex Sans Condensed Bold"/>
              </a:rPr>
              <a:t>Test Cycle Closure: </a:t>
            </a:r>
          </a:p>
        </p:txBody>
      </p:sp>
      <p:sp>
        <p:nvSpPr>
          <p:cNvPr id="7" name="TextBox 7"/>
          <p:cNvSpPr txBox="1"/>
          <p:nvPr/>
        </p:nvSpPr>
        <p:spPr>
          <a:xfrm>
            <a:off x="1372238" y="1788443"/>
            <a:ext cx="756971" cy="275539"/>
          </a:xfrm>
          <a:prstGeom prst="rect">
            <a:avLst/>
          </a:prstGeom>
        </p:spPr>
        <p:txBody>
          <a:bodyPr lIns="0" tIns="0" rIns="0" bIns="0" rtlCol="0" anchor="t">
            <a:spAutoFit/>
          </a:bodyPr>
          <a:lstStyle/>
          <a:p>
            <a:pPr algn="l">
              <a:lnSpc>
                <a:spcPts val="2592"/>
              </a:lnSpc>
            </a:pPr>
            <a:r>
              <a:rPr lang="en-US" sz="1103" spc="-1">
                <a:solidFill>
                  <a:srgbClr val="5B9BD5"/>
                </a:solidFill>
                <a:latin typeface="IBM Plex Sans Condensed Bold"/>
                <a:ea typeface="IBM Plex Sans Condensed Bold"/>
                <a:cs typeface="IBM Plex Sans Condensed Bold"/>
                <a:sym typeface="IBM Plex Sans Condensed Bold"/>
              </a:rPr>
              <a:t>a. Activities: </a:t>
            </a:r>
          </a:p>
        </p:txBody>
      </p:sp>
      <p:sp>
        <p:nvSpPr>
          <p:cNvPr id="8" name="TextBox 8"/>
          <p:cNvSpPr txBox="1"/>
          <p:nvPr/>
        </p:nvSpPr>
        <p:spPr>
          <a:xfrm>
            <a:off x="1600838" y="2077126"/>
            <a:ext cx="105042" cy="302476"/>
          </a:xfrm>
          <a:prstGeom prst="rect">
            <a:avLst/>
          </a:prstGeom>
        </p:spPr>
        <p:txBody>
          <a:bodyPr lIns="0" tIns="0" rIns="0" bIns="0" rtlCol="0" anchor="t">
            <a:spAutoFit/>
          </a:bodyPr>
          <a:lstStyle/>
          <a:p>
            <a:pPr algn="l">
              <a:lnSpc>
                <a:spcPts val="2592"/>
              </a:lnSpc>
            </a:pPr>
            <a:r>
              <a:rPr lang="en-US" sz="1103">
                <a:solidFill>
                  <a:srgbClr val="000000"/>
                </a:solidFill>
                <a:latin typeface="Arimo"/>
                <a:ea typeface="Arimo"/>
                <a:cs typeface="Arimo"/>
                <a:sym typeface="Arimo"/>
              </a:rPr>
              <a:t> </a:t>
            </a:r>
          </a:p>
        </p:txBody>
      </p:sp>
      <p:sp>
        <p:nvSpPr>
          <p:cNvPr id="9" name="TextBox 9"/>
          <p:cNvSpPr txBox="1"/>
          <p:nvPr/>
        </p:nvSpPr>
        <p:spPr>
          <a:xfrm>
            <a:off x="1829438" y="2120675"/>
            <a:ext cx="5157159" cy="1485852"/>
          </a:xfrm>
          <a:prstGeom prst="rect">
            <a:avLst/>
          </a:prstGeom>
        </p:spPr>
        <p:txBody>
          <a:bodyPr lIns="0" tIns="0" rIns="0" bIns="0" rtlCol="0" anchor="t">
            <a:spAutoFit/>
          </a:bodyPr>
          <a:lstStyle/>
          <a:p>
            <a:pPr algn="l">
              <a:lnSpc>
                <a:spcPts val="2592"/>
              </a:lnSpc>
            </a:pPr>
            <a:r>
              <a:rPr lang="en-US" sz="1103" spc="-1">
                <a:solidFill>
                  <a:srgbClr val="000000"/>
                </a:solidFill>
                <a:latin typeface="IBM Plex Sans Condensed"/>
                <a:ea typeface="IBM Plex Sans Condensed"/>
                <a:cs typeface="IBM Plex Sans Condensed"/>
                <a:sym typeface="IBM Plex Sans Condensed"/>
              </a:rPr>
              <a:t>Evaluate cycle completion criteria based on Time, Test coverage, Cost, Software Critical </a:t>
            </a:r>
          </a:p>
          <a:p>
            <a:pPr algn="l">
              <a:lnSpc>
                <a:spcPts val="551"/>
              </a:lnSpc>
            </a:pPr>
            <a:r>
              <a:rPr lang="en-US" sz="1103" spc="-1">
                <a:solidFill>
                  <a:srgbClr val="000000"/>
                </a:solidFill>
                <a:latin typeface="IBM Plex Sans Condensed"/>
                <a:ea typeface="IBM Plex Sans Condensed"/>
                <a:cs typeface="IBM Plex Sans Condensed"/>
                <a:sym typeface="IBM Plex Sans Condensed"/>
              </a:rPr>
              <a:t>Business Objectives, Quality. </a:t>
            </a:r>
          </a:p>
          <a:p>
            <a:pPr algn="l">
              <a:lnSpc>
                <a:spcPts val="2668"/>
              </a:lnSpc>
            </a:pPr>
            <a:r>
              <a:rPr lang="en-US" sz="1103" spc="-1">
                <a:solidFill>
                  <a:srgbClr val="000000"/>
                </a:solidFill>
                <a:latin typeface="IBM Plex Sans Condensed"/>
                <a:ea typeface="IBM Plex Sans Condensed"/>
                <a:cs typeface="IBM Plex Sans Condensed"/>
                <a:sym typeface="IBM Plex Sans Condensed"/>
              </a:rPr>
              <a:t>Prepare test metrics based on the above parameters. </a:t>
            </a:r>
          </a:p>
          <a:p>
            <a:pPr algn="l">
              <a:lnSpc>
                <a:spcPts val="551"/>
              </a:lnSpc>
            </a:pPr>
            <a:r>
              <a:rPr lang="en-US" sz="1103" spc="-1">
                <a:solidFill>
                  <a:srgbClr val="000000"/>
                </a:solidFill>
                <a:latin typeface="IBM Plex Sans Condensed"/>
                <a:ea typeface="IBM Plex Sans Condensed"/>
                <a:cs typeface="IBM Plex Sans Condensed"/>
                <a:sym typeface="IBM Plex Sans Condensed"/>
              </a:rPr>
              <a:t>Document the learning out of the project. </a:t>
            </a:r>
          </a:p>
          <a:p>
            <a:pPr algn="l">
              <a:lnSpc>
                <a:spcPts val="2663"/>
              </a:lnSpc>
            </a:pPr>
            <a:r>
              <a:rPr lang="en-US" sz="1103" spc="-1">
                <a:solidFill>
                  <a:srgbClr val="000000"/>
                </a:solidFill>
                <a:latin typeface="IBM Plex Sans Condensed"/>
                <a:ea typeface="IBM Plex Sans Condensed"/>
                <a:cs typeface="IBM Plex Sans Condensed"/>
                <a:sym typeface="IBM Plex Sans Condensed"/>
              </a:rPr>
              <a:t>Prepare Test summary report. </a:t>
            </a:r>
          </a:p>
          <a:p>
            <a:pPr algn="l">
              <a:lnSpc>
                <a:spcPts val="551"/>
              </a:lnSpc>
            </a:pPr>
            <a:r>
              <a:rPr lang="en-US" sz="1103" spc="-1">
                <a:solidFill>
                  <a:srgbClr val="000000"/>
                </a:solidFill>
                <a:latin typeface="IBM Plex Sans Condensed"/>
                <a:ea typeface="IBM Plex Sans Condensed"/>
                <a:cs typeface="IBM Plex Sans Condensed"/>
                <a:sym typeface="IBM Plex Sans Condensed"/>
              </a:rPr>
              <a:t>Qualitative and quantitative reporting of quality of the work product to the customer. </a:t>
            </a:r>
          </a:p>
          <a:p>
            <a:pPr algn="l">
              <a:lnSpc>
                <a:spcPts val="2688"/>
              </a:lnSpc>
            </a:pPr>
            <a:r>
              <a:rPr lang="en-US" sz="1103" spc="-1">
                <a:solidFill>
                  <a:srgbClr val="000000"/>
                </a:solidFill>
                <a:latin typeface="IBM Plex Sans Condensed"/>
                <a:ea typeface="IBM Plex Sans Condensed"/>
                <a:cs typeface="IBM Plex Sans Condensed"/>
                <a:sym typeface="IBM Plex Sans Condensed"/>
              </a:rPr>
              <a:t>The result analysis to find out the defect distribution by type and severity. </a:t>
            </a:r>
          </a:p>
        </p:txBody>
      </p:sp>
      <p:sp>
        <p:nvSpPr>
          <p:cNvPr id="10" name="TextBox 10"/>
          <p:cNvSpPr txBox="1"/>
          <p:nvPr/>
        </p:nvSpPr>
        <p:spPr>
          <a:xfrm>
            <a:off x="1600838" y="2467146"/>
            <a:ext cx="105042" cy="1122769"/>
          </a:xfrm>
          <a:prstGeom prst="rect">
            <a:avLst/>
          </a:prstGeom>
        </p:spPr>
        <p:txBody>
          <a:bodyPr lIns="0" tIns="0" rIns="0" bIns="0" rtlCol="0" anchor="t">
            <a:spAutoFit/>
          </a:bodyPr>
          <a:lstStyle/>
          <a:p>
            <a:pPr algn="just">
              <a:lnSpc>
                <a:spcPts val="2668"/>
              </a:lnSpc>
            </a:pPr>
            <a:r>
              <a:rPr lang="en-US" sz="1103">
                <a:solidFill>
                  <a:srgbClr val="000000"/>
                </a:solidFill>
                <a:latin typeface="Arimo"/>
                <a:ea typeface="Arimo"/>
                <a:cs typeface="Arimo"/>
                <a:sym typeface="Arimo"/>
              </a:rPr>
              <a:t> </a:t>
            </a:r>
          </a:p>
          <a:p>
            <a:pPr algn="just">
              <a:lnSpc>
                <a:spcPts val="551"/>
              </a:lnSpc>
            </a:pPr>
            <a:r>
              <a:rPr lang="en-US" sz="1103">
                <a:solidFill>
                  <a:srgbClr val="000000"/>
                </a:solidFill>
                <a:latin typeface="Arimo"/>
                <a:ea typeface="Arimo"/>
                <a:cs typeface="Arimo"/>
                <a:sym typeface="Arimo"/>
              </a:rPr>
              <a:t> </a:t>
            </a:r>
          </a:p>
          <a:p>
            <a:pPr algn="just">
              <a:lnSpc>
                <a:spcPts val="2663"/>
              </a:lnSpc>
            </a:pPr>
            <a:r>
              <a:rPr lang="en-US" sz="1103">
                <a:solidFill>
                  <a:srgbClr val="000000"/>
                </a:solidFill>
                <a:latin typeface="Arimo"/>
                <a:ea typeface="Arimo"/>
                <a:cs typeface="Arimo"/>
                <a:sym typeface="Arimo"/>
              </a:rPr>
              <a:t> </a:t>
            </a:r>
          </a:p>
          <a:p>
            <a:pPr algn="just">
              <a:lnSpc>
                <a:spcPts val="551"/>
              </a:lnSpc>
            </a:pPr>
            <a:r>
              <a:rPr lang="en-US" sz="1103">
                <a:solidFill>
                  <a:srgbClr val="000000"/>
                </a:solidFill>
                <a:latin typeface="Arimo"/>
                <a:ea typeface="Arimo"/>
                <a:cs typeface="Arimo"/>
                <a:sym typeface="Arimo"/>
              </a:rPr>
              <a:t> </a:t>
            </a:r>
          </a:p>
          <a:p>
            <a:pPr algn="just">
              <a:lnSpc>
                <a:spcPts val="2688"/>
              </a:lnSpc>
            </a:pPr>
            <a:r>
              <a:rPr lang="en-US" sz="1103">
                <a:solidFill>
                  <a:srgbClr val="000000"/>
                </a:solidFill>
                <a:latin typeface="Arimo"/>
                <a:ea typeface="Arimo"/>
                <a:cs typeface="Arimo"/>
                <a:sym typeface="Arimo"/>
              </a:rPr>
              <a:t> </a:t>
            </a:r>
          </a:p>
        </p:txBody>
      </p:sp>
      <p:sp>
        <p:nvSpPr>
          <p:cNvPr id="11" name="TextBox 11"/>
          <p:cNvSpPr txBox="1"/>
          <p:nvPr/>
        </p:nvSpPr>
        <p:spPr>
          <a:xfrm>
            <a:off x="1372238" y="3971058"/>
            <a:ext cx="949719" cy="285064"/>
          </a:xfrm>
          <a:prstGeom prst="rect">
            <a:avLst/>
          </a:prstGeom>
        </p:spPr>
        <p:txBody>
          <a:bodyPr lIns="0" tIns="0" rIns="0" bIns="0" rtlCol="0" anchor="t">
            <a:spAutoFit/>
          </a:bodyPr>
          <a:lstStyle/>
          <a:p>
            <a:pPr algn="l">
              <a:lnSpc>
                <a:spcPts val="2688"/>
              </a:lnSpc>
            </a:pPr>
            <a:r>
              <a:rPr lang="en-US" sz="1103" spc="-1">
                <a:solidFill>
                  <a:srgbClr val="5B9BD5"/>
                </a:solidFill>
                <a:latin typeface="IBM Plex Sans Condensed Bold"/>
                <a:ea typeface="IBM Plex Sans Condensed Bold"/>
                <a:cs typeface="IBM Plex Sans Condensed Bold"/>
                <a:sym typeface="IBM Plex Sans Condensed Bold"/>
              </a:rPr>
              <a:t>b. Deliverables: </a:t>
            </a:r>
          </a:p>
        </p:txBody>
      </p:sp>
      <p:sp>
        <p:nvSpPr>
          <p:cNvPr id="12" name="TextBox 12"/>
          <p:cNvSpPr txBox="1"/>
          <p:nvPr/>
        </p:nvSpPr>
        <p:spPr>
          <a:xfrm>
            <a:off x="1600838" y="4278801"/>
            <a:ext cx="105042" cy="494119"/>
          </a:xfrm>
          <a:prstGeom prst="rect">
            <a:avLst/>
          </a:prstGeom>
        </p:spPr>
        <p:txBody>
          <a:bodyPr lIns="0" tIns="0" rIns="0" bIns="0" rtlCol="0" anchor="t">
            <a:spAutoFit/>
          </a:bodyPr>
          <a:lstStyle/>
          <a:p>
            <a:pPr algn="just">
              <a:lnSpc>
                <a:spcPts val="2471"/>
              </a:lnSpc>
            </a:pPr>
            <a:r>
              <a:rPr lang="en-US" sz="1103">
                <a:solidFill>
                  <a:srgbClr val="000000"/>
                </a:solidFill>
                <a:latin typeface="Arimo"/>
                <a:ea typeface="Arimo"/>
                <a:cs typeface="Arimo"/>
                <a:sym typeface="Arimo"/>
              </a:rPr>
              <a:t> </a:t>
            </a:r>
          </a:p>
          <a:p>
            <a:pPr algn="just">
              <a:lnSpc>
                <a:spcPts val="695"/>
              </a:lnSpc>
            </a:pPr>
            <a:r>
              <a:rPr lang="en-US" sz="1103">
                <a:solidFill>
                  <a:srgbClr val="000000"/>
                </a:solidFill>
                <a:latin typeface="Arimo"/>
                <a:ea typeface="Arimo"/>
                <a:cs typeface="Arimo"/>
                <a:sym typeface="Arimo"/>
              </a:rPr>
              <a:t> </a:t>
            </a:r>
          </a:p>
        </p:txBody>
      </p:sp>
      <p:sp>
        <p:nvSpPr>
          <p:cNvPr id="13" name="TextBox 13"/>
          <p:cNvSpPr txBox="1"/>
          <p:nvPr/>
        </p:nvSpPr>
        <p:spPr>
          <a:xfrm>
            <a:off x="1829438" y="4322340"/>
            <a:ext cx="1180176" cy="467182"/>
          </a:xfrm>
          <a:prstGeom prst="rect">
            <a:avLst/>
          </a:prstGeom>
        </p:spPr>
        <p:txBody>
          <a:bodyPr lIns="0" tIns="0" rIns="0" bIns="0" rtlCol="0" anchor="t">
            <a:spAutoFit/>
          </a:bodyPr>
          <a:lstStyle/>
          <a:p>
            <a:pPr algn="l">
              <a:lnSpc>
                <a:spcPts val="2471"/>
              </a:lnSpc>
            </a:pPr>
            <a:r>
              <a:rPr lang="en-US" sz="1103" spc="-1">
                <a:solidFill>
                  <a:srgbClr val="000000"/>
                </a:solidFill>
                <a:latin typeface="IBM Plex Sans Condensed"/>
                <a:ea typeface="IBM Plex Sans Condensed"/>
                <a:cs typeface="IBM Plex Sans Condensed"/>
                <a:sym typeface="IBM Plex Sans Condensed"/>
              </a:rPr>
              <a:t>Test Closure report. </a:t>
            </a:r>
          </a:p>
          <a:p>
            <a:pPr algn="l">
              <a:lnSpc>
                <a:spcPts val="695"/>
              </a:lnSpc>
            </a:pPr>
            <a:r>
              <a:rPr lang="en-US" sz="1103" spc="-1">
                <a:solidFill>
                  <a:srgbClr val="000000"/>
                </a:solidFill>
                <a:latin typeface="IBM Plex Sans Condensed"/>
                <a:ea typeface="IBM Plex Sans Condensed"/>
                <a:cs typeface="IBM Plex Sans Condensed"/>
                <a:sym typeface="IBM Plex Sans Condensed"/>
              </a:rPr>
              <a:t>Test metrics. </a:t>
            </a:r>
          </a:p>
        </p:txBody>
      </p:sp>
      <p:sp>
        <p:nvSpPr>
          <p:cNvPr id="15" name="Footer Placeholder 14"/>
          <p:cNvSpPr>
            <a:spLocks noGrp="1"/>
          </p:cNvSpPr>
          <p:nvPr>
            <p:ph type="ftr" sz="quarter" idx="11"/>
          </p:nvPr>
        </p:nvSpPr>
        <p:spPr/>
        <p:txBody>
          <a:bodyPr/>
          <a:lstStyle/>
          <a:p>
            <a:r>
              <a:rPr lang="en-US" smtClean="0"/>
              <a:t>Mr. RANJIT KUMBHAR  7757962804</a:t>
            </a:r>
            <a:endParaRPr lang="en-US"/>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914400" y="914400"/>
            <a:ext cx="5943600" cy="3397253"/>
          </a:xfrm>
          <a:custGeom>
            <a:avLst/>
            <a:gdLst/>
            <a:ahLst/>
            <a:cxnLst/>
            <a:rect l="l" t="t" r="r" b="b"/>
            <a:pathLst>
              <a:path w="5943600" h="3397253">
                <a:moveTo>
                  <a:pt x="0" y="0"/>
                </a:moveTo>
                <a:lnTo>
                  <a:pt x="5943600" y="0"/>
                </a:lnTo>
                <a:lnTo>
                  <a:pt x="5943600" y="3397253"/>
                </a:lnTo>
                <a:lnTo>
                  <a:pt x="0" y="3397253"/>
                </a:lnTo>
                <a:lnTo>
                  <a:pt x="0" y="0"/>
                </a:lnTo>
                <a:close/>
              </a:path>
            </a:pathLst>
          </a:custGeom>
          <a:blipFill>
            <a:blip r:embed="rId2"/>
            <a:stretch>
              <a:fillRect/>
            </a:stretch>
          </a:blipFill>
        </p:spPr>
      </p:sp>
      <p:sp>
        <p:nvSpPr>
          <p:cNvPr id="3" name="Freeform 3"/>
          <p:cNvSpPr/>
          <p:nvPr/>
        </p:nvSpPr>
        <p:spPr>
          <a:xfrm>
            <a:off x="914400" y="5111496"/>
            <a:ext cx="5943600" cy="3355591"/>
          </a:xfrm>
          <a:custGeom>
            <a:avLst/>
            <a:gdLst/>
            <a:ahLst/>
            <a:cxnLst/>
            <a:rect l="l" t="t" r="r" b="b"/>
            <a:pathLst>
              <a:path w="5943600" h="3355591">
                <a:moveTo>
                  <a:pt x="0" y="0"/>
                </a:moveTo>
                <a:lnTo>
                  <a:pt x="5943600" y="0"/>
                </a:lnTo>
                <a:lnTo>
                  <a:pt x="5943600" y="3355591"/>
                </a:lnTo>
                <a:lnTo>
                  <a:pt x="0" y="3355591"/>
                </a:lnTo>
                <a:lnTo>
                  <a:pt x="0" y="0"/>
                </a:lnTo>
                <a:close/>
              </a:path>
            </a:pathLst>
          </a:custGeom>
          <a:blipFill>
            <a:blip r:embed="rId3"/>
            <a:stretch>
              <a:fillRect t="-30"/>
            </a:stretch>
          </a:blipFill>
        </p:spPr>
      </p:sp>
      <p:sp>
        <p:nvSpPr>
          <p:cNvPr id="6" name="Footer Placeholder 5"/>
          <p:cNvSpPr>
            <a:spLocks noGrp="1"/>
          </p:cNvSpPr>
          <p:nvPr>
            <p:ph type="ftr" sz="quarter" idx="11"/>
          </p:nvPr>
        </p:nvSpPr>
        <p:spPr/>
        <p:txBody>
          <a:bodyPr/>
          <a:lstStyle/>
          <a:p>
            <a:r>
              <a:rPr lang="en-US" smtClean="0"/>
              <a:t>Mr. RANJIT KUMBHAR  7757962804</a:t>
            </a:r>
            <a:endParaRPr lang="en-US"/>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43000" y="5066033"/>
            <a:ext cx="115567" cy="115567"/>
          </a:xfrm>
          <a:custGeom>
            <a:avLst/>
            <a:gdLst/>
            <a:ahLst/>
            <a:cxnLst/>
            <a:rect l="l" t="t" r="r" b="b"/>
            <a:pathLst>
              <a:path w="115567" h="115567">
                <a:moveTo>
                  <a:pt x="0" y="0"/>
                </a:moveTo>
                <a:lnTo>
                  <a:pt x="115567" y="0"/>
                </a:lnTo>
                <a:lnTo>
                  <a:pt x="115567" y="115567"/>
                </a:lnTo>
                <a:lnTo>
                  <a:pt x="0" y="115567"/>
                </a:lnTo>
                <a:lnTo>
                  <a:pt x="0" y="0"/>
                </a:lnTo>
                <a:close/>
              </a:path>
            </a:pathLst>
          </a:custGeom>
          <a:blipFill>
            <a:blip r:embed="rId2"/>
            <a:stretch>
              <a:fillRect/>
            </a:stretch>
          </a:blipFill>
        </p:spPr>
      </p:sp>
      <p:sp>
        <p:nvSpPr>
          <p:cNvPr id="3" name="Freeform 3"/>
          <p:cNvSpPr/>
          <p:nvPr/>
        </p:nvSpPr>
        <p:spPr>
          <a:xfrm>
            <a:off x="914400" y="914400"/>
            <a:ext cx="5943600" cy="3332483"/>
          </a:xfrm>
          <a:custGeom>
            <a:avLst/>
            <a:gdLst/>
            <a:ahLst/>
            <a:cxnLst/>
            <a:rect l="l" t="t" r="r" b="b"/>
            <a:pathLst>
              <a:path w="5943600" h="3332483">
                <a:moveTo>
                  <a:pt x="0" y="0"/>
                </a:moveTo>
                <a:lnTo>
                  <a:pt x="5943600" y="0"/>
                </a:lnTo>
                <a:lnTo>
                  <a:pt x="5943600" y="3332483"/>
                </a:lnTo>
                <a:lnTo>
                  <a:pt x="0" y="3332483"/>
                </a:lnTo>
                <a:lnTo>
                  <a:pt x="0" y="0"/>
                </a:lnTo>
                <a:close/>
              </a:path>
            </a:pathLst>
          </a:custGeom>
          <a:blipFill>
            <a:blip r:embed="rId3"/>
            <a:stretch>
              <a:fillRect/>
            </a:stretch>
          </a:blipFill>
        </p:spPr>
      </p:sp>
      <p:sp>
        <p:nvSpPr>
          <p:cNvPr id="5" name="TextBox 5"/>
          <p:cNvSpPr txBox="1"/>
          <p:nvPr/>
        </p:nvSpPr>
        <p:spPr>
          <a:xfrm>
            <a:off x="1207313" y="4401969"/>
            <a:ext cx="5496916" cy="180289"/>
          </a:xfrm>
          <a:prstGeom prst="rect">
            <a:avLst/>
          </a:prstGeom>
        </p:spPr>
        <p:txBody>
          <a:bodyPr lIns="0" tIns="0" rIns="0" bIns="0" rtlCol="0" anchor="t">
            <a:spAutoFit/>
          </a:bodyPr>
          <a:lstStyle/>
          <a:p>
            <a:pPr algn="l">
              <a:lnSpc>
                <a:spcPts val="1545"/>
              </a:lnSpc>
            </a:pPr>
            <a:r>
              <a:rPr lang="en-US" sz="1103" spc="-1">
                <a:solidFill>
                  <a:srgbClr val="000000"/>
                </a:solidFill>
                <a:latin typeface="IBM Plex Sans Condensed"/>
                <a:ea typeface="IBM Plex Sans Condensed"/>
                <a:cs typeface="IBM Plex Sans Condensed"/>
                <a:sym typeface="IBM Plex Sans Condensed"/>
              </a:rPr>
              <a:t>============================================================================= </a:t>
            </a:r>
          </a:p>
        </p:txBody>
      </p:sp>
      <p:sp>
        <p:nvSpPr>
          <p:cNvPr id="6" name="TextBox 6"/>
          <p:cNvSpPr txBox="1"/>
          <p:nvPr/>
        </p:nvSpPr>
        <p:spPr>
          <a:xfrm>
            <a:off x="1259434" y="5022999"/>
            <a:ext cx="1437856" cy="199530"/>
          </a:xfrm>
          <a:prstGeom prst="rect">
            <a:avLst/>
          </a:prstGeom>
        </p:spPr>
        <p:txBody>
          <a:bodyPr lIns="0" tIns="0" rIns="0" bIns="0" rtlCol="0" anchor="t">
            <a:spAutoFit/>
          </a:bodyPr>
          <a:lstStyle/>
          <a:p>
            <a:pPr algn="l">
              <a:lnSpc>
                <a:spcPts val="1608"/>
              </a:lnSpc>
            </a:pPr>
            <a:r>
              <a:rPr lang="en-US" sz="1103" spc="-1">
                <a:solidFill>
                  <a:srgbClr val="000000"/>
                </a:solidFill>
                <a:latin typeface="IBM Plex Sans Condensed"/>
                <a:ea typeface="IBM Plex Sans Condensed"/>
                <a:cs typeface="IBM Plex Sans Condensed"/>
                <a:sym typeface="IBM Plex Sans Condensed"/>
              </a:rPr>
              <a:t> </a:t>
            </a:r>
            <a:r>
              <a:rPr lang="en-US" sz="1103" spc="-1">
                <a:solidFill>
                  <a:srgbClr val="000000"/>
                </a:solidFill>
                <a:latin typeface="IBM Plex Sans Condensed Bold"/>
                <a:ea typeface="IBM Plex Sans Condensed Bold"/>
                <a:cs typeface="IBM Plex Sans Condensed Bold"/>
                <a:sym typeface="IBM Plex Sans Condensed Bold"/>
              </a:rPr>
              <a:t>QA/Testing Activities: </a:t>
            </a:r>
          </a:p>
        </p:txBody>
      </p:sp>
      <p:sp>
        <p:nvSpPr>
          <p:cNvPr id="7" name="TextBox 7"/>
          <p:cNvSpPr txBox="1"/>
          <p:nvPr/>
        </p:nvSpPr>
        <p:spPr>
          <a:xfrm>
            <a:off x="1372238" y="5199555"/>
            <a:ext cx="105042" cy="2658837"/>
          </a:xfrm>
          <a:prstGeom prst="rect">
            <a:avLst/>
          </a:prstGeom>
        </p:spPr>
        <p:txBody>
          <a:bodyPr lIns="0" tIns="0" rIns="0" bIns="0" rtlCol="0" anchor="t">
            <a:spAutoFit/>
          </a:bodyPr>
          <a:lstStyle/>
          <a:p>
            <a:pPr algn="just">
              <a:lnSpc>
                <a:spcPts val="1608"/>
              </a:lnSpc>
            </a:pPr>
            <a:r>
              <a:rPr lang="en-US" sz="1103">
                <a:solidFill>
                  <a:srgbClr val="000000"/>
                </a:solidFill>
                <a:latin typeface="Arimo"/>
                <a:ea typeface="Arimo"/>
                <a:cs typeface="Arimo"/>
                <a:sym typeface="Arimo"/>
              </a:rPr>
              <a:t>            </a:t>
            </a:r>
          </a:p>
          <a:p>
            <a:pPr algn="just">
              <a:lnSpc>
                <a:spcPts val="1466"/>
              </a:lnSpc>
            </a:pPr>
            <a:r>
              <a:rPr lang="en-US" sz="1103">
                <a:solidFill>
                  <a:srgbClr val="000000"/>
                </a:solidFill>
                <a:latin typeface="Arimo"/>
                <a:ea typeface="Arimo"/>
                <a:cs typeface="Arimo"/>
                <a:sym typeface="Arimo"/>
              </a:rPr>
              <a:t> </a:t>
            </a:r>
          </a:p>
        </p:txBody>
      </p:sp>
      <p:sp>
        <p:nvSpPr>
          <p:cNvPr id="8" name="TextBox 8"/>
          <p:cNvSpPr txBox="1"/>
          <p:nvPr/>
        </p:nvSpPr>
        <p:spPr>
          <a:xfrm>
            <a:off x="1600838" y="5243093"/>
            <a:ext cx="5397094" cy="2631900"/>
          </a:xfrm>
          <a:prstGeom prst="rect">
            <a:avLst/>
          </a:prstGeom>
        </p:spPr>
        <p:txBody>
          <a:bodyPr lIns="0" tIns="0" rIns="0" bIns="0" rtlCol="0" anchor="t">
            <a:spAutoFit/>
          </a:bodyPr>
          <a:lstStyle/>
          <a:p>
            <a:pPr algn="l">
              <a:lnSpc>
                <a:spcPts val="1608"/>
              </a:lnSpc>
            </a:pPr>
            <a:r>
              <a:rPr lang="en-US" sz="1103" spc="-1">
                <a:solidFill>
                  <a:srgbClr val="000000"/>
                </a:solidFill>
                <a:latin typeface="IBM Plex Sans Condensed"/>
                <a:ea typeface="IBM Plex Sans Condensed"/>
                <a:cs typeface="IBM Plex Sans Condensed"/>
                <a:sym typeface="IBM Plex Sans Condensed"/>
              </a:rPr>
              <a:t>Understanding the requirements and functional specifications of the application. Identifying required Test Scenarios. Designing Test Cases to validate the application. Setting up Test Environment (Test Bed). Execute Test Cases to valid applications. Log Test results (How many tests cases pass/fail.) Defect reporting and tracking. Retest fixed defects of the previous build. Perform various types of testing in the application. Reports to Test Leas about the status of assigned tasks. Participated in regular team meetings. Creating automation scripts. </a:t>
            </a:r>
          </a:p>
          <a:p>
            <a:pPr algn="l">
              <a:lnSpc>
                <a:spcPts val="1466"/>
              </a:lnSpc>
            </a:pPr>
            <a:r>
              <a:rPr lang="en-US" sz="1103" spc="-1">
                <a:solidFill>
                  <a:srgbClr val="000000"/>
                </a:solidFill>
                <a:latin typeface="IBM Plex Sans Condensed"/>
                <a:ea typeface="IBM Plex Sans Condensed"/>
                <a:cs typeface="IBM Plex Sans Condensed"/>
                <a:sym typeface="IBM Plex Sans Condensed"/>
              </a:rPr>
              <a:t>Provides recommendations on whether or not the application/system is ready for production. </a:t>
            </a:r>
          </a:p>
        </p:txBody>
      </p:sp>
      <p:sp>
        <p:nvSpPr>
          <p:cNvPr id="9" name="TextBox 9"/>
          <p:cNvSpPr txBox="1"/>
          <p:nvPr/>
        </p:nvSpPr>
        <p:spPr>
          <a:xfrm>
            <a:off x="1207313" y="7903740"/>
            <a:ext cx="5496916" cy="294589"/>
          </a:xfrm>
          <a:prstGeom prst="rect">
            <a:avLst/>
          </a:prstGeom>
        </p:spPr>
        <p:txBody>
          <a:bodyPr lIns="0" tIns="0" rIns="0" bIns="0" rtlCol="0" anchor="t">
            <a:spAutoFit/>
          </a:bodyPr>
          <a:lstStyle/>
          <a:p>
            <a:pPr algn="l">
              <a:lnSpc>
                <a:spcPts val="2759"/>
              </a:lnSpc>
            </a:pPr>
            <a:r>
              <a:rPr lang="en-US" sz="1103" spc="-1">
                <a:solidFill>
                  <a:srgbClr val="000000"/>
                </a:solidFill>
                <a:latin typeface="IBM Plex Sans Condensed"/>
                <a:ea typeface="IBM Plex Sans Condensed"/>
                <a:cs typeface="IBM Plex Sans Condensed"/>
                <a:sym typeface="IBM Plex Sans Condensed"/>
              </a:rPr>
              <a:t>============================================================================= </a:t>
            </a:r>
          </a:p>
        </p:txBody>
      </p:sp>
      <p:sp>
        <p:nvSpPr>
          <p:cNvPr id="11" name="Footer Placeholder 10"/>
          <p:cNvSpPr>
            <a:spLocks noGrp="1"/>
          </p:cNvSpPr>
          <p:nvPr>
            <p:ph type="ftr" sz="quarter" idx="11"/>
          </p:nvPr>
        </p:nvSpPr>
        <p:spPr/>
        <p:txBody>
          <a:bodyPr/>
          <a:lstStyle/>
          <a:p>
            <a:r>
              <a:rPr lang="en-US" smtClean="0"/>
              <a:t>Mr. RANJIT KUMBHAR  7757962804</a:t>
            </a:r>
            <a:endParaRPr lang="en-US"/>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43000" y="932812"/>
            <a:ext cx="115567" cy="115567"/>
          </a:xfrm>
          <a:custGeom>
            <a:avLst/>
            <a:gdLst/>
            <a:ahLst/>
            <a:cxnLst/>
            <a:rect l="l" t="t" r="r" b="b"/>
            <a:pathLst>
              <a:path w="115567" h="115567">
                <a:moveTo>
                  <a:pt x="0" y="0"/>
                </a:moveTo>
                <a:lnTo>
                  <a:pt x="115567" y="0"/>
                </a:lnTo>
                <a:lnTo>
                  <a:pt x="115567" y="115567"/>
                </a:lnTo>
                <a:lnTo>
                  <a:pt x="0" y="115567"/>
                </a:lnTo>
                <a:lnTo>
                  <a:pt x="0" y="0"/>
                </a:lnTo>
                <a:close/>
              </a:path>
            </a:pathLst>
          </a:custGeom>
          <a:blipFill>
            <a:blip r:embed="rId2"/>
            <a:stretch>
              <a:fillRect/>
            </a:stretch>
          </a:blipFill>
        </p:spPr>
      </p:sp>
      <p:sp>
        <p:nvSpPr>
          <p:cNvPr id="4" name="TextBox 4"/>
          <p:cNvSpPr txBox="1"/>
          <p:nvPr/>
        </p:nvSpPr>
        <p:spPr>
          <a:xfrm>
            <a:off x="1143305" y="3303603"/>
            <a:ext cx="148885" cy="202330"/>
          </a:xfrm>
          <a:prstGeom prst="rect">
            <a:avLst/>
          </a:prstGeom>
        </p:spPr>
        <p:txBody>
          <a:bodyPr lIns="0" tIns="0" rIns="0" bIns="0" rtlCol="0" anchor="t">
            <a:spAutoFit/>
          </a:bodyPr>
          <a:lstStyle/>
          <a:p>
            <a:pPr algn="l">
              <a:lnSpc>
                <a:spcPts val="1545"/>
              </a:lnSpc>
            </a:pPr>
            <a:r>
              <a:rPr lang="en-US" sz="1103">
                <a:solidFill>
                  <a:srgbClr val="5B9BD5"/>
                </a:solidFill>
                <a:latin typeface="IBM Plex Sans Condensed Bold"/>
                <a:ea typeface="IBM Plex Sans Condensed Bold"/>
                <a:cs typeface="IBM Plex Sans Condensed Bold"/>
                <a:sym typeface="IBM Plex Sans Condensed Bold"/>
              </a:rPr>
              <a:t>a. </a:t>
            </a:r>
          </a:p>
        </p:txBody>
      </p:sp>
      <p:sp>
        <p:nvSpPr>
          <p:cNvPr id="5" name="TextBox 5"/>
          <p:cNvSpPr txBox="1"/>
          <p:nvPr/>
        </p:nvSpPr>
        <p:spPr>
          <a:xfrm>
            <a:off x="1829438" y="5184858"/>
            <a:ext cx="148571" cy="202330"/>
          </a:xfrm>
          <a:prstGeom prst="rect">
            <a:avLst/>
          </a:prstGeom>
        </p:spPr>
        <p:txBody>
          <a:bodyPr lIns="0" tIns="0" rIns="0" bIns="0" rtlCol="0" anchor="t">
            <a:spAutoFit/>
          </a:bodyPr>
          <a:lstStyle/>
          <a:p>
            <a:pPr algn="l">
              <a:lnSpc>
                <a:spcPts val="1545"/>
              </a:lnSpc>
            </a:pPr>
            <a:r>
              <a:rPr lang="en-US" sz="1103" spc="-1">
                <a:solidFill>
                  <a:srgbClr val="5B9BD5"/>
                </a:solidFill>
                <a:latin typeface="IBM Plex Sans Condensed Bold"/>
                <a:ea typeface="IBM Plex Sans Condensed Bold"/>
                <a:cs typeface="IBM Plex Sans Condensed Bold"/>
                <a:sym typeface="IBM Plex Sans Condensed Bold"/>
              </a:rPr>
              <a:t>2. </a:t>
            </a:r>
          </a:p>
        </p:txBody>
      </p:sp>
      <p:sp>
        <p:nvSpPr>
          <p:cNvPr id="6" name="TextBox 6"/>
          <p:cNvSpPr txBox="1"/>
          <p:nvPr/>
        </p:nvSpPr>
        <p:spPr>
          <a:xfrm>
            <a:off x="1829438" y="6419555"/>
            <a:ext cx="148571" cy="202330"/>
          </a:xfrm>
          <a:prstGeom prst="rect">
            <a:avLst/>
          </a:prstGeom>
        </p:spPr>
        <p:txBody>
          <a:bodyPr lIns="0" tIns="0" rIns="0" bIns="0" rtlCol="0" anchor="t">
            <a:spAutoFit/>
          </a:bodyPr>
          <a:lstStyle/>
          <a:p>
            <a:pPr algn="l">
              <a:lnSpc>
                <a:spcPts val="1545"/>
              </a:lnSpc>
            </a:pPr>
            <a:r>
              <a:rPr lang="en-US" sz="1103" spc="-1">
                <a:solidFill>
                  <a:srgbClr val="5B9BD5"/>
                </a:solidFill>
                <a:latin typeface="IBM Plex Sans Condensed Bold"/>
                <a:ea typeface="IBM Plex Sans Condensed Bold"/>
                <a:cs typeface="IBM Plex Sans Condensed Bold"/>
                <a:sym typeface="IBM Plex Sans Condensed Bold"/>
              </a:rPr>
              <a:t>3. </a:t>
            </a:r>
          </a:p>
        </p:txBody>
      </p:sp>
      <p:sp>
        <p:nvSpPr>
          <p:cNvPr id="7" name="TextBox 7"/>
          <p:cNvSpPr txBox="1"/>
          <p:nvPr/>
        </p:nvSpPr>
        <p:spPr>
          <a:xfrm>
            <a:off x="1259434" y="898169"/>
            <a:ext cx="3549748" cy="190005"/>
          </a:xfrm>
          <a:prstGeom prst="rect">
            <a:avLst/>
          </a:prstGeom>
        </p:spPr>
        <p:txBody>
          <a:bodyPr lIns="0" tIns="0" rIns="0" bIns="0" rtlCol="0" anchor="t">
            <a:spAutoFit/>
          </a:bodyPr>
          <a:lstStyle/>
          <a:p>
            <a:pPr algn="l">
              <a:lnSpc>
                <a:spcPts val="1542"/>
              </a:lnSpc>
            </a:pPr>
            <a:r>
              <a:rPr lang="en-US" sz="1103" spc="-1">
                <a:solidFill>
                  <a:srgbClr val="000000"/>
                </a:solidFill>
                <a:latin typeface="IBM Plex Sans Condensed"/>
                <a:ea typeface="IBM Plex Sans Condensed"/>
                <a:cs typeface="IBM Plex Sans Condensed"/>
                <a:sym typeface="IBM Plex Sans Condensed"/>
              </a:rPr>
              <a:t> </a:t>
            </a:r>
            <a:r>
              <a:rPr lang="en-US" sz="1103" spc="-1">
                <a:solidFill>
                  <a:srgbClr val="000000"/>
                </a:solidFill>
                <a:latin typeface="IBM Plex Sans Condensed Bold"/>
                <a:ea typeface="IBM Plex Sans Condensed Bold"/>
                <a:cs typeface="IBM Plex Sans Condensed Bold"/>
                <a:sym typeface="IBM Plex Sans Condensed Bold"/>
              </a:rPr>
              <a:t>Software Testing Terminologies: (Other Types of Testing): </a:t>
            </a:r>
          </a:p>
        </p:txBody>
      </p:sp>
      <p:sp>
        <p:nvSpPr>
          <p:cNvPr id="8" name="TextBox 8"/>
          <p:cNvSpPr txBox="1"/>
          <p:nvPr/>
        </p:nvSpPr>
        <p:spPr>
          <a:xfrm>
            <a:off x="1372238" y="1087079"/>
            <a:ext cx="151676" cy="595903"/>
          </a:xfrm>
          <a:prstGeom prst="rect">
            <a:avLst/>
          </a:prstGeom>
        </p:spPr>
        <p:txBody>
          <a:bodyPr lIns="0" tIns="0" rIns="0" bIns="0" rtlCol="0" anchor="t">
            <a:spAutoFit/>
          </a:bodyPr>
          <a:lstStyle/>
          <a:p>
            <a:pPr algn="l">
              <a:lnSpc>
                <a:spcPts val="1542"/>
              </a:lnSpc>
            </a:pPr>
            <a:r>
              <a:rPr lang="en-US" sz="1103" spc="-1">
                <a:solidFill>
                  <a:srgbClr val="000000"/>
                </a:solidFill>
                <a:latin typeface="IBM Plex Sans Condensed"/>
                <a:ea typeface="IBM Plex Sans Condensed"/>
                <a:cs typeface="IBM Plex Sans Condensed"/>
                <a:sym typeface="IBM Plex Sans Condensed"/>
              </a:rPr>
              <a:t>a. b. c. </a:t>
            </a:r>
          </a:p>
        </p:txBody>
      </p:sp>
      <p:sp>
        <p:nvSpPr>
          <p:cNvPr id="9" name="TextBox 9"/>
          <p:cNvSpPr txBox="1"/>
          <p:nvPr/>
        </p:nvSpPr>
        <p:spPr>
          <a:xfrm>
            <a:off x="1600838" y="1109120"/>
            <a:ext cx="1130046" cy="573862"/>
          </a:xfrm>
          <a:prstGeom prst="rect">
            <a:avLst/>
          </a:prstGeom>
        </p:spPr>
        <p:txBody>
          <a:bodyPr lIns="0" tIns="0" rIns="0" bIns="0" rtlCol="0" anchor="t">
            <a:spAutoFit/>
          </a:bodyPr>
          <a:lstStyle/>
          <a:p>
            <a:pPr algn="l">
              <a:lnSpc>
                <a:spcPts val="1542"/>
              </a:lnSpc>
            </a:pPr>
            <a:r>
              <a:rPr lang="en-US" sz="1103" spc="-1">
                <a:solidFill>
                  <a:srgbClr val="000000"/>
                </a:solidFill>
                <a:latin typeface="IBM Plex Sans Condensed"/>
                <a:ea typeface="IBM Plex Sans Condensed"/>
                <a:cs typeface="IBM Plex Sans Condensed"/>
                <a:sym typeface="IBM Plex Sans Condensed"/>
              </a:rPr>
              <a:t>Regression Testing Re-testing Exploratory testing </a:t>
            </a:r>
          </a:p>
        </p:txBody>
      </p:sp>
      <p:sp>
        <p:nvSpPr>
          <p:cNvPr id="10" name="TextBox 10"/>
          <p:cNvSpPr txBox="1"/>
          <p:nvPr/>
        </p:nvSpPr>
        <p:spPr>
          <a:xfrm>
            <a:off x="1372238" y="1675724"/>
            <a:ext cx="1189111" cy="400450"/>
          </a:xfrm>
          <a:prstGeom prst="rect">
            <a:avLst/>
          </a:prstGeom>
        </p:spPr>
        <p:txBody>
          <a:bodyPr lIns="0" tIns="0" rIns="0" bIns="0" rtlCol="0" anchor="t">
            <a:spAutoFit/>
          </a:bodyPr>
          <a:lstStyle/>
          <a:p>
            <a:pPr algn="l">
              <a:lnSpc>
                <a:spcPts val="1542"/>
              </a:lnSpc>
            </a:pPr>
            <a:r>
              <a:rPr lang="en-US" sz="1103" spc="-1">
                <a:solidFill>
                  <a:srgbClr val="000000"/>
                </a:solidFill>
                <a:latin typeface="IBM Plex Sans Condensed"/>
                <a:ea typeface="IBM Plex Sans Condensed"/>
                <a:cs typeface="IBM Plex Sans Condensed"/>
                <a:sym typeface="IBM Plex Sans Condensed"/>
              </a:rPr>
              <a:t>d. Adhoc Testing e. Monkey Testing </a:t>
            </a:r>
          </a:p>
        </p:txBody>
      </p:sp>
      <p:sp>
        <p:nvSpPr>
          <p:cNvPr id="11" name="TextBox 11"/>
          <p:cNvSpPr txBox="1"/>
          <p:nvPr/>
        </p:nvSpPr>
        <p:spPr>
          <a:xfrm>
            <a:off x="1372238" y="2068916"/>
            <a:ext cx="120587" cy="202330"/>
          </a:xfrm>
          <a:prstGeom prst="rect">
            <a:avLst/>
          </a:prstGeom>
        </p:spPr>
        <p:txBody>
          <a:bodyPr lIns="0" tIns="0" rIns="0" bIns="0" rtlCol="0" anchor="t">
            <a:spAutoFit/>
          </a:bodyPr>
          <a:lstStyle/>
          <a:p>
            <a:pPr algn="l">
              <a:lnSpc>
                <a:spcPts val="1542"/>
              </a:lnSpc>
            </a:pPr>
            <a:r>
              <a:rPr lang="en-US" sz="1103" spc="-1">
                <a:solidFill>
                  <a:srgbClr val="000000"/>
                </a:solidFill>
                <a:latin typeface="IBM Plex Sans Condensed"/>
                <a:ea typeface="IBM Plex Sans Condensed"/>
                <a:cs typeface="IBM Plex Sans Condensed"/>
                <a:sym typeface="IBM Plex Sans Condensed"/>
              </a:rPr>
              <a:t>f. </a:t>
            </a:r>
          </a:p>
        </p:txBody>
      </p:sp>
      <p:sp>
        <p:nvSpPr>
          <p:cNvPr id="12" name="TextBox 12"/>
          <p:cNvSpPr txBox="1"/>
          <p:nvPr/>
        </p:nvSpPr>
        <p:spPr>
          <a:xfrm>
            <a:off x="1600838" y="2090957"/>
            <a:ext cx="937289" cy="180289"/>
          </a:xfrm>
          <a:prstGeom prst="rect">
            <a:avLst/>
          </a:prstGeom>
        </p:spPr>
        <p:txBody>
          <a:bodyPr lIns="0" tIns="0" rIns="0" bIns="0" rtlCol="0" anchor="t">
            <a:spAutoFit/>
          </a:bodyPr>
          <a:lstStyle/>
          <a:p>
            <a:pPr algn="l">
              <a:lnSpc>
                <a:spcPts val="1542"/>
              </a:lnSpc>
            </a:pPr>
            <a:r>
              <a:rPr lang="en-US" sz="1103" spc="-1">
                <a:solidFill>
                  <a:srgbClr val="000000"/>
                </a:solidFill>
                <a:latin typeface="IBM Plex Sans Condensed"/>
                <a:ea typeface="IBM Plex Sans Condensed"/>
                <a:cs typeface="IBM Plex Sans Condensed"/>
                <a:sym typeface="IBM Plex Sans Condensed"/>
              </a:rPr>
              <a:t>Positive Testing </a:t>
            </a:r>
          </a:p>
        </p:txBody>
      </p:sp>
      <p:sp>
        <p:nvSpPr>
          <p:cNvPr id="13" name="TextBox 13"/>
          <p:cNvSpPr txBox="1"/>
          <p:nvPr/>
        </p:nvSpPr>
        <p:spPr>
          <a:xfrm>
            <a:off x="1372238" y="2263988"/>
            <a:ext cx="1229525" cy="202330"/>
          </a:xfrm>
          <a:prstGeom prst="rect">
            <a:avLst/>
          </a:prstGeom>
        </p:spPr>
        <p:txBody>
          <a:bodyPr lIns="0" tIns="0" rIns="0" bIns="0" rtlCol="0" anchor="t">
            <a:spAutoFit/>
          </a:bodyPr>
          <a:lstStyle/>
          <a:p>
            <a:pPr algn="l">
              <a:lnSpc>
                <a:spcPts val="1542"/>
              </a:lnSpc>
            </a:pPr>
            <a:r>
              <a:rPr lang="en-US" sz="1103" spc="-1">
                <a:solidFill>
                  <a:srgbClr val="000000"/>
                </a:solidFill>
                <a:latin typeface="IBM Plex Sans Condensed"/>
                <a:ea typeface="IBM Plex Sans Condensed"/>
                <a:cs typeface="IBM Plex Sans Condensed"/>
                <a:sym typeface="IBM Plex Sans Condensed"/>
              </a:rPr>
              <a:t>g. Negative Testing </a:t>
            </a:r>
          </a:p>
        </p:txBody>
      </p:sp>
      <p:sp>
        <p:nvSpPr>
          <p:cNvPr id="14" name="TextBox 14"/>
          <p:cNvSpPr txBox="1"/>
          <p:nvPr/>
        </p:nvSpPr>
        <p:spPr>
          <a:xfrm>
            <a:off x="1372238" y="2462108"/>
            <a:ext cx="151676" cy="397650"/>
          </a:xfrm>
          <a:prstGeom prst="rect">
            <a:avLst/>
          </a:prstGeom>
        </p:spPr>
        <p:txBody>
          <a:bodyPr lIns="0" tIns="0" rIns="0" bIns="0" rtlCol="0" anchor="t">
            <a:spAutoFit/>
          </a:bodyPr>
          <a:lstStyle/>
          <a:p>
            <a:pPr algn="l">
              <a:lnSpc>
                <a:spcPts val="1542"/>
              </a:lnSpc>
            </a:pPr>
            <a:r>
              <a:rPr lang="en-US" sz="1103" spc="-1">
                <a:solidFill>
                  <a:srgbClr val="000000"/>
                </a:solidFill>
                <a:latin typeface="IBM Plex Sans Condensed"/>
                <a:ea typeface="IBM Plex Sans Condensed"/>
                <a:cs typeface="IBM Plex Sans Condensed"/>
                <a:sym typeface="IBM Plex Sans Condensed"/>
              </a:rPr>
              <a:t>h. i. </a:t>
            </a:r>
          </a:p>
        </p:txBody>
      </p:sp>
      <p:sp>
        <p:nvSpPr>
          <p:cNvPr id="15" name="TextBox 15"/>
          <p:cNvSpPr txBox="1"/>
          <p:nvPr/>
        </p:nvSpPr>
        <p:spPr>
          <a:xfrm>
            <a:off x="1600838" y="2484149"/>
            <a:ext cx="2212610" cy="375618"/>
          </a:xfrm>
          <a:prstGeom prst="rect">
            <a:avLst/>
          </a:prstGeom>
        </p:spPr>
        <p:txBody>
          <a:bodyPr lIns="0" tIns="0" rIns="0" bIns="0" rtlCol="0" anchor="t">
            <a:spAutoFit/>
          </a:bodyPr>
          <a:lstStyle/>
          <a:p>
            <a:pPr algn="l">
              <a:lnSpc>
                <a:spcPts val="1542"/>
              </a:lnSpc>
            </a:pPr>
            <a:r>
              <a:rPr lang="en-US" sz="1103" spc="-1">
                <a:solidFill>
                  <a:srgbClr val="000000"/>
                </a:solidFill>
                <a:latin typeface="IBM Plex Sans Condensed"/>
                <a:ea typeface="IBM Plex Sans Condensed"/>
                <a:cs typeface="IBM Plex Sans Condensed"/>
                <a:sym typeface="IBM Plex Sans Condensed"/>
              </a:rPr>
              <a:t>End to End Testing Globalization and Localization Testing </a:t>
            </a:r>
          </a:p>
        </p:txBody>
      </p:sp>
      <p:sp>
        <p:nvSpPr>
          <p:cNvPr id="16" name="TextBox 16"/>
          <p:cNvSpPr txBox="1"/>
          <p:nvPr/>
        </p:nvSpPr>
        <p:spPr>
          <a:xfrm>
            <a:off x="2350894" y="7669682"/>
            <a:ext cx="2557701" cy="190005"/>
          </a:xfrm>
          <a:prstGeom prst="rect">
            <a:avLst/>
          </a:prstGeom>
        </p:spPr>
        <p:txBody>
          <a:bodyPr lIns="0" tIns="0" rIns="0" bIns="0" rtlCol="0" anchor="t">
            <a:spAutoFit/>
          </a:bodyPr>
          <a:lstStyle/>
          <a:p>
            <a:pPr algn="l">
              <a:lnSpc>
                <a:spcPts val="1537"/>
              </a:lnSpc>
            </a:pPr>
            <a:r>
              <a:rPr lang="en-US" sz="1103" spc="-1">
                <a:solidFill>
                  <a:srgbClr val="000000"/>
                </a:solidFill>
                <a:latin typeface="IBM Plex Sans Condensed"/>
                <a:ea typeface="IBM Plex Sans Condensed"/>
                <a:cs typeface="IBM Plex Sans Condensed"/>
                <a:sym typeface="IBM Plex Sans Condensed"/>
              </a:rPr>
              <a:t> </a:t>
            </a:r>
            <a:r>
              <a:rPr lang="en-US" sz="1103" spc="-1">
                <a:solidFill>
                  <a:srgbClr val="000000"/>
                </a:solidFill>
                <a:latin typeface="IBM Plex Sans Condensed Bold"/>
                <a:ea typeface="IBM Plex Sans Condensed Bold"/>
                <a:cs typeface="IBM Plex Sans Condensed Bold"/>
                <a:sym typeface="IBM Plex Sans Condensed Bold"/>
              </a:rPr>
              <a:t>When we performed regression testing: </a:t>
            </a:r>
          </a:p>
        </p:txBody>
      </p:sp>
      <p:sp>
        <p:nvSpPr>
          <p:cNvPr id="17" name="TextBox 17"/>
          <p:cNvSpPr txBox="1"/>
          <p:nvPr/>
        </p:nvSpPr>
        <p:spPr>
          <a:xfrm>
            <a:off x="2744086" y="7788412"/>
            <a:ext cx="112405" cy="203187"/>
          </a:xfrm>
          <a:prstGeom prst="rect">
            <a:avLst/>
          </a:prstGeom>
        </p:spPr>
        <p:txBody>
          <a:bodyPr lIns="0" tIns="0" rIns="0" bIns="0" rtlCol="0" anchor="t">
            <a:spAutoFit/>
          </a:bodyPr>
          <a:lstStyle/>
          <a:p>
            <a:pPr algn="l">
              <a:lnSpc>
                <a:spcPts val="1537"/>
              </a:lnSpc>
            </a:pPr>
            <a:r>
              <a:rPr lang="en-US" sz="1103">
                <a:solidFill>
                  <a:srgbClr val="000000"/>
                </a:solidFill>
                <a:latin typeface="Arimo"/>
                <a:ea typeface="Arimo"/>
                <a:cs typeface="Arimo"/>
                <a:sym typeface="Arimo"/>
              </a:rPr>
              <a:t></a:t>
            </a:r>
          </a:p>
        </p:txBody>
      </p:sp>
      <p:sp>
        <p:nvSpPr>
          <p:cNvPr id="18" name="TextBox 18"/>
          <p:cNvSpPr txBox="1"/>
          <p:nvPr/>
        </p:nvSpPr>
        <p:spPr>
          <a:xfrm>
            <a:off x="2854195" y="7960252"/>
            <a:ext cx="2728693" cy="94755"/>
          </a:xfrm>
          <a:prstGeom prst="rect">
            <a:avLst/>
          </a:prstGeom>
        </p:spPr>
        <p:txBody>
          <a:bodyPr lIns="0" tIns="0" rIns="0" bIns="0" rtlCol="0" anchor="t">
            <a:spAutoFit/>
          </a:bodyPr>
          <a:lstStyle/>
          <a:p>
            <a:pPr algn="l">
              <a:lnSpc>
                <a:spcPts val="551"/>
              </a:lnSpc>
            </a:pPr>
            <a:r>
              <a:rPr lang="en-US" sz="1103" spc="-1">
                <a:solidFill>
                  <a:srgbClr val="000000"/>
                </a:solidFill>
                <a:latin typeface="IBM Plex Sans Condensed"/>
                <a:ea typeface="IBM Plex Sans Condensed"/>
                <a:cs typeface="IBM Plex Sans Condensed"/>
                <a:sym typeface="IBM Plex Sans Condensed"/>
              </a:rPr>
              <a:t> After Defect get Fixed and Retesting is done. </a:t>
            </a:r>
          </a:p>
        </p:txBody>
      </p:sp>
      <p:sp>
        <p:nvSpPr>
          <p:cNvPr id="19" name="TextBox 19"/>
          <p:cNvSpPr txBox="1"/>
          <p:nvPr/>
        </p:nvSpPr>
        <p:spPr>
          <a:xfrm>
            <a:off x="2744086" y="7888234"/>
            <a:ext cx="112405" cy="298437"/>
          </a:xfrm>
          <a:prstGeom prst="rect">
            <a:avLst/>
          </a:prstGeom>
        </p:spPr>
        <p:txBody>
          <a:bodyPr lIns="0" tIns="0" rIns="0" bIns="0" rtlCol="0" anchor="t">
            <a:spAutoFit/>
          </a:bodyPr>
          <a:lstStyle/>
          <a:p>
            <a:pPr algn="l">
              <a:lnSpc>
                <a:spcPts val="2520"/>
              </a:lnSpc>
            </a:pPr>
            <a:r>
              <a:rPr lang="en-US" sz="1103">
                <a:solidFill>
                  <a:srgbClr val="000000"/>
                </a:solidFill>
                <a:latin typeface="Arimo"/>
                <a:ea typeface="Arimo"/>
                <a:cs typeface="Arimo"/>
                <a:sym typeface="Arimo"/>
              </a:rPr>
              <a:t></a:t>
            </a:r>
          </a:p>
        </p:txBody>
      </p:sp>
      <p:sp>
        <p:nvSpPr>
          <p:cNvPr id="20" name="TextBox 20"/>
          <p:cNvSpPr txBox="1"/>
          <p:nvPr/>
        </p:nvSpPr>
        <p:spPr>
          <a:xfrm>
            <a:off x="2854195" y="8155324"/>
            <a:ext cx="3988079" cy="94755"/>
          </a:xfrm>
          <a:prstGeom prst="rect">
            <a:avLst/>
          </a:prstGeom>
        </p:spPr>
        <p:txBody>
          <a:bodyPr lIns="0" tIns="0" rIns="0" bIns="0" rtlCol="0" anchor="t">
            <a:spAutoFit/>
          </a:bodyPr>
          <a:lstStyle/>
          <a:p>
            <a:pPr algn="l">
              <a:lnSpc>
                <a:spcPts val="551"/>
              </a:lnSpc>
            </a:pPr>
            <a:r>
              <a:rPr lang="en-US" sz="1103" spc="-1">
                <a:solidFill>
                  <a:srgbClr val="000000"/>
                </a:solidFill>
                <a:latin typeface="IBM Plex Sans Condensed"/>
                <a:ea typeface="IBM Plex Sans Condensed"/>
                <a:cs typeface="IBM Plex Sans Condensed"/>
                <a:sym typeface="IBM Plex Sans Condensed"/>
              </a:rPr>
              <a:t> Modification, Updating, change request into Existing functionality. </a:t>
            </a:r>
          </a:p>
        </p:txBody>
      </p:sp>
      <p:sp>
        <p:nvSpPr>
          <p:cNvPr id="21" name="TextBox 21"/>
          <p:cNvSpPr txBox="1"/>
          <p:nvPr/>
        </p:nvSpPr>
        <p:spPr>
          <a:xfrm>
            <a:off x="2744086" y="8086354"/>
            <a:ext cx="112405" cy="298437"/>
          </a:xfrm>
          <a:prstGeom prst="rect">
            <a:avLst/>
          </a:prstGeom>
        </p:spPr>
        <p:txBody>
          <a:bodyPr lIns="0" tIns="0" rIns="0" bIns="0" rtlCol="0" anchor="t">
            <a:spAutoFit/>
          </a:bodyPr>
          <a:lstStyle/>
          <a:p>
            <a:pPr algn="l">
              <a:lnSpc>
                <a:spcPts val="2567"/>
              </a:lnSpc>
            </a:pPr>
            <a:r>
              <a:rPr lang="en-US" sz="1103">
                <a:solidFill>
                  <a:srgbClr val="000000"/>
                </a:solidFill>
                <a:latin typeface="Arimo"/>
                <a:ea typeface="Arimo"/>
                <a:cs typeface="Arimo"/>
                <a:sym typeface="Arimo"/>
              </a:rPr>
              <a:t></a:t>
            </a:r>
          </a:p>
        </p:txBody>
      </p:sp>
      <p:sp>
        <p:nvSpPr>
          <p:cNvPr id="22" name="TextBox 22"/>
          <p:cNvSpPr txBox="1"/>
          <p:nvPr/>
        </p:nvSpPr>
        <p:spPr>
          <a:xfrm>
            <a:off x="2854195" y="8353444"/>
            <a:ext cx="2190455" cy="94755"/>
          </a:xfrm>
          <a:prstGeom prst="rect">
            <a:avLst/>
          </a:prstGeom>
        </p:spPr>
        <p:txBody>
          <a:bodyPr lIns="0" tIns="0" rIns="0" bIns="0" rtlCol="0" anchor="t">
            <a:spAutoFit/>
          </a:bodyPr>
          <a:lstStyle/>
          <a:p>
            <a:pPr algn="l">
              <a:lnSpc>
                <a:spcPts val="551"/>
              </a:lnSpc>
            </a:pPr>
            <a:r>
              <a:rPr lang="en-US" sz="1103" spc="-1">
                <a:solidFill>
                  <a:srgbClr val="000000"/>
                </a:solidFill>
                <a:latin typeface="IBM Plex Sans Condensed"/>
                <a:ea typeface="IBM Plex Sans Condensed"/>
                <a:cs typeface="IBM Plex Sans Condensed"/>
                <a:sym typeface="IBM Plex Sans Condensed"/>
              </a:rPr>
              <a:t> After addition of new functionality. </a:t>
            </a:r>
          </a:p>
        </p:txBody>
      </p:sp>
      <p:sp>
        <p:nvSpPr>
          <p:cNvPr id="23" name="TextBox 23"/>
          <p:cNvSpPr txBox="1"/>
          <p:nvPr/>
        </p:nvSpPr>
        <p:spPr>
          <a:xfrm>
            <a:off x="2744086" y="8281426"/>
            <a:ext cx="112405" cy="298437"/>
          </a:xfrm>
          <a:prstGeom prst="rect">
            <a:avLst/>
          </a:prstGeom>
        </p:spPr>
        <p:txBody>
          <a:bodyPr lIns="0" tIns="0" rIns="0" bIns="0" rtlCol="0" anchor="t">
            <a:spAutoFit/>
          </a:bodyPr>
          <a:lstStyle/>
          <a:p>
            <a:pPr algn="l">
              <a:lnSpc>
                <a:spcPts val="2520"/>
              </a:lnSpc>
            </a:pPr>
            <a:r>
              <a:rPr lang="en-US" sz="1103">
                <a:solidFill>
                  <a:srgbClr val="000000"/>
                </a:solidFill>
                <a:latin typeface="Arimo"/>
                <a:ea typeface="Arimo"/>
                <a:cs typeface="Arimo"/>
                <a:sym typeface="Arimo"/>
              </a:rPr>
              <a:t></a:t>
            </a:r>
          </a:p>
        </p:txBody>
      </p:sp>
      <p:sp>
        <p:nvSpPr>
          <p:cNvPr id="24" name="TextBox 24"/>
          <p:cNvSpPr txBox="1"/>
          <p:nvPr/>
        </p:nvSpPr>
        <p:spPr>
          <a:xfrm>
            <a:off x="2854195" y="8529466"/>
            <a:ext cx="39757" cy="108194"/>
          </a:xfrm>
          <a:prstGeom prst="rect">
            <a:avLst/>
          </a:prstGeom>
        </p:spPr>
        <p:txBody>
          <a:bodyPr lIns="0" tIns="0" rIns="0" bIns="0" rtlCol="0" anchor="t">
            <a:spAutoFit/>
          </a:bodyPr>
          <a:lstStyle/>
          <a:p>
            <a:pPr algn="l">
              <a:lnSpc>
                <a:spcPts val="551"/>
              </a:lnSpc>
            </a:pPr>
            <a:r>
              <a:rPr lang="en-US" sz="1103">
                <a:solidFill>
                  <a:srgbClr val="000000"/>
                </a:solidFill>
                <a:latin typeface="Arimo"/>
                <a:ea typeface="Arimo"/>
                <a:cs typeface="Arimo"/>
                <a:sym typeface="Arimo"/>
              </a:rPr>
              <a:t> </a:t>
            </a:r>
          </a:p>
        </p:txBody>
      </p:sp>
      <p:sp>
        <p:nvSpPr>
          <p:cNvPr id="25" name="TextBox 25"/>
          <p:cNvSpPr txBox="1"/>
          <p:nvPr/>
        </p:nvSpPr>
        <p:spPr>
          <a:xfrm>
            <a:off x="2973067" y="8564394"/>
            <a:ext cx="906199" cy="85039"/>
          </a:xfrm>
          <a:prstGeom prst="rect">
            <a:avLst/>
          </a:prstGeom>
        </p:spPr>
        <p:txBody>
          <a:bodyPr lIns="0" tIns="0" rIns="0" bIns="0" rtlCol="0" anchor="t">
            <a:spAutoFit/>
          </a:bodyPr>
          <a:lstStyle/>
          <a:p>
            <a:pPr algn="l">
              <a:lnSpc>
                <a:spcPts val="551"/>
              </a:lnSpc>
            </a:pPr>
            <a:r>
              <a:rPr lang="en-US" sz="1103" spc="-1">
                <a:solidFill>
                  <a:srgbClr val="000000"/>
                </a:solidFill>
                <a:latin typeface="IBM Plex Sans Condensed"/>
                <a:ea typeface="IBM Plex Sans Condensed"/>
                <a:cs typeface="IBM Plex Sans Condensed"/>
                <a:sym typeface="IBM Plex Sans Condensed"/>
              </a:rPr>
              <a:t>Before release. </a:t>
            </a:r>
          </a:p>
        </p:txBody>
      </p:sp>
      <p:sp>
        <p:nvSpPr>
          <p:cNvPr id="26" name="TextBox 26"/>
          <p:cNvSpPr txBox="1"/>
          <p:nvPr/>
        </p:nvSpPr>
        <p:spPr>
          <a:xfrm>
            <a:off x="2744086" y="8476526"/>
            <a:ext cx="112405" cy="298437"/>
          </a:xfrm>
          <a:prstGeom prst="rect">
            <a:avLst/>
          </a:prstGeom>
        </p:spPr>
        <p:txBody>
          <a:bodyPr lIns="0" tIns="0" rIns="0" bIns="0" rtlCol="0" anchor="t">
            <a:spAutoFit/>
          </a:bodyPr>
          <a:lstStyle/>
          <a:p>
            <a:pPr algn="l">
              <a:lnSpc>
                <a:spcPts val="2520"/>
              </a:lnSpc>
            </a:pPr>
            <a:r>
              <a:rPr lang="en-US" sz="1103">
                <a:solidFill>
                  <a:srgbClr val="000000"/>
                </a:solidFill>
                <a:latin typeface="Arimo"/>
                <a:ea typeface="Arimo"/>
                <a:cs typeface="Arimo"/>
                <a:sym typeface="Arimo"/>
              </a:rPr>
              <a:t></a:t>
            </a:r>
          </a:p>
        </p:txBody>
      </p:sp>
      <p:sp>
        <p:nvSpPr>
          <p:cNvPr id="27" name="TextBox 27"/>
          <p:cNvSpPr txBox="1"/>
          <p:nvPr/>
        </p:nvSpPr>
        <p:spPr>
          <a:xfrm>
            <a:off x="2854195" y="8743617"/>
            <a:ext cx="934174" cy="94755"/>
          </a:xfrm>
          <a:prstGeom prst="rect">
            <a:avLst/>
          </a:prstGeom>
        </p:spPr>
        <p:txBody>
          <a:bodyPr lIns="0" tIns="0" rIns="0" bIns="0" rtlCol="0" anchor="t">
            <a:spAutoFit/>
          </a:bodyPr>
          <a:lstStyle/>
          <a:p>
            <a:pPr algn="l">
              <a:lnSpc>
                <a:spcPts val="551"/>
              </a:lnSpc>
            </a:pPr>
            <a:r>
              <a:rPr lang="en-US" sz="1103" spc="-1">
                <a:solidFill>
                  <a:srgbClr val="000000"/>
                </a:solidFill>
                <a:latin typeface="IBM Plex Sans Condensed"/>
                <a:ea typeface="IBM Plex Sans Condensed"/>
                <a:cs typeface="IBM Plex Sans Condensed"/>
                <a:sym typeface="IBM Plex Sans Condensed"/>
              </a:rPr>
              <a:t> After release. </a:t>
            </a:r>
          </a:p>
        </p:txBody>
      </p:sp>
      <p:sp>
        <p:nvSpPr>
          <p:cNvPr id="28" name="TextBox 28"/>
          <p:cNvSpPr txBox="1"/>
          <p:nvPr/>
        </p:nvSpPr>
        <p:spPr>
          <a:xfrm>
            <a:off x="2744086" y="8674646"/>
            <a:ext cx="112405" cy="298437"/>
          </a:xfrm>
          <a:prstGeom prst="rect">
            <a:avLst/>
          </a:prstGeom>
        </p:spPr>
        <p:txBody>
          <a:bodyPr lIns="0" tIns="0" rIns="0" bIns="0" rtlCol="0" anchor="t">
            <a:spAutoFit/>
          </a:bodyPr>
          <a:lstStyle/>
          <a:p>
            <a:pPr algn="l">
              <a:lnSpc>
                <a:spcPts val="2567"/>
              </a:lnSpc>
            </a:pPr>
            <a:r>
              <a:rPr lang="en-US" sz="1103">
                <a:solidFill>
                  <a:srgbClr val="000000"/>
                </a:solidFill>
                <a:latin typeface="Arimo"/>
                <a:ea typeface="Arimo"/>
                <a:cs typeface="Arimo"/>
                <a:sym typeface="Arimo"/>
              </a:rPr>
              <a:t></a:t>
            </a:r>
          </a:p>
        </p:txBody>
      </p:sp>
      <p:sp>
        <p:nvSpPr>
          <p:cNvPr id="29" name="TextBox 29"/>
          <p:cNvSpPr txBox="1"/>
          <p:nvPr/>
        </p:nvSpPr>
        <p:spPr>
          <a:xfrm>
            <a:off x="2854195" y="8941737"/>
            <a:ext cx="1064752" cy="94755"/>
          </a:xfrm>
          <a:prstGeom prst="rect">
            <a:avLst/>
          </a:prstGeom>
        </p:spPr>
        <p:txBody>
          <a:bodyPr lIns="0" tIns="0" rIns="0" bIns="0" rtlCol="0" anchor="t">
            <a:spAutoFit/>
          </a:bodyPr>
          <a:lstStyle/>
          <a:p>
            <a:pPr algn="l">
              <a:lnSpc>
                <a:spcPts val="551"/>
              </a:lnSpc>
            </a:pPr>
            <a:r>
              <a:rPr lang="en-US" sz="1103" spc="-1">
                <a:solidFill>
                  <a:srgbClr val="000000"/>
                </a:solidFill>
                <a:latin typeface="IBM Plex Sans Condensed"/>
                <a:ea typeface="IBM Plex Sans Condensed"/>
                <a:cs typeface="IBM Plex Sans Condensed"/>
                <a:sym typeface="IBM Plex Sans Condensed"/>
              </a:rPr>
              <a:t> Data Migration. </a:t>
            </a:r>
          </a:p>
        </p:txBody>
      </p:sp>
      <p:sp>
        <p:nvSpPr>
          <p:cNvPr id="30" name="TextBox 30"/>
          <p:cNvSpPr txBox="1"/>
          <p:nvPr/>
        </p:nvSpPr>
        <p:spPr>
          <a:xfrm>
            <a:off x="2058286" y="5206898"/>
            <a:ext cx="1997831" cy="180289"/>
          </a:xfrm>
          <a:prstGeom prst="rect">
            <a:avLst/>
          </a:prstGeom>
        </p:spPr>
        <p:txBody>
          <a:bodyPr lIns="0" tIns="0" rIns="0" bIns="0" rtlCol="0" anchor="t">
            <a:spAutoFit/>
          </a:bodyPr>
          <a:lstStyle/>
          <a:p>
            <a:pPr algn="l">
              <a:lnSpc>
                <a:spcPts val="1536"/>
              </a:lnSpc>
            </a:pPr>
            <a:r>
              <a:rPr lang="en-US" sz="1103" spc="-1">
                <a:solidFill>
                  <a:srgbClr val="5B9BD5"/>
                </a:solidFill>
                <a:latin typeface="IBM Plex Sans Condensed Bold"/>
                <a:ea typeface="IBM Plex Sans Condensed Bold"/>
                <a:cs typeface="IBM Plex Sans Condensed Bold"/>
                <a:sym typeface="IBM Plex Sans Condensed Bold"/>
              </a:rPr>
              <a:t>Regional Regression testing type: </a:t>
            </a:r>
          </a:p>
        </p:txBody>
      </p:sp>
      <p:sp>
        <p:nvSpPr>
          <p:cNvPr id="31" name="TextBox 31"/>
          <p:cNvSpPr txBox="1"/>
          <p:nvPr/>
        </p:nvSpPr>
        <p:spPr>
          <a:xfrm>
            <a:off x="2186302" y="5379930"/>
            <a:ext cx="142351" cy="400450"/>
          </a:xfrm>
          <a:prstGeom prst="rect">
            <a:avLst/>
          </a:prstGeom>
        </p:spPr>
        <p:txBody>
          <a:bodyPr lIns="0" tIns="0" rIns="0" bIns="0" rtlCol="0" anchor="t">
            <a:spAutoFit/>
          </a:bodyPr>
          <a:lstStyle/>
          <a:p>
            <a:pPr algn="r">
              <a:lnSpc>
                <a:spcPts val="1536"/>
              </a:lnSpc>
            </a:pPr>
            <a:r>
              <a:rPr lang="en-US" sz="1103" spc="-1">
                <a:solidFill>
                  <a:srgbClr val="000000"/>
                </a:solidFill>
                <a:latin typeface="IBM Plex Sans Condensed"/>
                <a:ea typeface="IBM Plex Sans Condensed"/>
                <a:cs typeface="IBM Plex Sans Condensed"/>
                <a:sym typeface="IBM Plex Sans Condensed"/>
              </a:rPr>
              <a:t>i. ii. </a:t>
            </a:r>
          </a:p>
        </p:txBody>
      </p:sp>
      <p:sp>
        <p:nvSpPr>
          <p:cNvPr id="32" name="TextBox 32"/>
          <p:cNvSpPr txBox="1"/>
          <p:nvPr/>
        </p:nvSpPr>
        <p:spPr>
          <a:xfrm>
            <a:off x="2515486" y="5401970"/>
            <a:ext cx="4459691" cy="573738"/>
          </a:xfrm>
          <a:prstGeom prst="rect">
            <a:avLst/>
          </a:prstGeom>
        </p:spPr>
        <p:txBody>
          <a:bodyPr lIns="0" tIns="0" rIns="0" bIns="0" rtlCol="0" anchor="t">
            <a:spAutoFit/>
          </a:bodyPr>
          <a:lstStyle/>
          <a:p>
            <a:pPr algn="l">
              <a:lnSpc>
                <a:spcPts val="1536"/>
              </a:lnSpc>
            </a:pPr>
            <a:r>
              <a:rPr lang="en-US" sz="1103" spc="-1">
                <a:solidFill>
                  <a:srgbClr val="000000"/>
                </a:solidFill>
                <a:latin typeface="IBM Plex Sans Condensed"/>
                <a:ea typeface="IBM Plex Sans Condensed"/>
                <a:cs typeface="IBM Plex Sans Condensed"/>
                <a:sym typeface="IBM Plex Sans Condensed"/>
              </a:rPr>
              <a:t>Testing the modified module along with the impacted modules. Impact Analysis meeting conducts to identify impacted modules with QA and developer. </a:t>
            </a:r>
          </a:p>
        </p:txBody>
      </p:sp>
      <p:sp>
        <p:nvSpPr>
          <p:cNvPr id="33" name="TextBox 33"/>
          <p:cNvSpPr txBox="1"/>
          <p:nvPr/>
        </p:nvSpPr>
        <p:spPr>
          <a:xfrm>
            <a:off x="1372238" y="3230394"/>
            <a:ext cx="5627122" cy="992200"/>
          </a:xfrm>
          <a:prstGeom prst="rect">
            <a:avLst/>
          </a:prstGeom>
        </p:spPr>
        <p:txBody>
          <a:bodyPr lIns="0" tIns="0" rIns="0" bIns="0" rtlCol="0" anchor="t">
            <a:spAutoFit/>
          </a:bodyPr>
          <a:lstStyle/>
          <a:p>
            <a:pPr algn="just">
              <a:lnSpc>
                <a:spcPts val="2546"/>
              </a:lnSpc>
            </a:pPr>
            <a:r>
              <a:rPr lang="en-US" sz="1103" spc="-1">
                <a:solidFill>
                  <a:srgbClr val="5B9BD5"/>
                </a:solidFill>
                <a:latin typeface="IBM Plex Sans Condensed Bold"/>
                <a:ea typeface="IBM Plex Sans Condensed Bold"/>
                <a:cs typeface="IBM Plex Sans Condensed Bold"/>
                <a:sym typeface="IBM Plex Sans Condensed Bold"/>
              </a:rPr>
              <a:t>Regression testing: </a:t>
            </a:r>
            <a:r>
              <a:rPr lang="en-US" sz="1103" spc="-1">
                <a:solidFill>
                  <a:srgbClr val="000000"/>
                </a:solidFill>
                <a:latin typeface="IBM Plex Sans Condensed"/>
                <a:ea typeface="IBM Plex Sans Condensed"/>
                <a:cs typeface="IBM Plex Sans Condensed"/>
                <a:sym typeface="IBM Plex Sans Condensed"/>
              </a:rPr>
              <a:t>Testing conducted on modified build (updated build) to make sure there will not be an impact on </a:t>
            </a:r>
          </a:p>
          <a:p>
            <a:pPr algn="just">
              <a:lnSpc>
                <a:spcPts val="551"/>
              </a:lnSpc>
            </a:pPr>
            <a:r>
              <a:rPr lang="en-US" sz="1103" spc="5">
                <a:solidFill>
                  <a:srgbClr val="000000"/>
                </a:solidFill>
                <a:latin typeface="IBM Plex Sans Condensed"/>
                <a:ea typeface="IBM Plex Sans Condensed"/>
                <a:cs typeface="IBM Plex Sans Condensed"/>
                <a:sym typeface="IBM Plex Sans Condensed"/>
              </a:rPr>
              <a:t>existing functionality because of changes like adding/deleting/modifying features. Also, we can </a:t>
            </a:r>
          </a:p>
          <a:p>
            <a:pPr algn="just">
              <a:lnSpc>
                <a:spcPts val="2543"/>
              </a:lnSpc>
            </a:pPr>
            <a:r>
              <a:rPr lang="en-US" sz="1103" spc="-1">
                <a:solidFill>
                  <a:srgbClr val="000000"/>
                </a:solidFill>
                <a:latin typeface="IBM Plex Sans Condensed"/>
                <a:ea typeface="IBM Plex Sans Condensed"/>
                <a:cs typeface="IBM Plex Sans Condensed"/>
                <a:sym typeface="IBM Plex Sans Condensed"/>
              </a:rPr>
              <a:t>say Smoke Testing is a small part of regression testing. </a:t>
            </a:r>
          </a:p>
        </p:txBody>
      </p:sp>
      <p:sp>
        <p:nvSpPr>
          <p:cNvPr id="34" name="TextBox 34"/>
          <p:cNvSpPr txBox="1"/>
          <p:nvPr/>
        </p:nvSpPr>
        <p:spPr>
          <a:xfrm>
            <a:off x="1829438" y="4248112"/>
            <a:ext cx="1939709" cy="297580"/>
          </a:xfrm>
          <a:prstGeom prst="rect">
            <a:avLst/>
          </a:prstGeom>
        </p:spPr>
        <p:txBody>
          <a:bodyPr lIns="0" tIns="0" rIns="0" bIns="0" rtlCol="0" anchor="t">
            <a:spAutoFit/>
          </a:bodyPr>
          <a:lstStyle/>
          <a:p>
            <a:pPr algn="l">
              <a:lnSpc>
                <a:spcPts val="2543"/>
              </a:lnSpc>
            </a:pPr>
            <a:r>
              <a:rPr lang="en-US" sz="1103" spc="-1">
                <a:solidFill>
                  <a:srgbClr val="5B9BD5"/>
                </a:solidFill>
                <a:latin typeface="IBM Plex Sans Condensed Bold"/>
                <a:ea typeface="IBM Plex Sans Condensed Bold"/>
                <a:cs typeface="IBM Plex Sans Condensed Bold"/>
                <a:sym typeface="IBM Plex Sans Condensed Bold"/>
              </a:rPr>
              <a:t>1. Unit regression testing type: </a:t>
            </a:r>
          </a:p>
        </p:txBody>
      </p:sp>
      <p:sp>
        <p:nvSpPr>
          <p:cNvPr id="35" name="TextBox 35"/>
          <p:cNvSpPr txBox="1"/>
          <p:nvPr/>
        </p:nvSpPr>
        <p:spPr>
          <a:xfrm>
            <a:off x="2219830" y="4633684"/>
            <a:ext cx="108156" cy="107080"/>
          </a:xfrm>
          <a:prstGeom prst="rect">
            <a:avLst/>
          </a:prstGeom>
        </p:spPr>
        <p:txBody>
          <a:bodyPr lIns="0" tIns="0" rIns="0" bIns="0" rtlCol="0" anchor="t">
            <a:spAutoFit/>
          </a:bodyPr>
          <a:lstStyle/>
          <a:p>
            <a:pPr algn="l">
              <a:lnSpc>
                <a:spcPts val="551"/>
              </a:lnSpc>
            </a:pPr>
            <a:r>
              <a:rPr lang="en-US" sz="1103" spc="-1">
                <a:solidFill>
                  <a:srgbClr val="000000"/>
                </a:solidFill>
                <a:latin typeface="IBM Plex Sans Condensed"/>
                <a:ea typeface="IBM Plex Sans Condensed"/>
                <a:cs typeface="IBM Plex Sans Condensed"/>
                <a:sym typeface="IBM Plex Sans Condensed"/>
              </a:rPr>
              <a:t>i. </a:t>
            </a:r>
          </a:p>
        </p:txBody>
      </p:sp>
      <p:sp>
        <p:nvSpPr>
          <p:cNvPr id="36" name="TextBox 36"/>
          <p:cNvSpPr txBox="1"/>
          <p:nvPr/>
        </p:nvSpPr>
        <p:spPr>
          <a:xfrm>
            <a:off x="2515486" y="4655715"/>
            <a:ext cx="3624463" cy="85039"/>
          </a:xfrm>
          <a:prstGeom prst="rect">
            <a:avLst/>
          </a:prstGeom>
        </p:spPr>
        <p:txBody>
          <a:bodyPr lIns="0" tIns="0" rIns="0" bIns="0" rtlCol="0" anchor="t">
            <a:spAutoFit/>
          </a:bodyPr>
          <a:lstStyle/>
          <a:p>
            <a:pPr algn="l">
              <a:lnSpc>
                <a:spcPts val="551"/>
              </a:lnSpc>
            </a:pPr>
            <a:r>
              <a:rPr lang="en-US" sz="1103" spc="-1">
                <a:solidFill>
                  <a:srgbClr val="000000"/>
                </a:solidFill>
                <a:latin typeface="IBM Plex Sans Condensed"/>
                <a:ea typeface="IBM Plex Sans Condensed"/>
                <a:cs typeface="IBM Plex Sans Condensed"/>
                <a:sym typeface="IBM Plex Sans Condensed"/>
              </a:rPr>
              <a:t>Testing only the changes/modification done by the developer. </a:t>
            </a:r>
          </a:p>
        </p:txBody>
      </p:sp>
      <p:sp>
        <p:nvSpPr>
          <p:cNvPr id="37" name="TextBox 37"/>
          <p:cNvSpPr txBox="1"/>
          <p:nvPr/>
        </p:nvSpPr>
        <p:spPr>
          <a:xfrm>
            <a:off x="2058286" y="6441596"/>
            <a:ext cx="1255786" cy="180289"/>
          </a:xfrm>
          <a:prstGeom prst="rect">
            <a:avLst/>
          </a:prstGeom>
        </p:spPr>
        <p:txBody>
          <a:bodyPr lIns="0" tIns="0" rIns="0" bIns="0" rtlCol="0" anchor="t">
            <a:spAutoFit/>
          </a:bodyPr>
          <a:lstStyle/>
          <a:p>
            <a:pPr algn="l">
              <a:lnSpc>
                <a:spcPts val="1547"/>
              </a:lnSpc>
            </a:pPr>
            <a:r>
              <a:rPr lang="en-US" sz="1103" spc="-1">
                <a:solidFill>
                  <a:srgbClr val="5B9BD5"/>
                </a:solidFill>
                <a:latin typeface="IBM Plex Sans Condensed Bold"/>
                <a:ea typeface="IBM Plex Sans Condensed Bold"/>
                <a:cs typeface="IBM Plex Sans Condensed Bold"/>
                <a:sym typeface="IBM Plex Sans Condensed Bold"/>
              </a:rPr>
              <a:t>Full Regression type: </a:t>
            </a:r>
          </a:p>
        </p:txBody>
      </p:sp>
      <p:sp>
        <p:nvSpPr>
          <p:cNvPr id="38" name="TextBox 38"/>
          <p:cNvSpPr txBox="1"/>
          <p:nvPr/>
        </p:nvSpPr>
        <p:spPr>
          <a:xfrm>
            <a:off x="2186302" y="6617675"/>
            <a:ext cx="142351" cy="397783"/>
          </a:xfrm>
          <a:prstGeom prst="rect">
            <a:avLst/>
          </a:prstGeom>
        </p:spPr>
        <p:txBody>
          <a:bodyPr lIns="0" tIns="0" rIns="0" bIns="0" rtlCol="0" anchor="t">
            <a:spAutoFit/>
          </a:bodyPr>
          <a:lstStyle/>
          <a:p>
            <a:pPr algn="r">
              <a:lnSpc>
                <a:spcPts val="1547"/>
              </a:lnSpc>
            </a:pPr>
            <a:r>
              <a:rPr lang="en-US" sz="1103" spc="-1">
                <a:solidFill>
                  <a:srgbClr val="000000"/>
                </a:solidFill>
                <a:latin typeface="IBM Plex Sans Condensed"/>
                <a:ea typeface="IBM Plex Sans Condensed"/>
                <a:cs typeface="IBM Plex Sans Condensed"/>
                <a:sym typeface="IBM Plex Sans Condensed"/>
              </a:rPr>
              <a:t>i. ii. </a:t>
            </a:r>
          </a:p>
        </p:txBody>
      </p:sp>
      <p:sp>
        <p:nvSpPr>
          <p:cNvPr id="39" name="TextBox 39"/>
          <p:cNvSpPr txBox="1"/>
          <p:nvPr/>
        </p:nvSpPr>
        <p:spPr>
          <a:xfrm>
            <a:off x="2515486" y="6639716"/>
            <a:ext cx="4461691" cy="570814"/>
          </a:xfrm>
          <a:prstGeom prst="rect">
            <a:avLst/>
          </a:prstGeom>
        </p:spPr>
        <p:txBody>
          <a:bodyPr lIns="0" tIns="0" rIns="0" bIns="0" rtlCol="0" anchor="t">
            <a:spAutoFit/>
          </a:bodyPr>
          <a:lstStyle/>
          <a:p>
            <a:pPr algn="l">
              <a:lnSpc>
                <a:spcPts val="1547"/>
              </a:lnSpc>
            </a:pPr>
            <a:r>
              <a:rPr lang="en-US" sz="1103" spc="-1">
                <a:solidFill>
                  <a:srgbClr val="000000"/>
                </a:solidFill>
                <a:latin typeface="IBM Plex Sans Condensed"/>
                <a:ea typeface="IBM Plex Sans Condensed"/>
                <a:cs typeface="IBM Plex Sans Condensed"/>
                <a:sym typeface="IBM Plex Sans Condensed"/>
              </a:rPr>
              <a:t>Testing the main feature and remaining part of the application. Example: The developer has done changes in many modules, instead of identifying impacted modules, we perform one round of full regression. </a:t>
            </a:r>
          </a:p>
        </p:txBody>
      </p:sp>
      <p:sp>
        <p:nvSpPr>
          <p:cNvPr id="40" name="TextBox 40"/>
          <p:cNvSpPr txBox="1"/>
          <p:nvPr/>
        </p:nvSpPr>
        <p:spPr>
          <a:xfrm>
            <a:off x="2286886" y="7642012"/>
            <a:ext cx="65789" cy="207226"/>
          </a:xfrm>
          <a:prstGeom prst="rect">
            <a:avLst/>
          </a:prstGeom>
        </p:spPr>
        <p:txBody>
          <a:bodyPr lIns="0" tIns="0" rIns="0" bIns="0" rtlCol="0" anchor="t">
            <a:spAutoFit/>
          </a:bodyPr>
          <a:lstStyle/>
          <a:p>
            <a:pPr algn="l">
              <a:lnSpc>
                <a:spcPts val="1545"/>
              </a:lnSpc>
            </a:pPr>
            <a:r>
              <a:rPr lang="en-US" sz="1103">
                <a:solidFill>
                  <a:srgbClr val="000000"/>
                </a:solidFill>
                <a:latin typeface="Arimo"/>
                <a:ea typeface="Arimo"/>
                <a:cs typeface="Arimo"/>
                <a:sym typeface="Arimo"/>
              </a:rPr>
              <a:t></a:t>
            </a:r>
          </a:p>
        </p:txBody>
      </p:sp>
      <p:sp>
        <p:nvSpPr>
          <p:cNvPr id="42" name="Footer Placeholder 41"/>
          <p:cNvSpPr>
            <a:spLocks noGrp="1"/>
          </p:cNvSpPr>
          <p:nvPr>
            <p:ph type="ftr" sz="quarter" idx="11"/>
          </p:nvPr>
        </p:nvSpPr>
        <p:spPr/>
        <p:txBody>
          <a:bodyPr/>
          <a:lstStyle/>
          <a:p>
            <a:r>
              <a:rPr lang="en-US" smtClean="0"/>
              <a:t>Mr. RANJIT KUMBHAR  7757962804</a:t>
            </a:r>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1143305" y="8697068"/>
            <a:ext cx="148885" cy="202330"/>
          </a:xfrm>
          <a:prstGeom prst="rect">
            <a:avLst/>
          </a:prstGeom>
        </p:spPr>
        <p:txBody>
          <a:bodyPr lIns="0" tIns="0" rIns="0" bIns="0" rtlCol="0" anchor="t">
            <a:spAutoFit/>
          </a:bodyPr>
          <a:lstStyle/>
          <a:p>
            <a:pPr algn="l">
              <a:lnSpc>
                <a:spcPts val="1545"/>
              </a:lnSpc>
            </a:pPr>
            <a:r>
              <a:rPr lang="en-US" sz="1103" spc="-1">
                <a:solidFill>
                  <a:srgbClr val="5B9BD5"/>
                </a:solidFill>
                <a:latin typeface="IBM Plex Sans Condensed Bold"/>
                <a:ea typeface="IBM Plex Sans Condensed Bold"/>
                <a:cs typeface="IBM Plex Sans Condensed Bold"/>
                <a:sym typeface="IBM Plex Sans Condensed Bold"/>
              </a:rPr>
              <a:t>1. </a:t>
            </a:r>
          </a:p>
        </p:txBody>
      </p:sp>
      <p:sp>
        <p:nvSpPr>
          <p:cNvPr id="4" name="TextBox 4"/>
          <p:cNvSpPr txBox="1"/>
          <p:nvPr/>
        </p:nvSpPr>
        <p:spPr>
          <a:xfrm>
            <a:off x="1372238" y="8719109"/>
            <a:ext cx="3419142" cy="180289"/>
          </a:xfrm>
          <a:prstGeom prst="rect">
            <a:avLst/>
          </a:prstGeom>
        </p:spPr>
        <p:txBody>
          <a:bodyPr lIns="0" tIns="0" rIns="0" bIns="0" rtlCol="0" anchor="t">
            <a:spAutoFit/>
          </a:bodyPr>
          <a:lstStyle/>
          <a:p>
            <a:pPr algn="l">
              <a:lnSpc>
                <a:spcPts val="1545"/>
              </a:lnSpc>
            </a:pPr>
            <a:r>
              <a:rPr lang="en-US" sz="1103" spc="-1">
                <a:solidFill>
                  <a:srgbClr val="5B9BD5"/>
                </a:solidFill>
                <a:latin typeface="IBM Plex Sans Condensed Bold"/>
                <a:ea typeface="IBM Plex Sans Condensed Bold"/>
                <a:cs typeface="IBM Plex Sans Condensed Bold"/>
                <a:sym typeface="IBM Plex Sans Condensed Bold"/>
              </a:rPr>
              <a:t>Testing shows the presence of defects, not their absence: </a:t>
            </a:r>
          </a:p>
        </p:txBody>
      </p:sp>
      <p:sp>
        <p:nvSpPr>
          <p:cNvPr id="5" name="TextBox 5"/>
          <p:cNvSpPr txBox="1"/>
          <p:nvPr/>
        </p:nvSpPr>
        <p:spPr>
          <a:xfrm>
            <a:off x="1600838" y="796757"/>
            <a:ext cx="732092" cy="297580"/>
          </a:xfrm>
          <a:prstGeom prst="rect">
            <a:avLst/>
          </a:prstGeom>
        </p:spPr>
        <p:txBody>
          <a:bodyPr lIns="0" tIns="0" rIns="0" bIns="0" rtlCol="0" anchor="t">
            <a:spAutoFit/>
          </a:bodyPr>
          <a:lstStyle/>
          <a:p>
            <a:pPr algn="l">
              <a:lnSpc>
                <a:spcPts val="2543"/>
              </a:lnSpc>
            </a:pPr>
            <a:r>
              <a:rPr lang="en-US" sz="1103" spc="-1">
                <a:solidFill>
                  <a:srgbClr val="000000"/>
                </a:solidFill>
                <a:latin typeface="IBM Plex Sans Condensed Bold"/>
                <a:ea typeface="IBM Plex Sans Condensed Bold"/>
                <a:cs typeface="IBM Plex Sans Condensed Bold"/>
                <a:sym typeface="IBM Plex Sans Condensed Bold"/>
              </a:rPr>
              <a:t>3. Defined </a:t>
            </a:r>
          </a:p>
        </p:txBody>
      </p:sp>
      <p:sp>
        <p:nvSpPr>
          <p:cNvPr id="6" name="TextBox 6"/>
          <p:cNvSpPr txBox="1"/>
          <p:nvPr/>
        </p:nvSpPr>
        <p:spPr>
          <a:xfrm>
            <a:off x="1829438" y="1141886"/>
            <a:ext cx="5162150" cy="864184"/>
          </a:xfrm>
          <a:prstGeom prst="rect">
            <a:avLst/>
          </a:prstGeom>
        </p:spPr>
        <p:txBody>
          <a:bodyPr lIns="0" tIns="0" rIns="0" bIns="0" rtlCol="0" anchor="t">
            <a:spAutoFit/>
          </a:bodyPr>
          <a:lstStyle/>
          <a:p>
            <a:pPr algn="just">
              <a:lnSpc>
                <a:spcPts val="2543"/>
              </a:lnSpc>
            </a:pPr>
            <a:r>
              <a:rPr lang="en-US" sz="1103" spc="11">
                <a:solidFill>
                  <a:srgbClr val="000000"/>
                </a:solidFill>
                <a:latin typeface="IBM Plex Sans Condensed"/>
                <a:ea typeface="IBM Plex Sans Condensed"/>
                <a:cs typeface="IBM Plex Sans Condensed"/>
                <a:sym typeface="IBM Plex Sans Condensed"/>
              </a:rPr>
              <a:t>The software process for both management and engineering activities is documented, </a:t>
            </a:r>
          </a:p>
          <a:p>
            <a:pPr algn="just">
              <a:lnSpc>
                <a:spcPts val="551"/>
              </a:lnSpc>
            </a:pPr>
            <a:r>
              <a:rPr lang="en-US" sz="1103" spc="7">
                <a:solidFill>
                  <a:srgbClr val="000000"/>
                </a:solidFill>
                <a:latin typeface="IBM Plex Sans Condensed"/>
                <a:ea typeface="IBM Plex Sans Condensed"/>
                <a:cs typeface="IBM Plex Sans Condensed"/>
                <a:sym typeface="IBM Plex Sans Condensed"/>
              </a:rPr>
              <a:t>standardized, and integrated into all processes for the organization. All projects use an </a:t>
            </a:r>
          </a:p>
          <a:p>
            <a:pPr algn="just">
              <a:lnSpc>
                <a:spcPts val="2567"/>
              </a:lnSpc>
            </a:pPr>
            <a:r>
              <a:rPr lang="en-US" sz="1103" spc="16">
                <a:solidFill>
                  <a:srgbClr val="000000"/>
                </a:solidFill>
                <a:latin typeface="IBM Plex Sans Condensed"/>
                <a:ea typeface="IBM Plex Sans Condensed"/>
                <a:cs typeface="IBM Plex Sans Condensed"/>
                <a:sym typeface="IBM Plex Sans Condensed"/>
              </a:rPr>
              <a:t>approved version of the organization’s standard software process for developing and </a:t>
            </a:r>
          </a:p>
          <a:p>
            <a:pPr algn="just">
              <a:lnSpc>
                <a:spcPts val="551"/>
              </a:lnSpc>
            </a:pPr>
            <a:r>
              <a:rPr lang="en-US" sz="1103" spc="-1">
                <a:solidFill>
                  <a:srgbClr val="000000"/>
                </a:solidFill>
                <a:latin typeface="IBM Plex Sans Condensed"/>
                <a:ea typeface="IBM Plex Sans Condensed"/>
                <a:cs typeface="IBM Plex Sans Condensed"/>
                <a:sym typeface="IBM Plex Sans Condensed"/>
              </a:rPr>
              <a:t>maintaining software. </a:t>
            </a:r>
          </a:p>
        </p:txBody>
      </p:sp>
      <p:sp>
        <p:nvSpPr>
          <p:cNvPr id="7" name="TextBox 7"/>
          <p:cNvSpPr txBox="1"/>
          <p:nvPr/>
        </p:nvSpPr>
        <p:spPr>
          <a:xfrm>
            <a:off x="1600838" y="2012528"/>
            <a:ext cx="822255" cy="316630"/>
          </a:xfrm>
          <a:prstGeom prst="rect">
            <a:avLst/>
          </a:prstGeom>
        </p:spPr>
        <p:txBody>
          <a:bodyPr lIns="0" tIns="0" rIns="0" bIns="0" rtlCol="0" anchor="t">
            <a:spAutoFit/>
          </a:bodyPr>
          <a:lstStyle/>
          <a:p>
            <a:pPr algn="l">
              <a:lnSpc>
                <a:spcPts val="2759"/>
              </a:lnSpc>
            </a:pPr>
            <a:r>
              <a:rPr lang="en-US" sz="1103" spc="-1">
                <a:solidFill>
                  <a:srgbClr val="000000"/>
                </a:solidFill>
                <a:latin typeface="IBM Plex Sans Condensed Bold"/>
                <a:ea typeface="IBM Plex Sans Condensed Bold"/>
                <a:cs typeface="IBM Plex Sans Condensed Bold"/>
                <a:sym typeface="IBM Plex Sans Condensed Bold"/>
              </a:rPr>
              <a:t>4. Managed </a:t>
            </a:r>
          </a:p>
        </p:txBody>
      </p:sp>
      <p:sp>
        <p:nvSpPr>
          <p:cNvPr id="8" name="TextBox 8"/>
          <p:cNvSpPr txBox="1"/>
          <p:nvPr/>
        </p:nvSpPr>
        <p:spPr>
          <a:xfrm>
            <a:off x="1829438" y="2395757"/>
            <a:ext cx="5158730" cy="451818"/>
          </a:xfrm>
          <a:prstGeom prst="rect">
            <a:avLst/>
          </a:prstGeom>
        </p:spPr>
        <p:txBody>
          <a:bodyPr lIns="0" tIns="0" rIns="0" bIns="0" rtlCol="0" anchor="t">
            <a:spAutoFit/>
          </a:bodyPr>
          <a:lstStyle/>
          <a:p>
            <a:pPr algn="l">
              <a:lnSpc>
                <a:spcPts val="2328"/>
              </a:lnSpc>
            </a:pPr>
            <a:r>
              <a:rPr lang="en-US" sz="1103" spc="9">
                <a:solidFill>
                  <a:srgbClr val="000000"/>
                </a:solidFill>
                <a:latin typeface="IBM Plex Sans Condensed"/>
                <a:ea typeface="IBM Plex Sans Condensed"/>
                <a:cs typeface="IBM Plex Sans Condensed"/>
                <a:sym typeface="IBM Plex Sans Condensed"/>
              </a:rPr>
              <a:t>Detailed measures of the software process and product quality are collected. Both the </a:t>
            </a:r>
          </a:p>
          <a:p>
            <a:pPr algn="l">
              <a:lnSpc>
                <a:spcPts val="748"/>
              </a:lnSpc>
            </a:pPr>
            <a:r>
              <a:rPr lang="en-US" sz="1103" spc="-1">
                <a:solidFill>
                  <a:srgbClr val="000000"/>
                </a:solidFill>
                <a:latin typeface="IBM Plex Sans Condensed"/>
                <a:ea typeface="IBM Plex Sans Condensed"/>
                <a:cs typeface="IBM Plex Sans Condensed"/>
                <a:sym typeface="IBM Plex Sans Condensed"/>
              </a:rPr>
              <a:t>software process and products are quantitatively understood and controlled. </a:t>
            </a:r>
          </a:p>
        </p:txBody>
      </p:sp>
      <p:sp>
        <p:nvSpPr>
          <p:cNvPr id="9" name="TextBox 9"/>
          <p:cNvSpPr txBox="1"/>
          <p:nvPr/>
        </p:nvSpPr>
        <p:spPr>
          <a:xfrm>
            <a:off x="1600838" y="2854033"/>
            <a:ext cx="909304" cy="316630"/>
          </a:xfrm>
          <a:prstGeom prst="rect">
            <a:avLst/>
          </a:prstGeom>
        </p:spPr>
        <p:txBody>
          <a:bodyPr lIns="0" tIns="0" rIns="0" bIns="0" rtlCol="0" anchor="t">
            <a:spAutoFit/>
          </a:bodyPr>
          <a:lstStyle/>
          <a:p>
            <a:pPr algn="l">
              <a:lnSpc>
                <a:spcPts val="2759"/>
              </a:lnSpc>
            </a:pPr>
            <a:r>
              <a:rPr lang="en-US" sz="1103" spc="-1">
                <a:solidFill>
                  <a:srgbClr val="000000"/>
                </a:solidFill>
                <a:latin typeface="IBM Plex Sans Condensed Bold"/>
                <a:ea typeface="IBM Plex Sans Condensed Bold"/>
                <a:cs typeface="IBM Plex Sans Condensed Bold"/>
                <a:sym typeface="IBM Plex Sans Condensed Bold"/>
              </a:rPr>
              <a:t>5. Optimizing </a:t>
            </a:r>
          </a:p>
        </p:txBody>
      </p:sp>
      <p:sp>
        <p:nvSpPr>
          <p:cNvPr id="10" name="TextBox 10"/>
          <p:cNvSpPr txBox="1"/>
          <p:nvPr/>
        </p:nvSpPr>
        <p:spPr>
          <a:xfrm>
            <a:off x="1829438" y="3237252"/>
            <a:ext cx="5159083" cy="454609"/>
          </a:xfrm>
          <a:prstGeom prst="rect">
            <a:avLst/>
          </a:prstGeom>
        </p:spPr>
        <p:txBody>
          <a:bodyPr lIns="0" tIns="0" rIns="0" bIns="0" rtlCol="0" anchor="t">
            <a:spAutoFit/>
          </a:bodyPr>
          <a:lstStyle/>
          <a:p>
            <a:pPr algn="l">
              <a:lnSpc>
                <a:spcPts val="2328"/>
              </a:lnSpc>
            </a:pPr>
            <a:r>
              <a:rPr lang="en-US" sz="1103" spc="3">
                <a:solidFill>
                  <a:srgbClr val="000000"/>
                </a:solidFill>
                <a:latin typeface="IBM Plex Sans Condensed"/>
                <a:ea typeface="IBM Plex Sans Condensed"/>
                <a:cs typeface="IBM Plex Sans Condensed"/>
                <a:sym typeface="IBM Plex Sans Condensed"/>
              </a:rPr>
              <a:t>Continuous process improvement is enabled by quantitative feedback from the process </a:t>
            </a:r>
          </a:p>
          <a:p>
            <a:pPr algn="l">
              <a:lnSpc>
                <a:spcPts val="791"/>
              </a:lnSpc>
            </a:pPr>
            <a:r>
              <a:rPr lang="en-US" sz="1103" spc="-1">
                <a:solidFill>
                  <a:srgbClr val="000000"/>
                </a:solidFill>
                <a:latin typeface="IBM Plex Sans Condensed"/>
                <a:ea typeface="IBM Plex Sans Condensed"/>
                <a:cs typeface="IBM Plex Sans Condensed"/>
                <a:sym typeface="IBM Plex Sans Condensed"/>
              </a:rPr>
              <a:t>and from piloting innovative ideas and technologies. </a:t>
            </a:r>
          </a:p>
        </p:txBody>
      </p:sp>
      <p:sp>
        <p:nvSpPr>
          <p:cNvPr id="11" name="TextBox 11"/>
          <p:cNvSpPr txBox="1"/>
          <p:nvPr/>
        </p:nvSpPr>
        <p:spPr>
          <a:xfrm>
            <a:off x="1207313" y="4043829"/>
            <a:ext cx="5496916" cy="294589"/>
          </a:xfrm>
          <a:prstGeom prst="rect">
            <a:avLst/>
          </a:prstGeom>
        </p:spPr>
        <p:txBody>
          <a:bodyPr lIns="0" tIns="0" rIns="0" bIns="0" rtlCol="0" anchor="t">
            <a:spAutoFit/>
          </a:bodyPr>
          <a:lstStyle/>
          <a:p>
            <a:pPr algn="l">
              <a:lnSpc>
                <a:spcPts val="2759"/>
              </a:lnSpc>
            </a:pPr>
            <a:r>
              <a:rPr lang="en-US" sz="1103" spc="-1">
                <a:solidFill>
                  <a:srgbClr val="000000"/>
                </a:solidFill>
                <a:latin typeface="IBM Plex Sans Condensed"/>
                <a:ea typeface="IBM Plex Sans Condensed"/>
                <a:cs typeface="IBM Plex Sans Condensed"/>
                <a:sym typeface="IBM Plex Sans Condensed"/>
              </a:rPr>
              <a:t>============================================================================= </a:t>
            </a:r>
          </a:p>
        </p:txBody>
      </p:sp>
      <p:sp>
        <p:nvSpPr>
          <p:cNvPr id="12" name="TextBox 12"/>
          <p:cNvSpPr txBox="1"/>
          <p:nvPr/>
        </p:nvSpPr>
        <p:spPr>
          <a:xfrm>
            <a:off x="914705" y="4690262"/>
            <a:ext cx="1201884" cy="294589"/>
          </a:xfrm>
          <a:prstGeom prst="rect">
            <a:avLst/>
          </a:prstGeom>
        </p:spPr>
        <p:txBody>
          <a:bodyPr lIns="0" tIns="0" rIns="0" bIns="0" rtlCol="0" anchor="t">
            <a:spAutoFit/>
          </a:bodyPr>
          <a:lstStyle/>
          <a:p>
            <a:pPr algn="l">
              <a:lnSpc>
                <a:spcPts val="2759"/>
              </a:lnSpc>
            </a:pPr>
            <a:r>
              <a:rPr lang="en-US" sz="1103" spc="-1">
                <a:solidFill>
                  <a:srgbClr val="000000"/>
                </a:solidFill>
                <a:latin typeface="IBM Plex Sans Condensed Bold"/>
                <a:ea typeface="IBM Plex Sans Condensed Bold"/>
                <a:cs typeface="IBM Plex Sans Condensed Bold"/>
                <a:sym typeface="IBM Plex Sans Condensed Bold"/>
              </a:rPr>
              <a:t>Project Vs. Product: </a:t>
            </a:r>
          </a:p>
        </p:txBody>
      </p:sp>
      <p:sp>
        <p:nvSpPr>
          <p:cNvPr id="13" name="TextBox 13"/>
          <p:cNvSpPr txBox="1"/>
          <p:nvPr/>
        </p:nvSpPr>
        <p:spPr>
          <a:xfrm>
            <a:off x="1143305" y="5007531"/>
            <a:ext cx="105042" cy="292951"/>
          </a:xfrm>
          <a:prstGeom prst="rect">
            <a:avLst/>
          </a:prstGeom>
        </p:spPr>
        <p:txBody>
          <a:bodyPr lIns="0" tIns="0" rIns="0" bIns="0" rtlCol="0" anchor="t">
            <a:spAutoFit/>
          </a:bodyPr>
          <a:lstStyle/>
          <a:p>
            <a:pPr algn="l">
              <a:lnSpc>
                <a:spcPts val="2471"/>
              </a:lnSpc>
            </a:pPr>
            <a:r>
              <a:rPr lang="en-US" sz="1103">
                <a:solidFill>
                  <a:srgbClr val="000000"/>
                </a:solidFill>
                <a:latin typeface="Arimo"/>
                <a:ea typeface="Arimo"/>
                <a:cs typeface="Arimo"/>
                <a:sym typeface="Arimo"/>
              </a:rPr>
              <a:t> </a:t>
            </a:r>
          </a:p>
        </p:txBody>
      </p:sp>
      <p:sp>
        <p:nvSpPr>
          <p:cNvPr id="14" name="TextBox 14"/>
          <p:cNvSpPr txBox="1"/>
          <p:nvPr/>
        </p:nvSpPr>
        <p:spPr>
          <a:xfrm>
            <a:off x="1372238" y="5051069"/>
            <a:ext cx="5630266" cy="860631"/>
          </a:xfrm>
          <a:prstGeom prst="rect">
            <a:avLst/>
          </a:prstGeom>
        </p:spPr>
        <p:txBody>
          <a:bodyPr lIns="0" tIns="0" rIns="0" bIns="0" rtlCol="0" anchor="t">
            <a:spAutoFit/>
          </a:bodyPr>
          <a:lstStyle/>
          <a:p>
            <a:pPr algn="l">
              <a:lnSpc>
                <a:spcPts val="2471"/>
              </a:lnSpc>
            </a:pPr>
            <a:r>
              <a:rPr lang="en-US" sz="1103" spc="-1">
                <a:solidFill>
                  <a:srgbClr val="000000"/>
                </a:solidFill>
                <a:latin typeface="IBM Plex Sans Condensed"/>
                <a:ea typeface="IBM Plex Sans Condensed"/>
                <a:cs typeface="IBM Plex Sans Condensed"/>
                <a:sym typeface="IBM Plex Sans Condensed"/>
              </a:rPr>
              <a:t>If a software application is developed </a:t>
            </a:r>
            <a:r>
              <a:rPr lang="en-US" sz="1103" spc="-1">
                <a:solidFill>
                  <a:srgbClr val="FF0000"/>
                </a:solidFill>
                <a:latin typeface="IBM Plex Sans Condensed"/>
                <a:ea typeface="IBM Plex Sans Condensed"/>
                <a:cs typeface="IBM Plex Sans Condensed"/>
                <a:sym typeface="IBM Plex Sans Condensed"/>
              </a:rPr>
              <a:t>for a specific customer based on their requirement</a:t>
            </a:r>
            <a:r>
              <a:rPr lang="en-US" sz="1103" spc="-1">
                <a:solidFill>
                  <a:srgbClr val="000000"/>
                </a:solidFill>
                <a:latin typeface="IBM Plex Sans Condensed"/>
                <a:ea typeface="IBM Plex Sans Condensed"/>
                <a:cs typeface="IBM Plex Sans Condensed"/>
                <a:sym typeface="IBM Plex Sans Condensed"/>
              </a:rPr>
              <a:t>, then it </a:t>
            </a:r>
          </a:p>
          <a:p>
            <a:pPr algn="l">
              <a:lnSpc>
                <a:spcPts val="599"/>
              </a:lnSpc>
            </a:pPr>
            <a:r>
              <a:rPr lang="en-US" sz="1103" spc="-1">
                <a:solidFill>
                  <a:srgbClr val="000000"/>
                </a:solidFill>
                <a:latin typeface="IBM Plex Sans Condensed"/>
                <a:ea typeface="IBM Plex Sans Condensed"/>
                <a:cs typeface="IBM Plex Sans Condensed"/>
                <a:sym typeface="IBM Plex Sans Condensed"/>
              </a:rPr>
              <a:t>is called a </a:t>
            </a:r>
            <a:r>
              <a:rPr lang="en-US" sz="1103" spc="-1">
                <a:solidFill>
                  <a:srgbClr val="FF0000"/>
                </a:solidFill>
                <a:latin typeface="IBM Plex Sans Condensed"/>
                <a:ea typeface="IBM Plex Sans Condensed"/>
                <a:cs typeface="IBM Plex Sans Condensed"/>
                <a:sym typeface="IBM Plex Sans Condensed"/>
              </a:rPr>
              <a:t>Project.</a:t>
            </a:r>
            <a:r>
              <a:rPr lang="en-US" sz="1103" spc="-1">
                <a:solidFill>
                  <a:srgbClr val="000000"/>
                </a:solidFill>
                <a:latin typeface="IBM Plex Sans Condensed"/>
                <a:ea typeface="IBM Plex Sans Condensed"/>
                <a:cs typeface="IBM Plex Sans Condensed"/>
                <a:sym typeface="IBM Plex Sans Condensed"/>
              </a:rPr>
              <a:t> </a:t>
            </a:r>
          </a:p>
          <a:p>
            <a:pPr algn="l">
              <a:lnSpc>
                <a:spcPts val="2616"/>
              </a:lnSpc>
            </a:pPr>
            <a:r>
              <a:rPr lang="en-US" sz="1103" spc="-1">
                <a:solidFill>
                  <a:srgbClr val="000000"/>
                </a:solidFill>
                <a:latin typeface="IBM Plex Sans Condensed"/>
                <a:ea typeface="IBM Plex Sans Condensed"/>
                <a:cs typeface="IBM Plex Sans Condensed"/>
                <a:sym typeface="IBM Plex Sans Condensed"/>
              </a:rPr>
              <a:t>If a software application is developed </a:t>
            </a:r>
            <a:r>
              <a:rPr lang="en-US" sz="1103" spc="-1">
                <a:solidFill>
                  <a:srgbClr val="FF0000"/>
                </a:solidFill>
                <a:latin typeface="IBM Plex Sans Condensed"/>
                <a:ea typeface="IBM Plex Sans Condensed"/>
                <a:cs typeface="IBM Plex Sans Condensed"/>
                <a:sym typeface="IBM Plex Sans Condensed"/>
              </a:rPr>
              <a:t>for multiple customers based on the market requirements</a:t>
            </a:r>
            <a:r>
              <a:rPr lang="en-US" sz="1103" spc="-1">
                <a:solidFill>
                  <a:srgbClr val="000000"/>
                </a:solidFill>
                <a:latin typeface="IBM Plex Sans Condensed"/>
                <a:ea typeface="IBM Plex Sans Condensed"/>
                <a:cs typeface="IBM Plex Sans Condensed"/>
                <a:sym typeface="IBM Plex Sans Condensed"/>
              </a:rPr>
              <a:t>, </a:t>
            </a:r>
          </a:p>
          <a:p>
            <a:pPr algn="l">
              <a:lnSpc>
                <a:spcPts val="551"/>
              </a:lnSpc>
            </a:pPr>
            <a:r>
              <a:rPr lang="en-US" sz="1103" spc="-1">
                <a:solidFill>
                  <a:srgbClr val="000000"/>
                </a:solidFill>
                <a:latin typeface="IBM Plex Sans Condensed"/>
                <a:ea typeface="IBM Plex Sans Condensed"/>
                <a:cs typeface="IBM Plex Sans Condensed"/>
                <a:sym typeface="IBM Plex Sans Condensed"/>
              </a:rPr>
              <a:t>then it is called a </a:t>
            </a:r>
            <a:r>
              <a:rPr lang="en-US" sz="1103" spc="-1">
                <a:solidFill>
                  <a:srgbClr val="FF0000"/>
                </a:solidFill>
                <a:latin typeface="IBM Plex Sans Condensed"/>
                <a:ea typeface="IBM Plex Sans Condensed"/>
                <a:cs typeface="IBM Plex Sans Condensed"/>
                <a:sym typeface="IBM Plex Sans Condensed"/>
              </a:rPr>
              <a:t>Product.</a:t>
            </a:r>
            <a:r>
              <a:rPr lang="en-US" sz="1103" spc="-1">
                <a:solidFill>
                  <a:srgbClr val="000000"/>
                </a:solidFill>
                <a:latin typeface="IBM Plex Sans Condensed"/>
                <a:ea typeface="IBM Plex Sans Condensed"/>
                <a:cs typeface="IBM Plex Sans Condensed"/>
                <a:sym typeface="IBM Plex Sans Condensed"/>
              </a:rPr>
              <a:t> </a:t>
            </a:r>
          </a:p>
        </p:txBody>
      </p:sp>
      <p:sp>
        <p:nvSpPr>
          <p:cNvPr id="15" name="TextBox 15"/>
          <p:cNvSpPr txBox="1"/>
          <p:nvPr/>
        </p:nvSpPr>
        <p:spPr>
          <a:xfrm>
            <a:off x="1143305" y="5387769"/>
            <a:ext cx="105042" cy="312001"/>
          </a:xfrm>
          <a:prstGeom prst="rect">
            <a:avLst/>
          </a:prstGeom>
        </p:spPr>
        <p:txBody>
          <a:bodyPr lIns="0" tIns="0" rIns="0" bIns="0" rtlCol="0" anchor="t">
            <a:spAutoFit/>
          </a:bodyPr>
          <a:lstStyle/>
          <a:p>
            <a:pPr algn="l">
              <a:lnSpc>
                <a:spcPts val="2616"/>
              </a:lnSpc>
            </a:pPr>
            <a:r>
              <a:rPr lang="en-US" sz="1103">
                <a:solidFill>
                  <a:srgbClr val="000000"/>
                </a:solidFill>
                <a:latin typeface="Arimo"/>
                <a:ea typeface="Arimo"/>
                <a:cs typeface="Arimo"/>
                <a:sym typeface="Arimo"/>
              </a:rPr>
              <a:t> </a:t>
            </a:r>
          </a:p>
        </p:txBody>
      </p:sp>
      <p:sp>
        <p:nvSpPr>
          <p:cNvPr id="16" name="TextBox 16"/>
          <p:cNvSpPr txBox="1"/>
          <p:nvPr/>
        </p:nvSpPr>
        <p:spPr>
          <a:xfrm>
            <a:off x="914705" y="6263288"/>
            <a:ext cx="1932527" cy="294589"/>
          </a:xfrm>
          <a:prstGeom prst="rect">
            <a:avLst/>
          </a:prstGeom>
        </p:spPr>
        <p:txBody>
          <a:bodyPr lIns="0" tIns="0" rIns="0" bIns="0" rtlCol="0" anchor="t">
            <a:spAutoFit/>
          </a:bodyPr>
          <a:lstStyle/>
          <a:p>
            <a:pPr algn="l">
              <a:lnSpc>
                <a:spcPts val="2759"/>
              </a:lnSpc>
            </a:pPr>
            <a:r>
              <a:rPr lang="en-US" sz="1103" spc="-1">
                <a:solidFill>
                  <a:srgbClr val="000000"/>
                </a:solidFill>
                <a:latin typeface="IBM Plex Sans Condensed Bold"/>
                <a:ea typeface="IBM Plex Sans Condensed Bold"/>
                <a:cs typeface="IBM Plex Sans Condensed Bold"/>
                <a:sym typeface="IBM Plex Sans Condensed Bold"/>
              </a:rPr>
              <a:t>7 Principles of Software Testing: </a:t>
            </a:r>
          </a:p>
        </p:txBody>
      </p:sp>
      <p:sp>
        <p:nvSpPr>
          <p:cNvPr id="17" name="TextBox 17"/>
          <p:cNvSpPr txBox="1"/>
          <p:nvPr/>
        </p:nvSpPr>
        <p:spPr>
          <a:xfrm>
            <a:off x="1143305" y="6602435"/>
            <a:ext cx="3553168" cy="473983"/>
          </a:xfrm>
          <a:prstGeom prst="rect">
            <a:avLst/>
          </a:prstGeom>
        </p:spPr>
        <p:txBody>
          <a:bodyPr lIns="0" tIns="0" rIns="0" bIns="0" rtlCol="0" anchor="t">
            <a:spAutoFit/>
          </a:bodyPr>
          <a:lstStyle/>
          <a:p>
            <a:pPr algn="l">
              <a:lnSpc>
                <a:spcPts val="2328"/>
              </a:lnSpc>
            </a:pPr>
            <a:r>
              <a:rPr lang="en-US" sz="1103" spc="-1">
                <a:solidFill>
                  <a:srgbClr val="000000"/>
                </a:solidFill>
                <a:latin typeface="IBM Plex Sans Condensed"/>
                <a:ea typeface="IBM Plex Sans Condensed"/>
                <a:cs typeface="IBM Plex Sans Condensed"/>
                <a:sym typeface="IBM Plex Sans Condensed"/>
              </a:rPr>
              <a:t>1. Testing </a:t>
            </a:r>
            <a:r>
              <a:rPr lang="en-US" sz="1103" spc="-1">
                <a:solidFill>
                  <a:srgbClr val="FF0000"/>
                </a:solidFill>
                <a:latin typeface="IBM Plex Sans Condensed"/>
                <a:ea typeface="IBM Plex Sans Condensed"/>
                <a:cs typeface="IBM Plex Sans Condensed"/>
                <a:sym typeface="IBM Plex Sans Condensed"/>
              </a:rPr>
              <a:t>shows the presence </a:t>
            </a:r>
            <a:r>
              <a:rPr lang="en-US" sz="1103" spc="-1">
                <a:solidFill>
                  <a:srgbClr val="000000"/>
                </a:solidFill>
                <a:latin typeface="IBM Plex Sans Condensed"/>
                <a:ea typeface="IBM Plex Sans Condensed"/>
                <a:cs typeface="IBM Plex Sans Condensed"/>
                <a:sym typeface="IBM Plex Sans Condensed"/>
              </a:rPr>
              <a:t>of defects, not their absence </a:t>
            </a:r>
          </a:p>
          <a:p>
            <a:pPr algn="l">
              <a:lnSpc>
                <a:spcPts val="749"/>
              </a:lnSpc>
            </a:pPr>
            <a:r>
              <a:rPr lang="en-US" sz="1103" spc="-1">
                <a:solidFill>
                  <a:srgbClr val="000000"/>
                </a:solidFill>
                <a:latin typeface="IBM Plex Sans Condensed"/>
                <a:ea typeface="IBM Plex Sans Condensed"/>
                <a:cs typeface="IBM Plex Sans Condensed"/>
                <a:sym typeface="IBM Plex Sans Condensed"/>
              </a:rPr>
              <a:t>2. </a:t>
            </a:r>
            <a:r>
              <a:rPr lang="en-US" sz="1103" spc="-1">
                <a:solidFill>
                  <a:srgbClr val="FF0000"/>
                </a:solidFill>
                <a:latin typeface="IBM Plex Sans Condensed"/>
                <a:ea typeface="IBM Plex Sans Condensed"/>
                <a:cs typeface="IBM Plex Sans Condensed"/>
                <a:sym typeface="IBM Plex Sans Condensed"/>
              </a:rPr>
              <a:t>Exhaustive testing </a:t>
            </a:r>
            <a:r>
              <a:rPr lang="en-US" sz="1103" spc="-1">
                <a:solidFill>
                  <a:srgbClr val="000000"/>
                </a:solidFill>
                <a:latin typeface="IBM Plex Sans Condensed"/>
                <a:ea typeface="IBM Plex Sans Condensed"/>
                <a:cs typeface="IBM Plex Sans Condensed"/>
                <a:sym typeface="IBM Plex Sans Condensed"/>
              </a:rPr>
              <a:t>is impossible </a:t>
            </a:r>
          </a:p>
        </p:txBody>
      </p:sp>
      <p:sp>
        <p:nvSpPr>
          <p:cNvPr id="18" name="TextBox 18"/>
          <p:cNvSpPr txBox="1"/>
          <p:nvPr/>
        </p:nvSpPr>
        <p:spPr>
          <a:xfrm>
            <a:off x="1143305" y="6992960"/>
            <a:ext cx="148885" cy="278530"/>
          </a:xfrm>
          <a:prstGeom prst="rect">
            <a:avLst/>
          </a:prstGeom>
        </p:spPr>
        <p:txBody>
          <a:bodyPr lIns="0" tIns="0" rIns="0" bIns="0" rtlCol="0" anchor="t">
            <a:spAutoFit/>
          </a:bodyPr>
          <a:lstStyle/>
          <a:p>
            <a:pPr algn="l">
              <a:lnSpc>
                <a:spcPts val="2321"/>
              </a:lnSpc>
            </a:pPr>
            <a:r>
              <a:rPr lang="en-US" sz="1103" spc="-1">
                <a:solidFill>
                  <a:srgbClr val="000000"/>
                </a:solidFill>
                <a:latin typeface="IBM Plex Sans Condensed"/>
                <a:ea typeface="IBM Plex Sans Condensed"/>
                <a:cs typeface="IBM Plex Sans Condensed"/>
                <a:sym typeface="IBM Plex Sans Condensed"/>
              </a:rPr>
              <a:t>3. </a:t>
            </a:r>
          </a:p>
        </p:txBody>
      </p:sp>
      <p:sp>
        <p:nvSpPr>
          <p:cNvPr id="19" name="TextBox 19"/>
          <p:cNvSpPr txBox="1"/>
          <p:nvPr/>
        </p:nvSpPr>
        <p:spPr>
          <a:xfrm>
            <a:off x="1372238" y="7015001"/>
            <a:ext cx="1702479" cy="256489"/>
          </a:xfrm>
          <a:prstGeom prst="rect">
            <a:avLst/>
          </a:prstGeom>
        </p:spPr>
        <p:txBody>
          <a:bodyPr lIns="0" tIns="0" rIns="0" bIns="0" rtlCol="0" anchor="t">
            <a:spAutoFit/>
          </a:bodyPr>
          <a:lstStyle/>
          <a:p>
            <a:pPr algn="l">
              <a:lnSpc>
                <a:spcPts val="2321"/>
              </a:lnSpc>
            </a:pPr>
            <a:r>
              <a:rPr lang="en-US" sz="1103" spc="-1">
                <a:solidFill>
                  <a:srgbClr val="FF0000"/>
                </a:solidFill>
                <a:latin typeface="IBM Plex Sans Condensed"/>
                <a:ea typeface="IBM Plex Sans Condensed"/>
                <a:cs typeface="IBM Plex Sans Condensed"/>
                <a:sym typeface="IBM Plex Sans Condensed"/>
              </a:rPr>
              <a:t>Absence-of-errors is a fallacy</a:t>
            </a:r>
            <a:r>
              <a:rPr lang="en-US" sz="1103" spc="-1">
                <a:solidFill>
                  <a:srgbClr val="000000"/>
                </a:solidFill>
                <a:latin typeface="IBM Plex Sans Condensed"/>
                <a:ea typeface="IBM Plex Sans Condensed"/>
                <a:cs typeface="IBM Plex Sans Condensed"/>
                <a:sym typeface="IBM Plex Sans Condensed"/>
              </a:rPr>
              <a:t> </a:t>
            </a:r>
          </a:p>
        </p:txBody>
      </p:sp>
      <p:sp>
        <p:nvSpPr>
          <p:cNvPr id="20" name="TextBox 20"/>
          <p:cNvSpPr txBox="1"/>
          <p:nvPr/>
        </p:nvSpPr>
        <p:spPr>
          <a:xfrm>
            <a:off x="1143305" y="7343480"/>
            <a:ext cx="2305955" cy="126130"/>
          </a:xfrm>
          <a:prstGeom prst="rect">
            <a:avLst/>
          </a:prstGeom>
        </p:spPr>
        <p:txBody>
          <a:bodyPr lIns="0" tIns="0" rIns="0" bIns="0" rtlCol="0" anchor="t">
            <a:spAutoFit/>
          </a:bodyPr>
          <a:lstStyle/>
          <a:p>
            <a:pPr algn="l">
              <a:lnSpc>
                <a:spcPts val="798"/>
              </a:lnSpc>
            </a:pPr>
            <a:r>
              <a:rPr lang="en-US" sz="1103" spc="-1">
                <a:solidFill>
                  <a:srgbClr val="000000"/>
                </a:solidFill>
                <a:latin typeface="IBM Plex Sans Condensed"/>
                <a:ea typeface="IBM Plex Sans Condensed"/>
                <a:cs typeface="IBM Plex Sans Condensed"/>
                <a:sym typeface="IBM Plex Sans Condensed"/>
              </a:rPr>
              <a:t>4. </a:t>
            </a:r>
            <a:r>
              <a:rPr lang="en-US" sz="1103" spc="-1">
                <a:solidFill>
                  <a:srgbClr val="FF0000"/>
                </a:solidFill>
                <a:latin typeface="IBM Plex Sans Condensed"/>
                <a:ea typeface="IBM Plex Sans Condensed"/>
                <a:cs typeface="IBM Plex Sans Condensed"/>
                <a:sym typeface="IBM Plex Sans Condensed"/>
              </a:rPr>
              <a:t>Early testing </a:t>
            </a:r>
            <a:r>
              <a:rPr lang="en-US" sz="1103" spc="-1">
                <a:solidFill>
                  <a:srgbClr val="000000"/>
                </a:solidFill>
                <a:latin typeface="IBM Plex Sans Condensed"/>
                <a:ea typeface="IBM Plex Sans Condensed"/>
                <a:cs typeface="IBM Plex Sans Condensed"/>
                <a:sym typeface="IBM Plex Sans Condensed"/>
              </a:rPr>
              <a:t>saves time and money </a:t>
            </a:r>
          </a:p>
        </p:txBody>
      </p:sp>
      <p:sp>
        <p:nvSpPr>
          <p:cNvPr id="21" name="TextBox 21"/>
          <p:cNvSpPr txBox="1"/>
          <p:nvPr/>
        </p:nvSpPr>
        <p:spPr>
          <a:xfrm>
            <a:off x="1143305" y="7395677"/>
            <a:ext cx="148885" cy="269005"/>
          </a:xfrm>
          <a:prstGeom prst="rect">
            <a:avLst/>
          </a:prstGeom>
        </p:spPr>
        <p:txBody>
          <a:bodyPr lIns="0" tIns="0" rIns="0" bIns="0" rtlCol="0" anchor="t">
            <a:spAutoFit/>
          </a:bodyPr>
          <a:lstStyle/>
          <a:p>
            <a:pPr algn="l">
              <a:lnSpc>
                <a:spcPts val="2274"/>
              </a:lnSpc>
            </a:pPr>
            <a:r>
              <a:rPr lang="en-US" sz="1103" spc="-1">
                <a:solidFill>
                  <a:srgbClr val="000000"/>
                </a:solidFill>
                <a:latin typeface="IBM Plex Sans Condensed"/>
                <a:ea typeface="IBM Plex Sans Condensed"/>
                <a:cs typeface="IBM Plex Sans Condensed"/>
                <a:sym typeface="IBM Plex Sans Condensed"/>
              </a:rPr>
              <a:t>5. </a:t>
            </a:r>
          </a:p>
        </p:txBody>
      </p:sp>
      <p:sp>
        <p:nvSpPr>
          <p:cNvPr id="22" name="TextBox 22"/>
          <p:cNvSpPr txBox="1"/>
          <p:nvPr/>
        </p:nvSpPr>
        <p:spPr>
          <a:xfrm>
            <a:off x="1372238" y="7417718"/>
            <a:ext cx="1721129" cy="246964"/>
          </a:xfrm>
          <a:prstGeom prst="rect">
            <a:avLst/>
          </a:prstGeom>
        </p:spPr>
        <p:txBody>
          <a:bodyPr lIns="0" tIns="0" rIns="0" bIns="0" rtlCol="0" anchor="t">
            <a:spAutoFit/>
          </a:bodyPr>
          <a:lstStyle/>
          <a:p>
            <a:pPr algn="l">
              <a:lnSpc>
                <a:spcPts val="2274"/>
              </a:lnSpc>
            </a:pPr>
            <a:r>
              <a:rPr lang="en-US" sz="1103" spc="-1">
                <a:solidFill>
                  <a:srgbClr val="000000"/>
                </a:solidFill>
                <a:latin typeface="IBM Plex Sans Condensed"/>
                <a:ea typeface="IBM Plex Sans Condensed"/>
                <a:cs typeface="IBM Plex Sans Condensed"/>
                <a:sym typeface="IBM Plex Sans Condensed"/>
              </a:rPr>
              <a:t>Testing is </a:t>
            </a:r>
            <a:r>
              <a:rPr lang="en-US" sz="1103" spc="-1">
                <a:solidFill>
                  <a:srgbClr val="FF0000"/>
                </a:solidFill>
                <a:latin typeface="IBM Plex Sans Condensed"/>
                <a:ea typeface="IBM Plex Sans Condensed"/>
                <a:cs typeface="IBM Plex Sans Condensed"/>
                <a:sym typeface="IBM Plex Sans Condensed"/>
              </a:rPr>
              <a:t>context-dependent</a:t>
            </a:r>
            <a:r>
              <a:rPr lang="en-US" sz="1103" spc="-1">
                <a:solidFill>
                  <a:srgbClr val="000000"/>
                </a:solidFill>
                <a:latin typeface="IBM Plex Sans Condensed"/>
                <a:ea typeface="IBM Plex Sans Condensed"/>
                <a:cs typeface="IBM Plex Sans Condensed"/>
                <a:sym typeface="IBM Plex Sans Condensed"/>
              </a:rPr>
              <a:t> </a:t>
            </a:r>
          </a:p>
        </p:txBody>
      </p:sp>
      <p:sp>
        <p:nvSpPr>
          <p:cNvPr id="23" name="TextBox 23"/>
          <p:cNvSpPr txBox="1"/>
          <p:nvPr/>
        </p:nvSpPr>
        <p:spPr>
          <a:xfrm>
            <a:off x="1143305" y="7733624"/>
            <a:ext cx="2141182" cy="455781"/>
          </a:xfrm>
          <a:prstGeom prst="rect">
            <a:avLst/>
          </a:prstGeom>
        </p:spPr>
        <p:txBody>
          <a:bodyPr lIns="0" tIns="0" rIns="0" bIns="0" rtlCol="0" anchor="t">
            <a:spAutoFit/>
          </a:bodyPr>
          <a:lstStyle/>
          <a:p>
            <a:pPr algn="l">
              <a:lnSpc>
                <a:spcPts val="798"/>
              </a:lnSpc>
            </a:pPr>
            <a:r>
              <a:rPr lang="en-US" sz="1103" spc="-1">
                <a:solidFill>
                  <a:srgbClr val="000000"/>
                </a:solidFill>
                <a:latin typeface="IBM Plex Sans Condensed"/>
                <a:ea typeface="IBM Plex Sans Condensed"/>
                <a:cs typeface="IBM Plex Sans Condensed"/>
                <a:sym typeface="IBM Plex Sans Condensed"/>
              </a:rPr>
              <a:t>6. </a:t>
            </a:r>
            <a:r>
              <a:rPr lang="en-US" sz="1103" spc="-1">
                <a:solidFill>
                  <a:srgbClr val="FF0000"/>
                </a:solidFill>
                <a:latin typeface="IBM Plex Sans Condensed"/>
                <a:ea typeface="IBM Plex Sans Condensed"/>
                <a:cs typeface="IBM Plex Sans Condensed"/>
                <a:sym typeface="IBM Plex Sans Condensed"/>
              </a:rPr>
              <a:t>Defects cluster together</a:t>
            </a:r>
            <a:r>
              <a:rPr lang="en-US" sz="1103" spc="-1">
                <a:solidFill>
                  <a:srgbClr val="000000"/>
                </a:solidFill>
                <a:latin typeface="IBM Plex Sans Condensed"/>
                <a:ea typeface="IBM Plex Sans Condensed"/>
                <a:cs typeface="IBM Plex Sans Condensed"/>
                <a:sym typeface="IBM Plex Sans Condensed"/>
              </a:rPr>
              <a:t> </a:t>
            </a:r>
          </a:p>
          <a:p>
            <a:pPr algn="l">
              <a:lnSpc>
                <a:spcPts val="2326"/>
              </a:lnSpc>
            </a:pPr>
            <a:r>
              <a:rPr lang="en-US" sz="1103" spc="-1">
                <a:solidFill>
                  <a:srgbClr val="000000"/>
                </a:solidFill>
                <a:latin typeface="IBM Plex Sans Condensed"/>
                <a:ea typeface="IBM Plex Sans Condensed"/>
                <a:cs typeface="IBM Plex Sans Condensed"/>
                <a:sym typeface="IBM Plex Sans Condensed"/>
              </a:rPr>
              <a:t>7. </a:t>
            </a:r>
            <a:r>
              <a:rPr lang="en-US" sz="1103" spc="-1">
                <a:solidFill>
                  <a:srgbClr val="FF0000"/>
                </a:solidFill>
                <a:latin typeface="IBM Plex Sans Condensed"/>
                <a:ea typeface="IBM Plex Sans Condensed"/>
                <a:cs typeface="IBM Plex Sans Condensed"/>
                <a:sym typeface="IBM Plex Sans Condensed"/>
              </a:rPr>
              <a:t>Beware of the pesticide paradox</a:t>
            </a:r>
            <a:r>
              <a:rPr lang="en-US" sz="1103" spc="-1">
                <a:solidFill>
                  <a:srgbClr val="000000"/>
                </a:solidFill>
                <a:latin typeface="IBM Plex Sans Condensed"/>
                <a:ea typeface="IBM Plex Sans Condensed"/>
                <a:cs typeface="IBM Plex Sans Condensed"/>
                <a:sym typeface="IBM Plex Sans Condensed"/>
              </a:rPr>
              <a:t> </a:t>
            </a:r>
          </a:p>
          <a:p>
            <a:pPr algn="l">
              <a:lnSpc>
                <a:spcPts val="649"/>
              </a:lnSpc>
            </a:pPr>
            <a:r>
              <a:rPr lang="en-US" sz="1103">
                <a:solidFill>
                  <a:srgbClr val="5B9BD5"/>
                </a:solidFill>
                <a:latin typeface="Arimo"/>
                <a:ea typeface="Arimo"/>
                <a:cs typeface="Arimo"/>
                <a:sym typeface="Arimo"/>
              </a:rPr>
              <a:t></a:t>
            </a:r>
          </a:p>
        </p:txBody>
      </p:sp>
      <p:sp>
        <p:nvSpPr>
          <p:cNvPr id="24" name="TextBox 24"/>
          <p:cNvSpPr txBox="1"/>
          <p:nvPr/>
        </p:nvSpPr>
        <p:spPr>
          <a:xfrm>
            <a:off x="1253338" y="8142751"/>
            <a:ext cx="722538" cy="104280"/>
          </a:xfrm>
          <a:prstGeom prst="rect">
            <a:avLst/>
          </a:prstGeom>
        </p:spPr>
        <p:txBody>
          <a:bodyPr lIns="0" tIns="0" rIns="0" bIns="0" rtlCol="0" anchor="t">
            <a:spAutoFit/>
          </a:bodyPr>
          <a:lstStyle/>
          <a:p>
            <a:pPr algn="l">
              <a:lnSpc>
                <a:spcPts val="649"/>
              </a:lnSpc>
            </a:pPr>
            <a:r>
              <a:rPr lang="en-US" sz="1103" spc="-1">
                <a:solidFill>
                  <a:srgbClr val="5B9BD5"/>
                </a:solidFill>
                <a:latin typeface="IBM Plex Sans Condensed"/>
                <a:ea typeface="IBM Plex Sans Condensed"/>
                <a:cs typeface="IBM Plex Sans Condensed"/>
                <a:sym typeface="IBM Plex Sans Condensed"/>
              </a:rPr>
              <a:t> </a:t>
            </a:r>
            <a:r>
              <a:rPr lang="en-US" sz="1103" spc="-1">
                <a:solidFill>
                  <a:srgbClr val="5B9BD5"/>
                </a:solidFill>
                <a:latin typeface="IBM Plex Sans Condensed Bold"/>
                <a:ea typeface="IBM Plex Sans Condensed Bold"/>
                <a:cs typeface="IBM Plex Sans Condensed Bold"/>
                <a:sym typeface="IBM Plex Sans Condensed Bold"/>
              </a:rPr>
              <a:t>BETA DET </a:t>
            </a:r>
          </a:p>
        </p:txBody>
      </p:sp>
      <p:sp>
        <p:nvSpPr>
          <p:cNvPr id="26" name="Footer Placeholder 25"/>
          <p:cNvSpPr>
            <a:spLocks noGrp="1"/>
          </p:cNvSpPr>
          <p:nvPr>
            <p:ph type="ftr" sz="quarter" idx="11"/>
          </p:nvPr>
        </p:nvSpPr>
        <p:spPr/>
        <p:txBody>
          <a:bodyPr/>
          <a:lstStyle/>
          <a:p>
            <a:r>
              <a:rPr lang="en-US" smtClean="0"/>
              <a:t>Mr. RANJIT KUMBHAR  7757962804</a:t>
            </a:r>
            <a:endParaRPr lang="en-US"/>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371600" y="3989708"/>
            <a:ext cx="115567" cy="116205"/>
          </a:xfrm>
          <a:custGeom>
            <a:avLst/>
            <a:gdLst/>
            <a:ahLst/>
            <a:cxnLst/>
            <a:rect l="l" t="t" r="r" b="b"/>
            <a:pathLst>
              <a:path w="115567" h="116205">
                <a:moveTo>
                  <a:pt x="0" y="0"/>
                </a:moveTo>
                <a:lnTo>
                  <a:pt x="115567" y="0"/>
                </a:lnTo>
                <a:lnTo>
                  <a:pt x="115567" y="116205"/>
                </a:lnTo>
                <a:lnTo>
                  <a:pt x="0" y="116205"/>
                </a:lnTo>
                <a:lnTo>
                  <a:pt x="0" y="0"/>
                </a:lnTo>
                <a:close/>
              </a:path>
            </a:pathLst>
          </a:custGeom>
          <a:blipFill>
            <a:blip r:embed="rId2"/>
            <a:stretch>
              <a:fillRect/>
            </a:stretch>
          </a:blipFill>
        </p:spPr>
      </p:sp>
      <p:sp>
        <p:nvSpPr>
          <p:cNvPr id="5" name="TextBox 5"/>
          <p:cNvSpPr txBox="1"/>
          <p:nvPr/>
        </p:nvSpPr>
        <p:spPr>
          <a:xfrm>
            <a:off x="2744086" y="821569"/>
            <a:ext cx="112405" cy="203187"/>
          </a:xfrm>
          <a:prstGeom prst="rect">
            <a:avLst/>
          </a:prstGeom>
        </p:spPr>
        <p:txBody>
          <a:bodyPr lIns="0" tIns="0" rIns="0" bIns="0" rtlCol="0" anchor="t">
            <a:spAutoFit/>
          </a:bodyPr>
          <a:lstStyle/>
          <a:p>
            <a:pPr algn="l">
              <a:lnSpc>
                <a:spcPts val="1545"/>
              </a:lnSpc>
            </a:pPr>
            <a:r>
              <a:rPr lang="en-US" sz="1103">
                <a:solidFill>
                  <a:srgbClr val="000000"/>
                </a:solidFill>
                <a:latin typeface="Arimo"/>
                <a:ea typeface="Arimo"/>
                <a:cs typeface="Arimo"/>
                <a:sym typeface="Arimo"/>
              </a:rPr>
              <a:t></a:t>
            </a:r>
          </a:p>
        </p:txBody>
      </p:sp>
      <p:sp>
        <p:nvSpPr>
          <p:cNvPr id="6" name="TextBox 6"/>
          <p:cNvSpPr txBox="1"/>
          <p:nvPr/>
        </p:nvSpPr>
        <p:spPr>
          <a:xfrm>
            <a:off x="1143305" y="1538564"/>
            <a:ext cx="155096" cy="202330"/>
          </a:xfrm>
          <a:prstGeom prst="rect">
            <a:avLst/>
          </a:prstGeom>
        </p:spPr>
        <p:txBody>
          <a:bodyPr lIns="0" tIns="0" rIns="0" bIns="0" rtlCol="0" anchor="t">
            <a:spAutoFit/>
          </a:bodyPr>
          <a:lstStyle/>
          <a:p>
            <a:pPr algn="l">
              <a:lnSpc>
                <a:spcPts val="1545"/>
              </a:lnSpc>
            </a:pPr>
            <a:r>
              <a:rPr lang="en-US" sz="1103">
                <a:solidFill>
                  <a:srgbClr val="5B9BD5"/>
                </a:solidFill>
                <a:latin typeface="IBM Plex Sans Condensed Bold"/>
                <a:ea typeface="IBM Plex Sans Condensed Bold"/>
                <a:cs typeface="IBM Plex Sans Condensed Bold"/>
                <a:sym typeface="IBM Plex Sans Condensed Bold"/>
              </a:rPr>
              <a:t>b. </a:t>
            </a:r>
          </a:p>
        </p:txBody>
      </p:sp>
      <p:sp>
        <p:nvSpPr>
          <p:cNvPr id="7" name="TextBox 7"/>
          <p:cNvSpPr txBox="1"/>
          <p:nvPr/>
        </p:nvSpPr>
        <p:spPr>
          <a:xfrm>
            <a:off x="1600838" y="3972201"/>
            <a:ext cx="2053790" cy="180289"/>
          </a:xfrm>
          <a:prstGeom prst="rect">
            <a:avLst/>
          </a:prstGeom>
        </p:spPr>
        <p:txBody>
          <a:bodyPr lIns="0" tIns="0" rIns="0" bIns="0" rtlCol="0" anchor="t">
            <a:spAutoFit/>
          </a:bodyPr>
          <a:lstStyle/>
          <a:p>
            <a:pPr algn="l">
              <a:lnSpc>
                <a:spcPts val="1545"/>
              </a:lnSpc>
            </a:pPr>
            <a:r>
              <a:rPr lang="en-US" sz="1103" spc="-1">
                <a:solidFill>
                  <a:srgbClr val="000000"/>
                </a:solidFill>
                <a:latin typeface="IBM Plex Sans Condensed Bold"/>
                <a:ea typeface="IBM Plex Sans Condensed Bold"/>
                <a:cs typeface="IBM Plex Sans Condensed Bold"/>
                <a:sym typeface="IBM Plex Sans Condensed Bold"/>
              </a:rPr>
              <a:t>Re-Testing VS. Regression Testing: </a:t>
            </a:r>
          </a:p>
        </p:txBody>
      </p:sp>
      <p:sp>
        <p:nvSpPr>
          <p:cNvPr id="8" name="TextBox 8"/>
          <p:cNvSpPr txBox="1"/>
          <p:nvPr/>
        </p:nvSpPr>
        <p:spPr>
          <a:xfrm>
            <a:off x="2854195" y="898169"/>
            <a:ext cx="1817380" cy="190005"/>
          </a:xfrm>
          <a:prstGeom prst="rect">
            <a:avLst/>
          </a:prstGeom>
        </p:spPr>
        <p:txBody>
          <a:bodyPr lIns="0" tIns="0" rIns="0" bIns="0" rtlCol="0" anchor="t">
            <a:spAutoFit/>
          </a:bodyPr>
          <a:lstStyle/>
          <a:p>
            <a:pPr algn="l">
              <a:lnSpc>
                <a:spcPts val="1545"/>
              </a:lnSpc>
            </a:pPr>
            <a:r>
              <a:rPr lang="en-US" sz="1103" spc="-1">
                <a:solidFill>
                  <a:srgbClr val="000000"/>
                </a:solidFill>
                <a:latin typeface="IBM Plex Sans Condensed"/>
                <a:ea typeface="IBM Plex Sans Condensed"/>
                <a:cs typeface="IBM Plex Sans Condensed"/>
                <a:sym typeface="IBM Plex Sans Condensed"/>
              </a:rPr>
              <a:t> After change in Environment </a:t>
            </a:r>
          </a:p>
        </p:txBody>
      </p:sp>
      <p:sp>
        <p:nvSpPr>
          <p:cNvPr id="9" name="TextBox 9"/>
          <p:cNvSpPr txBox="1"/>
          <p:nvPr/>
        </p:nvSpPr>
        <p:spPr>
          <a:xfrm>
            <a:off x="1372238" y="1560605"/>
            <a:ext cx="696982" cy="180289"/>
          </a:xfrm>
          <a:prstGeom prst="rect">
            <a:avLst/>
          </a:prstGeom>
        </p:spPr>
        <p:txBody>
          <a:bodyPr lIns="0" tIns="0" rIns="0" bIns="0" rtlCol="0" anchor="t">
            <a:spAutoFit/>
          </a:bodyPr>
          <a:lstStyle/>
          <a:p>
            <a:pPr algn="l">
              <a:lnSpc>
                <a:spcPts val="1541"/>
              </a:lnSpc>
            </a:pPr>
            <a:r>
              <a:rPr lang="en-US" sz="1103" spc="-1">
                <a:solidFill>
                  <a:srgbClr val="5B9BD5"/>
                </a:solidFill>
                <a:latin typeface="IBM Plex Sans Condensed Bold"/>
                <a:ea typeface="IBM Plex Sans Condensed Bold"/>
                <a:cs typeface="IBM Plex Sans Condensed Bold"/>
                <a:sym typeface="IBM Plex Sans Condensed Bold"/>
              </a:rPr>
              <a:t>Re-Testing: </a:t>
            </a:r>
          </a:p>
        </p:txBody>
      </p:sp>
      <p:sp>
        <p:nvSpPr>
          <p:cNvPr id="10" name="TextBox 10"/>
          <p:cNvSpPr txBox="1"/>
          <p:nvPr/>
        </p:nvSpPr>
        <p:spPr>
          <a:xfrm>
            <a:off x="1829438" y="1733636"/>
            <a:ext cx="5157054" cy="595522"/>
          </a:xfrm>
          <a:prstGeom prst="rect">
            <a:avLst/>
          </a:prstGeom>
        </p:spPr>
        <p:txBody>
          <a:bodyPr lIns="0" tIns="0" rIns="0" bIns="0" rtlCol="0" anchor="t">
            <a:spAutoFit/>
          </a:bodyPr>
          <a:lstStyle/>
          <a:p>
            <a:pPr algn="l">
              <a:lnSpc>
                <a:spcPts val="1541"/>
              </a:lnSpc>
            </a:pPr>
            <a:r>
              <a:rPr lang="en-US" sz="1103" spc="-1">
                <a:solidFill>
                  <a:srgbClr val="000000"/>
                </a:solidFill>
                <a:latin typeface="IBM Plex Sans Condensed"/>
                <a:ea typeface="IBM Plex Sans Condensed"/>
                <a:cs typeface="IBM Plex Sans Condensed"/>
                <a:sym typeface="IBM Plex Sans Condensed"/>
              </a:rPr>
              <a:t>1. Whenever the developer fixed a bug, the tester will test the bug fix called re-testing. 2. Tester closes the bug if worked otherwise re-open and send to a developer. 3. To ensure that the defects which were found and posted in the earlier build were </a:t>
            </a:r>
          </a:p>
        </p:txBody>
      </p:sp>
      <p:sp>
        <p:nvSpPr>
          <p:cNvPr id="11" name="TextBox 11"/>
          <p:cNvSpPr txBox="1"/>
          <p:nvPr/>
        </p:nvSpPr>
        <p:spPr>
          <a:xfrm>
            <a:off x="2058286" y="2343941"/>
            <a:ext cx="1885912" cy="180289"/>
          </a:xfrm>
          <a:prstGeom prst="rect">
            <a:avLst/>
          </a:prstGeom>
        </p:spPr>
        <p:txBody>
          <a:bodyPr lIns="0" tIns="0" rIns="0" bIns="0" rtlCol="0" anchor="t">
            <a:spAutoFit/>
          </a:bodyPr>
          <a:lstStyle/>
          <a:p>
            <a:pPr algn="l">
              <a:lnSpc>
                <a:spcPts val="1541"/>
              </a:lnSpc>
            </a:pPr>
            <a:r>
              <a:rPr lang="en-US" sz="1103" spc="-1">
                <a:solidFill>
                  <a:srgbClr val="000000"/>
                </a:solidFill>
                <a:latin typeface="IBM Plex Sans Condensed"/>
                <a:ea typeface="IBM Plex Sans Condensed"/>
                <a:cs typeface="IBM Plex Sans Condensed"/>
                <a:sym typeface="IBM Plex Sans Condensed"/>
              </a:rPr>
              <a:t>fixed or not in the current build. </a:t>
            </a:r>
          </a:p>
        </p:txBody>
      </p:sp>
      <p:sp>
        <p:nvSpPr>
          <p:cNvPr id="12" name="TextBox 12"/>
          <p:cNvSpPr txBox="1"/>
          <p:nvPr/>
        </p:nvSpPr>
        <p:spPr>
          <a:xfrm>
            <a:off x="1829438" y="2520277"/>
            <a:ext cx="794271" cy="202330"/>
          </a:xfrm>
          <a:prstGeom prst="rect">
            <a:avLst/>
          </a:prstGeom>
        </p:spPr>
        <p:txBody>
          <a:bodyPr lIns="0" tIns="0" rIns="0" bIns="0" rtlCol="0" anchor="t">
            <a:spAutoFit/>
          </a:bodyPr>
          <a:lstStyle/>
          <a:p>
            <a:pPr algn="l">
              <a:lnSpc>
                <a:spcPts val="1541"/>
              </a:lnSpc>
            </a:pPr>
            <a:r>
              <a:rPr lang="en-US" sz="1103" spc="-1">
                <a:solidFill>
                  <a:srgbClr val="000000"/>
                </a:solidFill>
                <a:latin typeface="IBM Plex Sans Condensed"/>
                <a:ea typeface="IBM Plex Sans Condensed"/>
                <a:cs typeface="IBM Plex Sans Condensed"/>
                <a:sym typeface="IBM Plex Sans Condensed"/>
              </a:rPr>
              <a:t>4. Example: </a:t>
            </a:r>
          </a:p>
        </p:txBody>
      </p:sp>
      <p:sp>
        <p:nvSpPr>
          <p:cNvPr id="13" name="TextBox 13"/>
          <p:cNvSpPr txBox="1"/>
          <p:nvPr/>
        </p:nvSpPr>
        <p:spPr>
          <a:xfrm>
            <a:off x="2219830" y="2715349"/>
            <a:ext cx="108156" cy="202330"/>
          </a:xfrm>
          <a:prstGeom prst="rect">
            <a:avLst/>
          </a:prstGeom>
        </p:spPr>
        <p:txBody>
          <a:bodyPr lIns="0" tIns="0" rIns="0" bIns="0" rtlCol="0" anchor="t">
            <a:spAutoFit/>
          </a:bodyPr>
          <a:lstStyle/>
          <a:p>
            <a:pPr algn="l">
              <a:lnSpc>
                <a:spcPts val="1541"/>
              </a:lnSpc>
            </a:pPr>
            <a:r>
              <a:rPr lang="en-US" sz="1103" spc="-1">
                <a:solidFill>
                  <a:srgbClr val="000000"/>
                </a:solidFill>
                <a:latin typeface="IBM Plex Sans Condensed"/>
                <a:ea typeface="IBM Plex Sans Condensed"/>
                <a:cs typeface="IBM Plex Sans Condensed"/>
                <a:sym typeface="IBM Plex Sans Condensed"/>
              </a:rPr>
              <a:t>i. </a:t>
            </a:r>
          </a:p>
        </p:txBody>
      </p:sp>
      <p:sp>
        <p:nvSpPr>
          <p:cNvPr id="14" name="TextBox 14"/>
          <p:cNvSpPr txBox="1"/>
          <p:nvPr/>
        </p:nvSpPr>
        <p:spPr>
          <a:xfrm>
            <a:off x="2515486" y="2737380"/>
            <a:ext cx="4463663" cy="768553"/>
          </a:xfrm>
          <a:prstGeom prst="rect">
            <a:avLst/>
          </a:prstGeom>
        </p:spPr>
        <p:txBody>
          <a:bodyPr lIns="0" tIns="0" rIns="0" bIns="0" rtlCol="0" anchor="t">
            <a:spAutoFit/>
          </a:bodyPr>
          <a:lstStyle/>
          <a:p>
            <a:pPr algn="l">
              <a:lnSpc>
                <a:spcPts val="1541"/>
              </a:lnSpc>
            </a:pPr>
            <a:r>
              <a:rPr lang="en-US" sz="1103" spc="-1">
                <a:solidFill>
                  <a:srgbClr val="000000"/>
                </a:solidFill>
                <a:latin typeface="IBM Plex Sans Condensed"/>
                <a:ea typeface="IBM Plex Sans Condensed"/>
                <a:cs typeface="IBM Plex Sans Condensed"/>
                <a:sym typeface="IBM Plex Sans Condensed"/>
              </a:rPr>
              <a:t>Build 1.0 was released, test team found some defects (Defect ID 1.0.1, 1.0.2) and posted them. Build 1.1 was released, now testing the defects 1.0.1 and 1.0.2 in this build is retesting. </a:t>
            </a:r>
          </a:p>
        </p:txBody>
      </p:sp>
      <p:sp>
        <p:nvSpPr>
          <p:cNvPr id="15" name="TextBox 15"/>
          <p:cNvSpPr txBox="1"/>
          <p:nvPr/>
        </p:nvSpPr>
        <p:spPr>
          <a:xfrm>
            <a:off x="2186302" y="3108541"/>
            <a:ext cx="142351" cy="202330"/>
          </a:xfrm>
          <a:prstGeom prst="rect">
            <a:avLst/>
          </a:prstGeom>
        </p:spPr>
        <p:txBody>
          <a:bodyPr lIns="0" tIns="0" rIns="0" bIns="0" rtlCol="0" anchor="t">
            <a:spAutoFit/>
          </a:bodyPr>
          <a:lstStyle/>
          <a:p>
            <a:pPr algn="l">
              <a:lnSpc>
                <a:spcPts val="1541"/>
              </a:lnSpc>
            </a:pPr>
            <a:r>
              <a:rPr lang="en-US" sz="1103" spc="-1">
                <a:solidFill>
                  <a:srgbClr val="000000"/>
                </a:solidFill>
                <a:latin typeface="IBM Plex Sans Condensed"/>
                <a:ea typeface="IBM Plex Sans Condensed"/>
                <a:cs typeface="IBM Plex Sans Condensed"/>
                <a:sym typeface="IBM Plex Sans Condensed"/>
              </a:rPr>
              <a:t>ii. </a:t>
            </a:r>
          </a:p>
        </p:txBody>
      </p:sp>
      <p:sp>
        <p:nvSpPr>
          <p:cNvPr id="17" name="Footer Placeholder 16"/>
          <p:cNvSpPr>
            <a:spLocks noGrp="1"/>
          </p:cNvSpPr>
          <p:nvPr>
            <p:ph type="ftr" sz="quarter" idx="11"/>
          </p:nvPr>
        </p:nvSpPr>
        <p:spPr/>
        <p:txBody>
          <a:bodyPr/>
          <a:lstStyle/>
          <a:p>
            <a:r>
              <a:rPr lang="en-US" smtClean="0"/>
              <a:t>Mr. RANJIT KUMBHAR  7757962804</a:t>
            </a:r>
            <a:endParaRPr lang="en-US"/>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371600" y="7604760"/>
            <a:ext cx="115567" cy="115567"/>
          </a:xfrm>
          <a:custGeom>
            <a:avLst/>
            <a:gdLst/>
            <a:ahLst/>
            <a:cxnLst/>
            <a:rect l="l" t="t" r="r" b="b"/>
            <a:pathLst>
              <a:path w="115567" h="115567">
                <a:moveTo>
                  <a:pt x="0" y="0"/>
                </a:moveTo>
                <a:lnTo>
                  <a:pt x="115567" y="0"/>
                </a:lnTo>
                <a:lnTo>
                  <a:pt x="115567" y="115567"/>
                </a:lnTo>
                <a:lnTo>
                  <a:pt x="0" y="115567"/>
                </a:lnTo>
                <a:lnTo>
                  <a:pt x="0" y="0"/>
                </a:lnTo>
                <a:close/>
              </a:path>
            </a:pathLst>
          </a:custGeom>
          <a:blipFill>
            <a:blip r:embed="rId2"/>
            <a:stretch>
              <a:fillRect/>
            </a:stretch>
          </a:blipFill>
        </p:spPr>
      </p:sp>
      <p:sp>
        <p:nvSpPr>
          <p:cNvPr id="3" name="Freeform 3"/>
          <p:cNvSpPr/>
          <p:nvPr/>
        </p:nvSpPr>
        <p:spPr>
          <a:xfrm>
            <a:off x="1666875" y="914400"/>
            <a:ext cx="4895469" cy="5872477"/>
          </a:xfrm>
          <a:custGeom>
            <a:avLst/>
            <a:gdLst/>
            <a:ahLst/>
            <a:cxnLst/>
            <a:rect l="l" t="t" r="r" b="b"/>
            <a:pathLst>
              <a:path w="4895469" h="5872477">
                <a:moveTo>
                  <a:pt x="0" y="0"/>
                </a:moveTo>
                <a:lnTo>
                  <a:pt x="4895469" y="0"/>
                </a:lnTo>
                <a:lnTo>
                  <a:pt x="4895469" y="5872477"/>
                </a:lnTo>
                <a:lnTo>
                  <a:pt x="0" y="5872477"/>
                </a:lnTo>
                <a:lnTo>
                  <a:pt x="0" y="0"/>
                </a:lnTo>
                <a:close/>
              </a:path>
            </a:pathLst>
          </a:custGeom>
          <a:blipFill>
            <a:blip r:embed="rId3"/>
            <a:stretch>
              <a:fillRect/>
            </a:stretch>
          </a:blipFill>
        </p:spPr>
      </p:sp>
      <p:sp>
        <p:nvSpPr>
          <p:cNvPr id="5" name="TextBox 5"/>
          <p:cNvSpPr txBox="1"/>
          <p:nvPr/>
        </p:nvSpPr>
        <p:spPr>
          <a:xfrm>
            <a:off x="1600838" y="7588025"/>
            <a:ext cx="2731808" cy="180289"/>
          </a:xfrm>
          <a:prstGeom prst="rect">
            <a:avLst/>
          </a:prstGeom>
        </p:spPr>
        <p:txBody>
          <a:bodyPr lIns="0" tIns="0" rIns="0" bIns="0" rtlCol="0" anchor="t">
            <a:spAutoFit/>
          </a:bodyPr>
          <a:lstStyle/>
          <a:p>
            <a:pPr algn="l">
              <a:lnSpc>
                <a:spcPts val="1545"/>
              </a:lnSpc>
            </a:pPr>
            <a:r>
              <a:rPr lang="en-US" sz="1103" spc="-1">
                <a:solidFill>
                  <a:srgbClr val="000000"/>
                </a:solidFill>
                <a:latin typeface="IBM Plex Sans Condensed Bold"/>
                <a:ea typeface="IBM Plex Sans Condensed Bold"/>
                <a:cs typeface="IBM Plex Sans Condensed Bold"/>
                <a:sym typeface="IBM Plex Sans Condensed Bold"/>
              </a:rPr>
              <a:t>Example of Re-Testing Vs. Regression Testing: </a:t>
            </a:r>
          </a:p>
        </p:txBody>
      </p:sp>
      <p:sp>
        <p:nvSpPr>
          <p:cNvPr id="7" name="Footer Placeholder 6"/>
          <p:cNvSpPr>
            <a:spLocks noGrp="1"/>
          </p:cNvSpPr>
          <p:nvPr>
            <p:ph type="ftr" sz="quarter" idx="11"/>
          </p:nvPr>
        </p:nvSpPr>
        <p:spPr/>
        <p:txBody>
          <a:bodyPr/>
          <a:lstStyle/>
          <a:p>
            <a:r>
              <a:rPr lang="en-US" smtClean="0"/>
              <a:t>Mr. RANJIT KUMBHAR  7757962804</a:t>
            </a:r>
            <a:endParaRPr lang="en-US"/>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371600" y="3810000"/>
            <a:ext cx="115567" cy="115567"/>
          </a:xfrm>
          <a:custGeom>
            <a:avLst/>
            <a:gdLst/>
            <a:ahLst/>
            <a:cxnLst/>
            <a:rect l="l" t="t" r="r" b="b"/>
            <a:pathLst>
              <a:path w="115567" h="115567">
                <a:moveTo>
                  <a:pt x="0" y="0"/>
                </a:moveTo>
                <a:lnTo>
                  <a:pt x="115567" y="0"/>
                </a:lnTo>
                <a:lnTo>
                  <a:pt x="115567" y="115567"/>
                </a:lnTo>
                <a:lnTo>
                  <a:pt x="0" y="115567"/>
                </a:lnTo>
                <a:lnTo>
                  <a:pt x="0" y="0"/>
                </a:lnTo>
                <a:close/>
              </a:path>
            </a:pathLst>
          </a:custGeom>
          <a:blipFill>
            <a:blip r:embed="rId2"/>
            <a:stretch>
              <a:fillRect/>
            </a:stretch>
          </a:blipFill>
        </p:spPr>
      </p:sp>
      <p:sp>
        <p:nvSpPr>
          <p:cNvPr id="3" name="Freeform 3"/>
          <p:cNvSpPr/>
          <p:nvPr/>
        </p:nvSpPr>
        <p:spPr>
          <a:xfrm>
            <a:off x="1805054" y="914400"/>
            <a:ext cx="4390006" cy="2400938"/>
          </a:xfrm>
          <a:custGeom>
            <a:avLst/>
            <a:gdLst/>
            <a:ahLst/>
            <a:cxnLst/>
            <a:rect l="l" t="t" r="r" b="b"/>
            <a:pathLst>
              <a:path w="4390006" h="2400938">
                <a:moveTo>
                  <a:pt x="0" y="0"/>
                </a:moveTo>
                <a:lnTo>
                  <a:pt x="4390006" y="0"/>
                </a:lnTo>
                <a:lnTo>
                  <a:pt x="4390006" y="2400938"/>
                </a:lnTo>
                <a:lnTo>
                  <a:pt x="0" y="2400938"/>
                </a:lnTo>
                <a:lnTo>
                  <a:pt x="0" y="0"/>
                </a:lnTo>
                <a:close/>
              </a:path>
            </a:pathLst>
          </a:custGeom>
          <a:blipFill>
            <a:blip r:embed="rId3"/>
            <a:stretch>
              <a:fillRect/>
            </a:stretch>
          </a:blipFill>
        </p:spPr>
      </p:sp>
      <p:sp>
        <p:nvSpPr>
          <p:cNvPr id="4" name="Freeform 4"/>
          <p:cNvSpPr/>
          <p:nvPr/>
        </p:nvSpPr>
        <p:spPr>
          <a:xfrm>
            <a:off x="1285875" y="4114800"/>
            <a:ext cx="5427983" cy="2533012"/>
          </a:xfrm>
          <a:custGeom>
            <a:avLst/>
            <a:gdLst/>
            <a:ahLst/>
            <a:cxnLst/>
            <a:rect l="l" t="t" r="r" b="b"/>
            <a:pathLst>
              <a:path w="5427983" h="2533012">
                <a:moveTo>
                  <a:pt x="0" y="0"/>
                </a:moveTo>
                <a:lnTo>
                  <a:pt x="5427983" y="0"/>
                </a:lnTo>
                <a:lnTo>
                  <a:pt x="5427983" y="2533012"/>
                </a:lnTo>
                <a:lnTo>
                  <a:pt x="0" y="2533012"/>
                </a:lnTo>
                <a:lnTo>
                  <a:pt x="0" y="0"/>
                </a:lnTo>
                <a:close/>
              </a:path>
            </a:pathLst>
          </a:custGeom>
          <a:blipFill>
            <a:blip r:embed="rId4"/>
            <a:stretch>
              <a:fillRect t="-25"/>
            </a:stretch>
          </a:blipFill>
        </p:spPr>
      </p:sp>
      <p:sp>
        <p:nvSpPr>
          <p:cNvPr id="6" name="TextBox 6"/>
          <p:cNvSpPr txBox="1"/>
          <p:nvPr/>
        </p:nvSpPr>
        <p:spPr>
          <a:xfrm>
            <a:off x="1600838" y="3792369"/>
            <a:ext cx="1541240" cy="180289"/>
          </a:xfrm>
          <a:prstGeom prst="rect">
            <a:avLst/>
          </a:prstGeom>
        </p:spPr>
        <p:txBody>
          <a:bodyPr lIns="0" tIns="0" rIns="0" bIns="0" rtlCol="0" anchor="t">
            <a:spAutoFit/>
          </a:bodyPr>
          <a:lstStyle/>
          <a:p>
            <a:pPr algn="l">
              <a:lnSpc>
                <a:spcPts val="1545"/>
              </a:lnSpc>
            </a:pPr>
            <a:r>
              <a:rPr lang="en-US" sz="1103" spc="-1">
                <a:solidFill>
                  <a:srgbClr val="000000"/>
                </a:solidFill>
                <a:latin typeface="IBM Plex Sans Condensed Bold"/>
                <a:ea typeface="IBM Plex Sans Condensed Bold"/>
                <a:cs typeface="IBM Plex Sans Condensed Bold"/>
                <a:sym typeface="IBM Plex Sans Condensed Bold"/>
              </a:rPr>
              <a:t>Smoke Vs. Sanity Testing: </a:t>
            </a:r>
          </a:p>
        </p:txBody>
      </p:sp>
      <p:sp>
        <p:nvSpPr>
          <p:cNvPr id="8" name="Footer Placeholder 7"/>
          <p:cNvSpPr>
            <a:spLocks noGrp="1"/>
          </p:cNvSpPr>
          <p:nvPr>
            <p:ph type="ftr" sz="quarter" idx="11"/>
          </p:nvPr>
        </p:nvSpPr>
        <p:spPr/>
        <p:txBody>
          <a:bodyPr/>
          <a:lstStyle/>
          <a:p>
            <a:r>
              <a:rPr lang="en-US" smtClean="0"/>
              <a:t>Mr. RANJIT KUMBHAR  7757962804</a:t>
            </a:r>
            <a:endParaRPr lang="en-US"/>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371600" y="6724021"/>
            <a:ext cx="115567" cy="115567"/>
          </a:xfrm>
          <a:custGeom>
            <a:avLst/>
            <a:gdLst/>
            <a:ahLst/>
            <a:cxnLst/>
            <a:rect l="l" t="t" r="r" b="b"/>
            <a:pathLst>
              <a:path w="115567" h="115567">
                <a:moveTo>
                  <a:pt x="0" y="0"/>
                </a:moveTo>
                <a:lnTo>
                  <a:pt x="115567" y="0"/>
                </a:lnTo>
                <a:lnTo>
                  <a:pt x="115567" y="115567"/>
                </a:lnTo>
                <a:lnTo>
                  <a:pt x="0" y="115567"/>
                </a:lnTo>
                <a:lnTo>
                  <a:pt x="0" y="0"/>
                </a:lnTo>
                <a:close/>
              </a:path>
            </a:pathLst>
          </a:custGeom>
          <a:blipFill>
            <a:blip r:embed="rId2"/>
            <a:stretch>
              <a:fillRect/>
            </a:stretch>
          </a:blipFill>
        </p:spPr>
      </p:sp>
      <p:sp>
        <p:nvSpPr>
          <p:cNvPr id="3" name="Freeform 3"/>
          <p:cNvSpPr/>
          <p:nvPr/>
        </p:nvSpPr>
        <p:spPr>
          <a:xfrm>
            <a:off x="1090612" y="914400"/>
            <a:ext cx="5591051" cy="3655695"/>
          </a:xfrm>
          <a:custGeom>
            <a:avLst/>
            <a:gdLst/>
            <a:ahLst/>
            <a:cxnLst/>
            <a:rect l="l" t="t" r="r" b="b"/>
            <a:pathLst>
              <a:path w="5591051" h="3655695">
                <a:moveTo>
                  <a:pt x="0" y="0"/>
                </a:moveTo>
                <a:lnTo>
                  <a:pt x="5591052" y="0"/>
                </a:lnTo>
                <a:lnTo>
                  <a:pt x="5591052" y="3655695"/>
                </a:lnTo>
                <a:lnTo>
                  <a:pt x="0" y="3655695"/>
                </a:lnTo>
                <a:lnTo>
                  <a:pt x="0" y="0"/>
                </a:lnTo>
                <a:close/>
              </a:path>
            </a:pathLst>
          </a:custGeom>
          <a:blipFill>
            <a:blip r:embed="rId3"/>
            <a:stretch>
              <a:fillRect/>
            </a:stretch>
          </a:blipFill>
        </p:spPr>
      </p:sp>
      <p:sp>
        <p:nvSpPr>
          <p:cNvPr id="5" name="TextBox 5"/>
          <p:cNvSpPr txBox="1"/>
          <p:nvPr/>
        </p:nvSpPr>
        <p:spPr>
          <a:xfrm>
            <a:off x="1143305" y="5026362"/>
            <a:ext cx="136446" cy="202330"/>
          </a:xfrm>
          <a:prstGeom prst="rect">
            <a:avLst/>
          </a:prstGeom>
        </p:spPr>
        <p:txBody>
          <a:bodyPr lIns="0" tIns="0" rIns="0" bIns="0" rtlCol="0" anchor="t">
            <a:spAutoFit/>
          </a:bodyPr>
          <a:lstStyle/>
          <a:p>
            <a:pPr algn="l">
              <a:lnSpc>
                <a:spcPts val="1545"/>
              </a:lnSpc>
            </a:pPr>
            <a:r>
              <a:rPr lang="en-US" sz="1103" spc="-1">
                <a:solidFill>
                  <a:srgbClr val="5B9BD5"/>
                </a:solidFill>
                <a:latin typeface="IBM Plex Sans Condensed Bold"/>
                <a:ea typeface="IBM Plex Sans Condensed Bold"/>
                <a:cs typeface="IBM Plex Sans Condensed Bold"/>
                <a:sym typeface="IBM Plex Sans Condensed Bold"/>
              </a:rPr>
              <a:t>c. </a:t>
            </a:r>
          </a:p>
        </p:txBody>
      </p:sp>
      <p:sp>
        <p:nvSpPr>
          <p:cNvPr id="6" name="TextBox 6"/>
          <p:cNvSpPr txBox="1"/>
          <p:nvPr/>
        </p:nvSpPr>
        <p:spPr>
          <a:xfrm>
            <a:off x="1143305" y="8136217"/>
            <a:ext cx="155096" cy="202330"/>
          </a:xfrm>
          <a:prstGeom prst="rect">
            <a:avLst/>
          </a:prstGeom>
        </p:spPr>
        <p:txBody>
          <a:bodyPr lIns="0" tIns="0" rIns="0" bIns="0" rtlCol="0" anchor="t">
            <a:spAutoFit/>
          </a:bodyPr>
          <a:lstStyle/>
          <a:p>
            <a:pPr algn="l">
              <a:lnSpc>
                <a:spcPts val="1545"/>
              </a:lnSpc>
            </a:pPr>
            <a:r>
              <a:rPr lang="en-US" sz="1103">
                <a:solidFill>
                  <a:srgbClr val="5B9BD5"/>
                </a:solidFill>
                <a:latin typeface="IBM Plex Sans Condensed Bold"/>
                <a:ea typeface="IBM Plex Sans Condensed Bold"/>
                <a:cs typeface="IBM Plex Sans Condensed Bold"/>
                <a:sym typeface="IBM Plex Sans Condensed Bold"/>
              </a:rPr>
              <a:t>d. </a:t>
            </a:r>
          </a:p>
        </p:txBody>
      </p:sp>
      <p:sp>
        <p:nvSpPr>
          <p:cNvPr id="7" name="TextBox 7"/>
          <p:cNvSpPr txBox="1"/>
          <p:nvPr/>
        </p:nvSpPr>
        <p:spPr>
          <a:xfrm>
            <a:off x="1372238" y="8148723"/>
            <a:ext cx="906199" cy="189814"/>
          </a:xfrm>
          <a:prstGeom prst="rect">
            <a:avLst/>
          </a:prstGeom>
        </p:spPr>
        <p:txBody>
          <a:bodyPr lIns="0" tIns="0" rIns="0" bIns="0" rtlCol="0" anchor="t">
            <a:spAutoFit/>
          </a:bodyPr>
          <a:lstStyle/>
          <a:p>
            <a:pPr algn="l">
              <a:lnSpc>
                <a:spcPts val="1631"/>
              </a:lnSpc>
            </a:pPr>
            <a:r>
              <a:rPr lang="en-US" sz="1103" spc="-1">
                <a:solidFill>
                  <a:srgbClr val="5B9BD5"/>
                </a:solidFill>
                <a:latin typeface="IBM Plex Sans Condensed Bold"/>
                <a:ea typeface="IBM Plex Sans Condensed Bold"/>
                <a:cs typeface="IBM Plex Sans Condensed Bold"/>
                <a:sym typeface="IBM Plex Sans Condensed Bold"/>
              </a:rPr>
              <a:t>Adhoc Testing: </a:t>
            </a:r>
          </a:p>
        </p:txBody>
      </p:sp>
      <p:sp>
        <p:nvSpPr>
          <p:cNvPr id="8" name="TextBox 8"/>
          <p:cNvSpPr txBox="1"/>
          <p:nvPr/>
        </p:nvSpPr>
        <p:spPr>
          <a:xfrm>
            <a:off x="1829438" y="8312448"/>
            <a:ext cx="105042" cy="216751"/>
          </a:xfrm>
          <a:prstGeom prst="rect">
            <a:avLst/>
          </a:prstGeom>
        </p:spPr>
        <p:txBody>
          <a:bodyPr lIns="0" tIns="0" rIns="0" bIns="0" rtlCol="0" anchor="t">
            <a:spAutoFit/>
          </a:bodyPr>
          <a:lstStyle/>
          <a:p>
            <a:pPr algn="l">
              <a:lnSpc>
                <a:spcPts val="1631"/>
              </a:lnSpc>
            </a:pPr>
            <a:r>
              <a:rPr lang="en-US" sz="1103">
                <a:solidFill>
                  <a:srgbClr val="000000"/>
                </a:solidFill>
                <a:latin typeface="Arimo"/>
                <a:ea typeface="Arimo"/>
                <a:cs typeface="Arimo"/>
                <a:sym typeface="Arimo"/>
              </a:rPr>
              <a:t> </a:t>
            </a:r>
          </a:p>
        </p:txBody>
      </p:sp>
      <p:sp>
        <p:nvSpPr>
          <p:cNvPr id="9" name="TextBox 9"/>
          <p:cNvSpPr txBox="1"/>
          <p:nvPr/>
        </p:nvSpPr>
        <p:spPr>
          <a:xfrm>
            <a:off x="2058286" y="8355987"/>
            <a:ext cx="4926197" cy="589131"/>
          </a:xfrm>
          <a:prstGeom prst="rect">
            <a:avLst/>
          </a:prstGeom>
        </p:spPr>
        <p:txBody>
          <a:bodyPr lIns="0" tIns="0" rIns="0" bIns="0" rtlCol="0" anchor="t">
            <a:spAutoFit/>
          </a:bodyPr>
          <a:lstStyle/>
          <a:p>
            <a:pPr algn="l">
              <a:lnSpc>
                <a:spcPts val="1631"/>
              </a:lnSpc>
            </a:pPr>
            <a:r>
              <a:rPr lang="en-US" sz="1103" spc="-1">
                <a:solidFill>
                  <a:srgbClr val="000000"/>
                </a:solidFill>
                <a:latin typeface="IBM Plex Sans Condensed"/>
                <a:ea typeface="IBM Plex Sans Condensed"/>
                <a:cs typeface="IBM Plex Sans Condensed"/>
                <a:sym typeface="IBM Plex Sans Condensed"/>
              </a:rPr>
              <a:t>Testing application randomly without any test cases or any business requirement </a:t>
            </a:r>
          </a:p>
          <a:p>
            <a:pPr algn="l">
              <a:lnSpc>
                <a:spcPts val="1392"/>
              </a:lnSpc>
            </a:pPr>
            <a:r>
              <a:rPr lang="en-US" sz="1103" spc="-1">
                <a:solidFill>
                  <a:srgbClr val="000000"/>
                </a:solidFill>
                <a:latin typeface="IBM Plex Sans Condensed"/>
                <a:ea typeface="IBM Plex Sans Condensed"/>
                <a:cs typeface="IBM Plex Sans Condensed"/>
                <a:sym typeface="IBM Plex Sans Condensed"/>
              </a:rPr>
              <a:t>document. </a:t>
            </a:r>
          </a:p>
          <a:p>
            <a:pPr algn="l">
              <a:lnSpc>
                <a:spcPts val="1872"/>
              </a:lnSpc>
            </a:pPr>
            <a:r>
              <a:rPr lang="en-US" sz="1103" spc="-1">
                <a:solidFill>
                  <a:srgbClr val="000000"/>
                </a:solidFill>
                <a:latin typeface="IBM Plex Sans Condensed"/>
                <a:ea typeface="IBM Plex Sans Condensed"/>
                <a:cs typeface="IBM Plex Sans Condensed"/>
                <a:sym typeface="IBM Plex Sans Condensed"/>
              </a:rPr>
              <a:t>Adhoc testing is an informal testing type with an aim to break the system. </a:t>
            </a:r>
          </a:p>
        </p:txBody>
      </p:sp>
      <p:sp>
        <p:nvSpPr>
          <p:cNvPr id="10" name="TextBox 10"/>
          <p:cNvSpPr txBox="1"/>
          <p:nvPr/>
        </p:nvSpPr>
        <p:spPr>
          <a:xfrm>
            <a:off x="1829438" y="8692715"/>
            <a:ext cx="105042" cy="235801"/>
          </a:xfrm>
          <a:prstGeom prst="rect">
            <a:avLst/>
          </a:prstGeom>
        </p:spPr>
        <p:txBody>
          <a:bodyPr lIns="0" tIns="0" rIns="0" bIns="0" rtlCol="0" anchor="t">
            <a:spAutoFit/>
          </a:bodyPr>
          <a:lstStyle/>
          <a:p>
            <a:pPr algn="l">
              <a:lnSpc>
                <a:spcPts val="1872"/>
              </a:lnSpc>
            </a:pPr>
            <a:r>
              <a:rPr lang="en-US" sz="1103">
                <a:solidFill>
                  <a:srgbClr val="000000"/>
                </a:solidFill>
                <a:latin typeface="Arimo"/>
                <a:ea typeface="Arimo"/>
                <a:cs typeface="Arimo"/>
                <a:sym typeface="Arimo"/>
              </a:rPr>
              <a:t> </a:t>
            </a:r>
          </a:p>
        </p:txBody>
      </p:sp>
      <p:sp>
        <p:nvSpPr>
          <p:cNvPr id="11" name="TextBox 11"/>
          <p:cNvSpPr txBox="1"/>
          <p:nvPr/>
        </p:nvSpPr>
        <p:spPr>
          <a:xfrm>
            <a:off x="1488062" y="6690893"/>
            <a:ext cx="2147059" cy="190005"/>
          </a:xfrm>
          <a:prstGeom prst="rect">
            <a:avLst/>
          </a:prstGeom>
        </p:spPr>
        <p:txBody>
          <a:bodyPr lIns="0" tIns="0" rIns="0" bIns="0" rtlCol="0" anchor="t">
            <a:spAutoFit/>
          </a:bodyPr>
          <a:lstStyle/>
          <a:p>
            <a:pPr algn="l">
              <a:lnSpc>
                <a:spcPts val="1561"/>
              </a:lnSpc>
            </a:pPr>
            <a:r>
              <a:rPr lang="en-US" sz="1103" spc="-1">
                <a:solidFill>
                  <a:srgbClr val="000000"/>
                </a:solidFill>
                <a:latin typeface="IBM Plex Sans Condensed"/>
                <a:ea typeface="IBM Plex Sans Condensed"/>
                <a:cs typeface="IBM Plex Sans Condensed"/>
                <a:sym typeface="IBM Plex Sans Condensed"/>
              </a:rPr>
              <a:t> </a:t>
            </a:r>
            <a:r>
              <a:rPr lang="en-US" sz="1103" spc="-1">
                <a:solidFill>
                  <a:srgbClr val="000000"/>
                </a:solidFill>
                <a:latin typeface="IBM Plex Sans Condensed Bold"/>
                <a:ea typeface="IBM Plex Sans Condensed Bold"/>
                <a:cs typeface="IBM Plex Sans Condensed Bold"/>
                <a:sym typeface="IBM Plex Sans Condensed Bold"/>
              </a:rPr>
              <a:t>Drawbacks of Exploratory testing: </a:t>
            </a:r>
          </a:p>
        </p:txBody>
      </p:sp>
      <p:sp>
        <p:nvSpPr>
          <p:cNvPr id="12" name="TextBox 12"/>
          <p:cNvSpPr txBox="1"/>
          <p:nvPr/>
        </p:nvSpPr>
        <p:spPr>
          <a:xfrm>
            <a:off x="2058286" y="6867820"/>
            <a:ext cx="105042" cy="207226"/>
          </a:xfrm>
          <a:prstGeom prst="rect">
            <a:avLst/>
          </a:prstGeom>
        </p:spPr>
        <p:txBody>
          <a:bodyPr lIns="0" tIns="0" rIns="0" bIns="0" rtlCol="0" anchor="t">
            <a:spAutoFit/>
          </a:bodyPr>
          <a:lstStyle/>
          <a:p>
            <a:pPr algn="l">
              <a:lnSpc>
                <a:spcPts val="1561"/>
              </a:lnSpc>
            </a:pPr>
            <a:r>
              <a:rPr lang="en-US" sz="1103">
                <a:solidFill>
                  <a:srgbClr val="000000"/>
                </a:solidFill>
                <a:latin typeface="Arimo"/>
                <a:ea typeface="Arimo"/>
                <a:cs typeface="Arimo"/>
                <a:sym typeface="Arimo"/>
              </a:rPr>
              <a:t> </a:t>
            </a:r>
          </a:p>
        </p:txBody>
      </p:sp>
      <p:sp>
        <p:nvSpPr>
          <p:cNvPr id="13" name="TextBox 13"/>
          <p:cNvSpPr txBox="1"/>
          <p:nvPr/>
        </p:nvSpPr>
        <p:spPr>
          <a:xfrm>
            <a:off x="2286886" y="6911369"/>
            <a:ext cx="4694511" cy="780745"/>
          </a:xfrm>
          <a:prstGeom prst="rect">
            <a:avLst/>
          </a:prstGeom>
        </p:spPr>
        <p:txBody>
          <a:bodyPr lIns="0" tIns="0" rIns="0" bIns="0" rtlCol="0" anchor="t">
            <a:spAutoFit/>
          </a:bodyPr>
          <a:lstStyle/>
          <a:p>
            <a:pPr algn="l">
              <a:lnSpc>
                <a:spcPts val="1561"/>
              </a:lnSpc>
            </a:pPr>
            <a:r>
              <a:rPr lang="en-US" sz="1103" spc="-1">
                <a:solidFill>
                  <a:srgbClr val="000000"/>
                </a:solidFill>
                <a:latin typeface="IBM Plex Sans Condensed"/>
                <a:ea typeface="IBM Plex Sans Condensed"/>
                <a:cs typeface="IBM Plex Sans Condensed"/>
                <a:sym typeface="IBM Plex Sans Condensed"/>
              </a:rPr>
              <a:t>You might misunderstand any feature as a bug (or) any bug as a feature since you do not have requirements. </a:t>
            </a:r>
          </a:p>
          <a:p>
            <a:pPr algn="l">
              <a:lnSpc>
                <a:spcPts val="1755"/>
              </a:lnSpc>
            </a:pPr>
            <a:r>
              <a:rPr lang="en-US" sz="1103" spc="-1">
                <a:solidFill>
                  <a:srgbClr val="000000"/>
                </a:solidFill>
                <a:latin typeface="IBM Plex Sans Condensed"/>
                <a:ea typeface="IBM Plex Sans Condensed"/>
                <a:cs typeface="IBM Plex Sans Condensed"/>
                <a:sym typeface="IBM Plex Sans Condensed"/>
              </a:rPr>
              <a:t>time-consuming. </a:t>
            </a:r>
          </a:p>
          <a:p>
            <a:pPr algn="l">
              <a:lnSpc>
                <a:spcPts val="1413"/>
              </a:lnSpc>
            </a:pPr>
            <a:r>
              <a:rPr lang="en-US" sz="1103" spc="-1">
                <a:solidFill>
                  <a:srgbClr val="000000"/>
                </a:solidFill>
                <a:latin typeface="IBM Plex Sans Condensed"/>
                <a:ea typeface="IBM Plex Sans Condensed"/>
                <a:cs typeface="IBM Plex Sans Condensed"/>
                <a:sym typeface="IBM Plex Sans Condensed"/>
              </a:rPr>
              <a:t>If there is any bug in the application, you will never know about it. </a:t>
            </a:r>
          </a:p>
        </p:txBody>
      </p:sp>
      <p:sp>
        <p:nvSpPr>
          <p:cNvPr id="14" name="TextBox 14"/>
          <p:cNvSpPr txBox="1"/>
          <p:nvPr/>
        </p:nvSpPr>
        <p:spPr>
          <a:xfrm>
            <a:off x="2058286" y="7248058"/>
            <a:ext cx="105042" cy="427444"/>
          </a:xfrm>
          <a:prstGeom prst="rect">
            <a:avLst/>
          </a:prstGeom>
        </p:spPr>
        <p:txBody>
          <a:bodyPr lIns="0" tIns="0" rIns="0" bIns="0" rtlCol="0" anchor="t">
            <a:spAutoFit/>
          </a:bodyPr>
          <a:lstStyle/>
          <a:p>
            <a:pPr algn="just">
              <a:lnSpc>
                <a:spcPts val="1755"/>
              </a:lnSpc>
            </a:pPr>
            <a:r>
              <a:rPr lang="en-US" sz="1103">
                <a:solidFill>
                  <a:srgbClr val="000000"/>
                </a:solidFill>
                <a:latin typeface="Arimo"/>
                <a:ea typeface="Arimo"/>
                <a:cs typeface="Arimo"/>
                <a:sym typeface="Arimo"/>
              </a:rPr>
              <a:t> </a:t>
            </a:r>
          </a:p>
          <a:p>
            <a:pPr algn="just">
              <a:lnSpc>
                <a:spcPts val="1413"/>
              </a:lnSpc>
            </a:pPr>
            <a:r>
              <a:rPr lang="en-US" sz="1103">
                <a:solidFill>
                  <a:srgbClr val="000000"/>
                </a:solidFill>
                <a:latin typeface="Arimo"/>
                <a:ea typeface="Arimo"/>
                <a:cs typeface="Arimo"/>
                <a:sym typeface="Arimo"/>
              </a:rPr>
              <a:t> </a:t>
            </a:r>
          </a:p>
        </p:txBody>
      </p:sp>
      <p:sp>
        <p:nvSpPr>
          <p:cNvPr id="15" name="TextBox 15"/>
          <p:cNvSpPr txBox="1"/>
          <p:nvPr/>
        </p:nvSpPr>
        <p:spPr>
          <a:xfrm>
            <a:off x="1372238" y="5048402"/>
            <a:ext cx="1199874" cy="180289"/>
          </a:xfrm>
          <a:prstGeom prst="rect">
            <a:avLst/>
          </a:prstGeom>
        </p:spPr>
        <p:txBody>
          <a:bodyPr lIns="0" tIns="0" rIns="0" bIns="0" rtlCol="0" anchor="t">
            <a:spAutoFit/>
          </a:bodyPr>
          <a:lstStyle/>
          <a:p>
            <a:pPr algn="l">
              <a:lnSpc>
                <a:spcPts val="1572"/>
              </a:lnSpc>
            </a:pPr>
            <a:r>
              <a:rPr lang="en-US" sz="1103" spc="-1">
                <a:solidFill>
                  <a:srgbClr val="5B9BD5"/>
                </a:solidFill>
                <a:latin typeface="IBM Plex Sans Condensed Bold"/>
                <a:ea typeface="IBM Plex Sans Condensed Bold"/>
                <a:cs typeface="IBM Plex Sans Condensed Bold"/>
                <a:sym typeface="IBM Plex Sans Condensed Bold"/>
              </a:rPr>
              <a:t>Exploratory testing: </a:t>
            </a:r>
          </a:p>
        </p:txBody>
      </p:sp>
      <p:sp>
        <p:nvSpPr>
          <p:cNvPr id="16" name="TextBox 16"/>
          <p:cNvSpPr txBox="1"/>
          <p:nvPr/>
        </p:nvSpPr>
        <p:spPr>
          <a:xfrm>
            <a:off x="1829438" y="5209080"/>
            <a:ext cx="105042" cy="411442"/>
          </a:xfrm>
          <a:prstGeom prst="rect">
            <a:avLst/>
          </a:prstGeom>
        </p:spPr>
        <p:txBody>
          <a:bodyPr lIns="0" tIns="0" rIns="0" bIns="0" rtlCol="0" anchor="t">
            <a:spAutoFit/>
          </a:bodyPr>
          <a:lstStyle/>
          <a:p>
            <a:pPr algn="just">
              <a:lnSpc>
                <a:spcPts val="1572"/>
              </a:lnSpc>
            </a:pPr>
            <a:r>
              <a:rPr lang="en-US" sz="1103">
                <a:solidFill>
                  <a:srgbClr val="000000"/>
                </a:solidFill>
                <a:latin typeface="Arimo"/>
                <a:ea typeface="Arimo"/>
                <a:cs typeface="Arimo"/>
                <a:sym typeface="Arimo"/>
              </a:rPr>
              <a:t>  </a:t>
            </a:r>
          </a:p>
        </p:txBody>
      </p:sp>
      <p:sp>
        <p:nvSpPr>
          <p:cNvPr id="17" name="TextBox 17"/>
          <p:cNvSpPr txBox="1"/>
          <p:nvPr/>
        </p:nvSpPr>
        <p:spPr>
          <a:xfrm>
            <a:off x="2058286" y="5252618"/>
            <a:ext cx="4930483" cy="985218"/>
          </a:xfrm>
          <a:prstGeom prst="rect">
            <a:avLst/>
          </a:prstGeom>
        </p:spPr>
        <p:txBody>
          <a:bodyPr lIns="0" tIns="0" rIns="0" bIns="0" rtlCol="0" anchor="t">
            <a:spAutoFit/>
          </a:bodyPr>
          <a:lstStyle/>
          <a:p>
            <a:pPr algn="l">
              <a:lnSpc>
                <a:spcPts val="1572"/>
              </a:lnSpc>
            </a:pPr>
            <a:r>
              <a:rPr lang="en-US" sz="1103" spc="-1">
                <a:solidFill>
                  <a:srgbClr val="000000"/>
                </a:solidFill>
                <a:latin typeface="IBM Plex Sans Condensed"/>
                <a:ea typeface="IBM Plex Sans Condensed"/>
                <a:cs typeface="IBM Plex Sans Condensed"/>
                <a:sym typeface="IBM Plex Sans Condensed"/>
              </a:rPr>
              <a:t>We have to explore the application, understand completely and test it. Understand the application, identify all possible scenarios, documents it, then use it for testing. </a:t>
            </a:r>
          </a:p>
          <a:p>
            <a:pPr algn="l">
              <a:lnSpc>
                <a:spcPts val="1756"/>
              </a:lnSpc>
            </a:pPr>
            <a:r>
              <a:rPr lang="en-US" sz="1103" spc="-1">
                <a:solidFill>
                  <a:srgbClr val="000000"/>
                </a:solidFill>
                <a:latin typeface="IBM Plex Sans Condensed"/>
                <a:ea typeface="IBM Plex Sans Condensed"/>
                <a:cs typeface="IBM Plex Sans Condensed"/>
                <a:sym typeface="IBM Plex Sans Condensed"/>
              </a:rPr>
              <a:t>We do exploratory testing when the application is ready but there is no requirement. </a:t>
            </a:r>
          </a:p>
          <a:p>
            <a:pPr algn="l">
              <a:lnSpc>
                <a:spcPts val="1412"/>
              </a:lnSpc>
            </a:pPr>
            <a:r>
              <a:rPr lang="en-US" sz="1103" spc="-1">
                <a:solidFill>
                  <a:srgbClr val="000000"/>
                </a:solidFill>
                <a:latin typeface="IBM Plex Sans Condensed"/>
                <a:ea typeface="IBM Plex Sans Condensed"/>
                <a:cs typeface="IBM Plex Sans Condensed"/>
                <a:sym typeface="IBM Plex Sans Condensed"/>
              </a:rPr>
              <a:t>Test Engineer will do exploratory testing when no requirement is. </a:t>
            </a:r>
          </a:p>
        </p:txBody>
      </p:sp>
      <p:sp>
        <p:nvSpPr>
          <p:cNvPr id="18" name="TextBox 18"/>
          <p:cNvSpPr txBox="1"/>
          <p:nvPr/>
        </p:nvSpPr>
        <p:spPr>
          <a:xfrm>
            <a:off x="1829438" y="5793781"/>
            <a:ext cx="105042" cy="427444"/>
          </a:xfrm>
          <a:prstGeom prst="rect">
            <a:avLst/>
          </a:prstGeom>
        </p:spPr>
        <p:txBody>
          <a:bodyPr lIns="0" tIns="0" rIns="0" bIns="0" rtlCol="0" anchor="t">
            <a:spAutoFit/>
          </a:bodyPr>
          <a:lstStyle/>
          <a:p>
            <a:pPr algn="just">
              <a:lnSpc>
                <a:spcPts val="1756"/>
              </a:lnSpc>
            </a:pPr>
            <a:r>
              <a:rPr lang="en-US" sz="1103">
                <a:solidFill>
                  <a:srgbClr val="000000"/>
                </a:solidFill>
                <a:latin typeface="Arimo"/>
                <a:ea typeface="Arimo"/>
                <a:cs typeface="Arimo"/>
                <a:sym typeface="Arimo"/>
              </a:rPr>
              <a:t> </a:t>
            </a:r>
          </a:p>
          <a:p>
            <a:pPr algn="just">
              <a:lnSpc>
                <a:spcPts val="1412"/>
              </a:lnSpc>
            </a:pPr>
            <a:r>
              <a:rPr lang="en-US" sz="1103">
                <a:solidFill>
                  <a:srgbClr val="000000"/>
                </a:solidFill>
                <a:latin typeface="Arimo"/>
                <a:ea typeface="Arimo"/>
                <a:cs typeface="Arimo"/>
                <a:sym typeface="Arimo"/>
              </a:rPr>
              <a:t> </a:t>
            </a:r>
          </a:p>
        </p:txBody>
      </p:sp>
      <p:sp>
        <p:nvSpPr>
          <p:cNvPr id="20" name="Footer Placeholder 19"/>
          <p:cNvSpPr>
            <a:spLocks noGrp="1"/>
          </p:cNvSpPr>
          <p:nvPr>
            <p:ph type="ftr" sz="quarter" idx="11"/>
          </p:nvPr>
        </p:nvSpPr>
        <p:spPr/>
        <p:txBody>
          <a:bodyPr/>
          <a:lstStyle/>
          <a:p>
            <a:r>
              <a:rPr lang="en-US" smtClean="0"/>
              <a:t>Mr. RANJIT KUMBHAR  7757962804</a:t>
            </a:r>
            <a:endParaRPr lang="en-US"/>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371600" y="3447412"/>
            <a:ext cx="115567" cy="115567"/>
          </a:xfrm>
          <a:custGeom>
            <a:avLst/>
            <a:gdLst/>
            <a:ahLst/>
            <a:cxnLst/>
            <a:rect l="l" t="t" r="r" b="b"/>
            <a:pathLst>
              <a:path w="115567" h="115567">
                <a:moveTo>
                  <a:pt x="0" y="0"/>
                </a:moveTo>
                <a:lnTo>
                  <a:pt x="115567" y="0"/>
                </a:lnTo>
                <a:lnTo>
                  <a:pt x="115567" y="115567"/>
                </a:lnTo>
                <a:lnTo>
                  <a:pt x="0" y="115567"/>
                </a:lnTo>
                <a:lnTo>
                  <a:pt x="0" y="0"/>
                </a:lnTo>
                <a:close/>
              </a:path>
            </a:pathLst>
          </a:custGeom>
          <a:blipFill>
            <a:blip r:embed="rId2"/>
            <a:stretch>
              <a:fillRect/>
            </a:stretch>
          </a:blipFill>
        </p:spPr>
      </p:sp>
      <p:sp>
        <p:nvSpPr>
          <p:cNvPr id="3" name="Freeform 3"/>
          <p:cNvSpPr/>
          <p:nvPr/>
        </p:nvSpPr>
        <p:spPr>
          <a:xfrm>
            <a:off x="914400" y="3752088"/>
            <a:ext cx="6076826" cy="2721359"/>
          </a:xfrm>
          <a:custGeom>
            <a:avLst/>
            <a:gdLst/>
            <a:ahLst/>
            <a:cxnLst/>
            <a:rect l="l" t="t" r="r" b="b"/>
            <a:pathLst>
              <a:path w="6076826" h="2721359">
                <a:moveTo>
                  <a:pt x="0" y="0"/>
                </a:moveTo>
                <a:lnTo>
                  <a:pt x="6076826" y="0"/>
                </a:lnTo>
                <a:lnTo>
                  <a:pt x="6076826" y="2721359"/>
                </a:lnTo>
                <a:lnTo>
                  <a:pt x="0" y="2721359"/>
                </a:lnTo>
                <a:lnTo>
                  <a:pt x="0" y="0"/>
                </a:lnTo>
                <a:close/>
              </a:path>
            </a:pathLst>
          </a:custGeom>
          <a:blipFill>
            <a:blip r:embed="rId3"/>
            <a:stretch>
              <a:fillRect t="-32"/>
            </a:stretch>
          </a:blipFill>
        </p:spPr>
      </p:sp>
      <p:sp>
        <p:nvSpPr>
          <p:cNvPr id="5" name="TextBox 5"/>
          <p:cNvSpPr txBox="1"/>
          <p:nvPr/>
        </p:nvSpPr>
        <p:spPr>
          <a:xfrm>
            <a:off x="1143305" y="6932000"/>
            <a:ext cx="124006" cy="202330"/>
          </a:xfrm>
          <a:prstGeom prst="rect">
            <a:avLst/>
          </a:prstGeom>
        </p:spPr>
        <p:txBody>
          <a:bodyPr lIns="0" tIns="0" rIns="0" bIns="0" rtlCol="0" anchor="t">
            <a:spAutoFit/>
          </a:bodyPr>
          <a:lstStyle/>
          <a:p>
            <a:pPr algn="l">
              <a:lnSpc>
                <a:spcPts val="1545"/>
              </a:lnSpc>
            </a:pPr>
            <a:r>
              <a:rPr lang="en-US" sz="1103" spc="2">
                <a:solidFill>
                  <a:srgbClr val="5B9BD5"/>
                </a:solidFill>
                <a:latin typeface="IBM Plex Sans Condensed Bold"/>
                <a:ea typeface="IBM Plex Sans Condensed Bold"/>
                <a:cs typeface="IBM Plex Sans Condensed Bold"/>
                <a:sym typeface="IBM Plex Sans Condensed Bold"/>
              </a:rPr>
              <a:t>f. </a:t>
            </a:r>
          </a:p>
        </p:txBody>
      </p:sp>
      <p:sp>
        <p:nvSpPr>
          <p:cNvPr id="6" name="TextBox 6"/>
          <p:cNvSpPr txBox="1"/>
          <p:nvPr/>
        </p:nvSpPr>
        <p:spPr>
          <a:xfrm>
            <a:off x="1143305" y="7983817"/>
            <a:ext cx="145771" cy="202330"/>
          </a:xfrm>
          <a:prstGeom prst="rect">
            <a:avLst/>
          </a:prstGeom>
        </p:spPr>
        <p:txBody>
          <a:bodyPr lIns="0" tIns="0" rIns="0" bIns="0" rtlCol="0" anchor="t">
            <a:spAutoFit/>
          </a:bodyPr>
          <a:lstStyle/>
          <a:p>
            <a:pPr algn="l">
              <a:lnSpc>
                <a:spcPts val="1545"/>
              </a:lnSpc>
            </a:pPr>
            <a:r>
              <a:rPr lang="en-US" sz="1103" spc="-1">
                <a:solidFill>
                  <a:srgbClr val="5B9BD5"/>
                </a:solidFill>
                <a:latin typeface="IBM Plex Sans Condensed Bold"/>
                <a:ea typeface="IBM Plex Sans Condensed Bold"/>
                <a:cs typeface="IBM Plex Sans Condensed Bold"/>
                <a:sym typeface="IBM Plex Sans Condensed Bold"/>
              </a:rPr>
              <a:t>g. </a:t>
            </a:r>
          </a:p>
        </p:txBody>
      </p:sp>
      <p:sp>
        <p:nvSpPr>
          <p:cNvPr id="7" name="TextBox 7"/>
          <p:cNvSpPr txBox="1"/>
          <p:nvPr/>
        </p:nvSpPr>
        <p:spPr>
          <a:xfrm>
            <a:off x="1488062" y="3413398"/>
            <a:ext cx="3565265" cy="190005"/>
          </a:xfrm>
          <a:prstGeom prst="rect">
            <a:avLst/>
          </a:prstGeom>
        </p:spPr>
        <p:txBody>
          <a:bodyPr lIns="0" tIns="0" rIns="0" bIns="0" rtlCol="0" anchor="t">
            <a:spAutoFit/>
          </a:bodyPr>
          <a:lstStyle/>
          <a:p>
            <a:pPr algn="l">
              <a:lnSpc>
                <a:spcPts val="1545"/>
              </a:lnSpc>
            </a:pPr>
            <a:r>
              <a:rPr lang="en-US" sz="1103" spc="-1">
                <a:solidFill>
                  <a:srgbClr val="000000"/>
                </a:solidFill>
                <a:latin typeface="IBM Plex Sans Condensed"/>
                <a:ea typeface="IBM Plex Sans Condensed"/>
                <a:cs typeface="IBM Plex Sans Condensed"/>
                <a:sym typeface="IBM Plex Sans Condensed"/>
              </a:rPr>
              <a:t> </a:t>
            </a:r>
            <a:r>
              <a:rPr lang="en-US" sz="1103" spc="-1">
                <a:solidFill>
                  <a:srgbClr val="000000"/>
                </a:solidFill>
                <a:latin typeface="IBM Plex Sans Condensed Bold"/>
                <a:ea typeface="IBM Plex Sans Condensed Bold"/>
                <a:cs typeface="IBM Plex Sans Condensed Bold"/>
                <a:sym typeface="IBM Plex Sans Condensed Bold"/>
              </a:rPr>
              <a:t>Adhoc Testing Vs. Monkey Testing Vs. Exploratory Testing </a:t>
            </a:r>
          </a:p>
        </p:txBody>
      </p:sp>
      <p:sp>
        <p:nvSpPr>
          <p:cNvPr id="8" name="TextBox 8"/>
          <p:cNvSpPr txBox="1"/>
          <p:nvPr/>
        </p:nvSpPr>
        <p:spPr>
          <a:xfrm>
            <a:off x="1372238" y="6954041"/>
            <a:ext cx="998077" cy="180289"/>
          </a:xfrm>
          <a:prstGeom prst="rect">
            <a:avLst/>
          </a:prstGeom>
        </p:spPr>
        <p:txBody>
          <a:bodyPr lIns="0" tIns="0" rIns="0" bIns="0" rtlCol="0" anchor="t">
            <a:spAutoFit/>
          </a:bodyPr>
          <a:lstStyle/>
          <a:p>
            <a:pPr algn="l">
              <a:lnSpc>
                <a:spcPts val="1591"/>
              </a:lnSpc>
            </a:pPr>
            <a:r>
              <a:rPr lang="en-US" sz="1103" spc="-1">
                <a:solidFill>
                  <a:srgbClr val="5B9BD5"/>
                </a:solidFill>
                <a:latin typeface="IBM Plex Sans Condensed Bold"/>
                <a:ea typeface="IBM Plex Sans Condensed Bold"/>
                <a:cs typeface="IBM Plex Sans Condensed Bold"/>
                <a:sym typeface="IBM Plex Sans Condensed Bold"/>
              </a:rPr>
              <a:t>Positive Testing: </a:t>
            </a:r>
          </a:p>
        </p:txBody>
      </p:sp>
      <p:sp>
        <p:nvSpPr>
          <p:cNvPr id="9" name="TextBox 9"/>
          <p:cNvSpPr txBox="1"/>
          <p:nvPr/>
        </p:nvSpPr>
        <p:spPr>
          <a:xfrm>
            <a:off x="1829438" y="7114708"/>
            <a:ext cx="105042" cy="408394"/>
          </a:xfrm>
          <a:prstGeom prst="rect">
            <a:avLst/>
          </a:prstGeom>
        </p:spPr>
        <p:txBody>
          <a:bodyPr lIns="0" tIns="0" rIns="0" bIns="0" rtlCol="0" anchor="t">
            <a:spAutoFit/>
          </a:bodyPr>
          <a:lstStyle/>
          <a:p>
            <a:pPr algn="just">
              <a:lnSpc>
                <a:spcPts val="1591"/>
              </a:lnSpc>
            </a:pPr>
            <a:r>
              <a:rPr lang="en-US" sz="1103">
                <a:solidFill>
                  <a:srgbClr val="000000"/>
                </a:solidFill>
                <a:latin typeface="Arimo"/>
                <a:ea typeface="Arimo"/>
                <a:cs typeface="Arimo"/>
                <a:sym typeface="Arimo"/>
              </a:rPr>
              <a:t>  </a:t>
            </a:r>
          </a:p>
        </p:txBody>
      </p:sp>
      <p:sp>
        <p:nvSpPr>
          <p:cNvPr id="10" name="TextBox 10"/>
          <p:cNvSpPr txBox="1"/>
          <p:nvPr/>
        </p:nvSpPr>
        <p:spPr>
          <a:xfrm>
            <a:off x="2058286" y="7158257"/>
            <a:ext cx="4346000" cy="381457"/>
          </a:xfrm>
          <a:prstGeom prst="rect">
            <a:avLst/>
          </a:prstGeom>
        </p:spPr>
        <p:txBody>
          <a:bodyPr lIns="0" tIns="0" rIns="0" bIns="0" rtlCol="0" anchor="t">
            <a:spAutoFit/>
          </a:bodyPr>
          <a:lstStyle/>
          <a:p>
            <a:pPr algn="l">
              <a:lnSpc>
                <a:spcPts val="1591"/>
              </a:lnSpc>
            </a:pPr>
            <a:r>
              <a:rPr lang="en-US" sz="1103" spc="-1">
                <a:solidFill>
                  <a:srgbClr val="000000"/>
                </a:solidFill>
                <a:latin typeface="IBM Plex Sans Condensed"/>
                <a:ea typeface="IBM Plex Sans Condensed"/>
                <a:cs typeface="IBM Plex Sans Condensed"/>
                <a:sym typeface="IBM Plex Sans Condensed"/>
              </a:rPr>
              <a:t>Testing the application with valid inputs is called positive testing. It checks whether an application behaves as expected with positive inputs. </a:t>
            </a:r>
          </a:p>
        </p:txBody>
      </p:sp>
      <p:sp>
        <p:nvSpPr>
          <p:cNvPr id="11" name="TextBox 11"/>
          <p:cNvSpPr txBox="1"/>
          <p:nvPr/>
        </p:nvSpPr>
        <p:spPr>
          <a:xfrm>
            <a:off x="1372238" y="8005848"/>
            <a:ext cx="1018118" cy="180289"/>
          </a:xfrm>
          <a:prstGeom prst="rect">
            <a:avLst/>
          </a:prstGeom>
        </p:spPr>
        <p:txBody>
          <a:bodyPr lIns="0" tIns="0" rIns="0" bIns="0" rtlCol="0" anchor="t">
            <a:spAutoFit/>
          </a:bodyPr>
          <a:lstStyle/>
          <a:p>
            <a:pPr algn="l">
              <a:lnSpc>
                <a:spcPts val="1591"/>
              </a:lnSpc>
            </a:pPr>
            <a:r>
              <a:rPr lang="en-US" sz="1103" spc="-1">
                <a:solidFill>
                  <a:srgbClr val="5B9BD5"/>
                </a:solidFill>
                <a:latin typeface="IBM Plex Sans Condensed Bold"/>
                <a:ea typeface="IBM Plex Sans Condensed Bold"/>
                <a:cs typeface="IBM Plex Sans Condensed Bold"/>
                <a:sym typeface="IBM Plex Sans Condensed Bold"/>
              </a:rPr>
              <a:t>Negative Testing </a:t>
            </a:r>
          </a:p>
        </p:txBody>
      </p:sp>
      <p:sp>
        <p:nvSpPr>
          <p:cNvPr id="12" name="TextBox 12"/>
          <p:cNvSpPr txBox="1"/>
          <p:nvPr/>
        </p:nvSpPr>
        <p:spPr>
          <a:xfrm>
            <a:off x="1829438" y="8166525"/>
            <a:ext cx="105042" cy="408394"/>
          </a:xfrm>
          <a:prstGeom prst="rect">
            <a:avLst/>
          </a:prstGeom>
        </p:spPr>
        <p:txBody>
          <a:bodyPr lIns="0" tIns="0" rIns="0" bIns="0" rtlCol="0" anchor="t">
            <a:spAutoFit/>
          </a:bodyPr>
          <a:lstStyle/>
          <a:p>
            <a:pPr algn="just">
              <a:lnSpc>
                <a:spcPts val="1591"/>
              </a:lnSpc>
            </a:pPr>
            <a:r>
              <a:rPr lang="en-US" sz="1103">
                <a:solidFill>
                  <a:srgbClr val="000000"/>
                </a:solidFill>
                <a:latin typeface="Arimo"/>
                <a:ea typeface="Arimo"/>
                <a:cs typeface="Arimo"/>
                <a:sym typeface="Arimo"/>
              </a:rPr>
              <a:t>  </a:t>
            </a:r>
          </a:p>
        </p:txBody>
      </p:sp>
      <p:sp>
        <p:nvSpPr>
          <p:cNvPr id="13" name="TextBox 13"/>
          <p:cNvSpPr txBox="1"/>
          <p:nvPr/>
        </p:nvSpPr>
        <p:spPr>
          <a:xfrm>
            <a:off x="2058286" y="8210064"/>
            <a:ext cx="4650676" cy="381457"/>
          </a:xfrm>
          <a:prstGeom prst="rect">
            <a:avLst/>
          </a:prstGeom>
        </p:spPr>
        <p:txBody>
          <a:bodyPr lIns="0" tIns="0" rIns="0" bIns="0" rtlCol="0" anchor="t">
            <a:spAutoFit/>
          </a:bodyPr>
          <a:lstStyle/>
          <a:p>
            <a:pPr algn="l">
              <a:lnSpc>
                <a:spcPts val="1591"/>
              </a:lnSpc>
            </a:pPr>
            <a:r>
              <a:rPr lang="en-US" sz="1103" spc="-1">
                <a:solidFill>
                  <a:srgbClr val="000000"/>
                </a:solidFill>
                <a:latin typeface="IBM Plex Sans Condensed"/>
                <a:ea typeface="IBM Plex Sans Condensed"/>
                <a:cs typeface="IBM Plex Sans Condensed"/>
                <a:sym typeface="IBM Plex Sans Condensed"/>
              </a:rPr>
              <a:t>Testing the application with invalid inputs is called negative testing. It checks whether an application behaves as expected with the negative testing. </a:t>
            </a:r>
          </a:p>
        </p:txBody>
      </p:sp>
      <p:sp>
        <p:nvSpPr>
          <p:cNvPr id="14" name="TextBox 14"/>
          <p:cNvSpPr txBox="1"/>
          <p:nvPr/>
        </p:nvSpPr>
        <p:spPr>
          <a:xfrm>
            <a:off x="1829438" y="879643"/>
            <a:ext cx="105042" cy="207226"/>
          </a:xfrm>
          <a:prstGeom prst="rect">
            <a:avLst/>
          </a:prstGeom>
        </p:spPr>
        <p:txBody>
          <a:bodyPr lIns="0" tIns="0" rIns="0" bIns="0" rtlCol="0" anchor="t">
            <a:spAutoFit/>
          </a:bodyPr>
          <a:lstStyle/>
          <a:p>
            <a:pPr algn="l">
              <a:lnSpc>
                <a:spcPts val="1567"/>
              </a:lnSpc>
            </a:pPr>
            <a:r>
              <a:rPr lang="en-US" sz="1103">
                <a:solidFill>
                  <a:srgbClr val="000000"/>
                </a:solidFill>
                <a:latin typeface="Arimo"/>
                <a:ea typeface="Arimo"/>
                <a:cs typeface="Arimo"/>
                <a:sym typeface="Arimo"/>
              </a:rPr>
              <a:t> </a:t>
            </a:r>
          </a:p>
        </p:txBody>
      </p:sp>
      <p:sp>
        <p:nvSpPr>
          <p:cNvPr id="15" name="TextBox 15"/>
          <p:cNvSpPr txBox="1"/>
          <p:nvPr/>
        </p:nvSpPr>
        <p:spPr>
          <a:xfrm>
            <a:off x="2058286" y="923192"/>
            <a:ext cx="4930302" cy="576529"/>
          </a:xfrm>
          <a:prstGeom prst="rect">
            <a:avLst/>
          </a:prstGeom>
        </p:spPr>
        <p:txBody>
          <a:bodyPr lIns="0" tIns="0" rIns="0" bIns="0" rtlCol="0" anchor="t">
            <a:spAutoFit/>
          </a:bodyPr>
          <a:lstStyle/>
          <a:p>
            <a:pPr algn="l">
              <a:lnSpc>
                <a:spcPts val="1567"/>
              </a:lnSpc>
            </a:pPr>
            <a:r>
              <a:rPr lang="en-US" sz="1103" spc="-1">
                <a:solidFill>
                  <a:srgbClr val="000000"/>
                </a:solidFill>
                <a:latin typeface="IBM Plex Sans Condensed"/>
                <a:ea typeface="IBM Plex Sans Condensed"/>
                <a:cs typeface="IBM Plex Sans Condensed"/>
                <a:sym typeface="IBM Plex Sans Condensed"/>
              </a:rPr>
              <a:t>Tester should have knowledge of application even though he does not have requirements/test cases. This testing is usually an unplanned activity. </a:t>
            </a:r>
          </a:p>
        </p:txBody>
      </p:sp>
      <p:sp>
        <p:nvSpPr>
          <p:cNvPr id="16" name="TextBox 16"/>
          <p:cNvSpPr txBox="1"/>
          <p:nvPr/>
        </p:nvSpPr>
        <p:spPr>
          <a:xfrm>
            <a:off x="1829438" y="1275883"/>
            <a:ext cx="105042" cy="207226"/>
          </a:xfrm>
          <a:prstGeom prst="rect">
            <a:avLst/>
          </a:prstGeom>
        </p:spPr>
        <p:txBody>
          <a:bodyPr lIns="0" tIns="0" rIns="0" bIns="0" rtlCol="0" anchor="t">
            <a:spAutoFit/>
          </a:bodyPr>
          <a:lstStyle/>
          <a:p>
            <a:pPr algn="l">
              <a:lnSpc>
                <a:spcPts val="1567"/>
              </a:lnSpc>
            </a:pPr>
            <a:r>
              <a:rPr lang="en-US" sz="1103">
                <a:solidFill>
                  <a:srgbClr val="000000"/>
                </a:solidFill>
                <a:latin typeface="Arimo"/>
                <a:ea typeface="Arimo"/>
                <a:cs typeface="Arimo"/>
                <a:sym typeface="Arimo"/>
              </a:rPr>
              <a:t> </a:t>
            </a:r>
          </a:p>
        </p:txBody>
      </p:sp>
      <p:sp>
        <p:nvSpPr>
          <p:cNvPr id="17" name="TextBox 17"/>
          <p:cNvSpPr txBox="1"/>
          <p:nvPr/>
        </p:nvSpPr>
        <p:spPr>
          <a:xfrm>
            <a:off x="1143305" y="1832696"/>
            <a:ext cx="1706537" cy="316630"/>
          </a:xfrm>
          <a:prstGeom prst="rect">
            <a:avLst/>
          </a:prstGeom>
        </p:spPr>
        <p:txBody>
          <a:bodyPr lIns="0" tIns="0" rIns="0" bIns="0" rtlCol="0" anchor="t">
            <a:spAutoFit/>
          </a:bodyPr>
          <a:lstStyle/>
          <a:p>
            <a:pPr algn="l">
              <a:lnSpc>
                <a:spcPts val="2759"/>
              </a:lnSpc>
            </a:pPr>
            <a:r>
              <a:rPr lang="en-US" sz="1103" spc="-1">
                <a:solidFill>
                  <a:srgbClr val="5B9BD5"/>
                </a:solidFill>
                <a:latin typeface="IBM Plex Sans Condensed Bold"/>
                <a:ea typeface="IBM Plex Sans Condensed Bold"/>
                <a:cs typeface="IBM Plex Sans Condensed Bold"/>
                <a:sym typeface="IBM Plex Sans Condensed Bold"/>
              </a:rPr>
              <a:t>e. Monkey/Gorilla Testing: </a:t>
            </a:r>
          </a:p>
        </p:txBody>
      </p:sp>
      <p:sp>
        <p:nvSpPr>
          <p:cNvPr id="18" name="TextBox 18"/>
          <p:cNvSpPr txBox="1"/>
          <p:nvPr/>
        </p:nvSpPr>
        <p:spPr>
          <a:xfrm>
            <a:off x="1829438" y="2224954"/>
            <a:ext cx="105042" cy="718785"/>
          </a:xfrm>
          <a:prstGeom prst="rect">
            <a:avLst/>
          </a:prstGeom>
        </p:spPr>
        <p:txBody>
          <a:bodyPr lIns="0" tIns="0" rIns="0" bIns="0" rtlCol="0" anchor="t">
            <a:spAutoFit/>
          </a:bodyPr>
          <a:lstStyle/>
          <a:p>
            <a:pPr algn="just">
              <a:lnSpc>
                <a:spcPts val="551"/>
              </a:lnSpc>
            </a:pPr>
            <a:r>
              <a:rPr lang="en-US" sz="1103">
                <a:solidFill>
                  <a:srgbClr val="000000"/>
                </a:solidFill>
                <a:latin typeface="Arimo"/>
                <a:ea typeface="Arimo"/>
                <a:cs typeface="Arimo"/>
                <a:sym typeface="Arimo"/>
              </a:rPr>
              <a:t> </a:t>
            </a:r>
          </a:p>
          <a:p>
            <a:pPr algn="just">
              <a:lnSpc>
                <a:spcPts val="2663"/>
              </a:lnSpc>
            </a:pPr>
            <a:r>
              <a:rPr lang="en-US" sz="1103">
                <a:solidFill>
                  <a:srgbClr val="000000"/>
                </a:solidFill>
                <a:latin typeface="Arimo"/>
                <a:ea typeface="Arimo"/>
                <a:cs typeface="Arimo"/>
                <a:sym typeface="Arimo"/>
              </a:rPr>
              <a:t> </a:t>
            </a:r>
          </a:p>
          <a:p>
            <a:pPr algn="just">
              <a:lnSpc>
                <a:spcPts val="551"/>
              </a:lnSpc>
            </a:pPr>
            <a:r>
              <a:rPr lang="en-US" sz="1103">
                <a:solidFill>
                  <a:srgbClr val="000000"/>
                </a:solidFill>
                <a:latin typeface="Arimo"/>
                <a:ea typeface="Arimo"/>
                <a:cs typeface="Arimo"/>
                <a:sym typeface="Arimo"/>
              </a:rPr>
              <a:t> </a:t>
            </a:r>
          </a:p>
          <a:p>
            <a:pPr algn="just">
              <a:lnSpc>
                <a:spcPts val="2616"/>
              </a:lnSpc>
            </a:pPr>
            <a:r>
              <a:rPr lang="en-US" sz="1103">
                <a:solidFill>
                  <a:srgbClr val="000000"/>
                </a:solidFill>
                <a:latin typeface="Arimo"/>
                <a:ea typeface="Arimo"/>
                <a:cs typeface="Arimo"/>
                <a:sym typeface="Arimo"/>
              </a:rPr>
              <a:t> </a:t>
            </a:r>
          </a:p>
        </p:txBody>
      </p:sp>
      <p:sp>
        <p:nvSpPr>
          <p:cNvPr id="19" name="TextBox 19"/>
          <p:cNvSpPr txBox="1"/>
          <p:nvPr/>
        </p:nvSpPr>
        <p:spPr>
          <a:xfrm>
            <a:off x="2058286" y="2268503"/>
            <a:ext cx="4815459" cy="691848"/>
          </a:xfrm>
          <a:prstGeom prst="rect">
            <a:avLst/>
          </a:prstGeom>
        </p:spPr>
        <p:txBody>
          <a:bodyPr lIns="0" tIns="0" rIns="0" bIns="0" rtlCol="0" anchor="t">
            <a:spAutoFit/>
          </a:bodyPr>
          <a:lstStyle/>
          <a:p>
            <a:pPr algn="l">
              <a:lnSpc>
                <a:spcPts val="551"/>
              </a:lnSpc>
            </a:pPr>
            <a:r>
              <a:rPr lang="en-US" sz="1103" spc="-1">
                <a:solidFill>
                  <a:srgbClr val="000000"/>
                </a:solidFill>
                <a:latin typeface="IBM Plex Sans Condensed"/>
                <a:ea typeface="IBM Plex Sans Condensed"/>
                <a:cs typeface="IBM Plex Sans Condensed"/>
                <a:sym typeface="IBM Plex Sans Condensed"/>
              </a:rPr>
              <a:t>Testing applications randomly without any test cases or any business requirement. </a:t>
            </a:r>
          </a:p>
          <a:p>
            <a:pPr algn="l">
              <a:lnSpc>
                <a:spcPts val="2663"/>
              </a:lnSpc>
            </a:pPr>
            <a:r>
              <a:rPr lang="en-US" sz="1103" spc="-1">
                <a:solidFill>
                  <a:srgbClr val="000000"/>
                </a:solidFill>
                <a:latin typeface="IBM Plex Sans Condensed"/>
                <a:ea typeface="IBM Plex Sans Condensed"/>
                <a:cs typeface="IBM Plex Sans Condensed"/>
                <a:sym typeface="IBM Plex Sans Condensed"/>
              </a:rPr>
              <a:t>Adhoc testing is an informal testing type with an aim to break the system. </a:t>
            </a:r>
          </a:p>
          <a:p>
            <a:pPr algn="l">
              <a:lnSpc>
                <a:spcPts val="551"/>
              </a:lnSpc>
            </a:pPr>
            <a:r>
              <a:rPr lang="en-US" sz="1103" spc="-1">
                <a:solidFill>
                  <a:srgbClr val="000000"/>
                </a:solidFill>
                <a:latin typeface="IBM Plex Sans Condensed"/>
                <a:ea typeface="IBM Plex Sans Condensed"/>
                <a:cs typeface="IBM Plex Sans Condensed"/>
                <a:sym typeface="IBM Plex Sans Condensed"/>
              </a:rPr>
              <a:t>Tester does not have knowledge of the application. </a:t>
            </a:r>
          </a:p>
          <a:p>
            <a:pPr algn="l">
              <a:lnSpc>
                <a:spcPts val="2616"/>
              </a:lnSpc>
            </a:pPr>
            <a:r>
              <a:rPr lang="en-US" sz="1103" spc="-1">
                <a:solidFill>
                  <a:srgbClr val="000000"/>
                </a:solidFill>
                <a:latin typeface="IBM Plex Sans Condensed"/>
                <a:ea typeface="IBM Plex Sans Condensed"/>
                <a:cs typeface="IBM Plex Sans Condensed"/>
                <a:sym typeface="IBM Plex Sans Condensed"/>
              </a:rPr>
              <a:t>Suitable for gaming applications. </a:t>
            </a:r>
          </a:p>
        </p:txBody>
      </p:sp>
      <p:sp>
        <p:nvSpPr>
          <p:cNvPr id="21" name="Footer Placeholder 20"/>
          <p:cNvSpPr>
            <a:spLocks noGrp="1"/>
          </p:cNvSpPr>
          <p:nvPr>
            <p:ph type="ftr" sz="quarter" idx="11"/>
          </p:nvPr>
        </p:nvSpPr>
        <p:spPr/>
        <p:txBody>
          <a:bodyPr/>
          <a:lstStyle/>
          <a:p>
            <a:r>
              <a:rPr lang="en-US" smtClean="0"/>
              <a:t>Mr. RANJIT KUMBHAR  7757962804</a:t>
            </a:r>
            <a:endParaRPr lang="en-US"/>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600200" y="932812"/>
            <a:ext cx="115567" cy="115567"/>
          </a:xfrm>
          <a:custGeom>
            <a:avLst/>
            <a:gdLst/>
            <a:ahLst/>
            <a:cxnLst/>
            <a:rect l="l" t="t" r="r" b="b"/>
            <a:pathLst>
              <a:path w="115567" h="115567">
                <a:moveTo>
                  <a:pt x="0" y="0"/>
                </a:moveTo>
                <a:lnTo>
                  <a:pt x="115567" y="0"/>
                </a:lnTo>
                <a:lnTo>
                  <a:pt x="115567" y="115567"/>
                </a:lnTo>
                <a:lnTo>
                  <a:pt x="0" y="115567"/>
                </a:lnTo>
                <a:lnTo>
                  <a:pt x="0" y="0"/>
                </a:lnTo>
                <a:close/>
              </a:path>
            </a:pathLst>
          </a:custGeom>
          <a:blipFill>
            <a:blip r:embed="rId2"/>
            <a:stretch>
              <a:fillRect/>
            </a:stretch>
          </a:blipFill>
        </p:spPr>
      </p:sp>
      <p:sp>
        <p:nvSpPr>
          <p:cNvPr id="3" name="Freeform 3"/>
          <p:cNvSpPr/>
          <p:nvPr/>
        </p:nvSpPr>
        <p:spPr>
          <a:xfrm>
            <a:off x="1028700" y="5276088"/>
            <a:ext cx="5713857" cy="1894332"/>
          </a:xfrm>
          <a:custGeom>
            <a:avLst/>
            <a:gdLst/>
            <a:ahLst/>
            <a:cxnLst/>
            <a:rect l="l" t="t" r="r" b="b"/>
            <a:pathLst>
              <a:path w="5713857" h="1894332">
                <a:moveTo>
                  <a:pt x="0" y="0"/>
                </a:moveTo>
                <a:lnTo>
                  <a:pt x="5713857" y="0"/>
                </a:lnTo>
                <a:lnTo>
                  <a:pt x="5713857" y="1894332"/>
                </a:lnTo>
                <a:lnTo>
                  <a:pt x="0" y="1894332"/>
                </a:lnTo>
                <a:lnTo>
                  <a:pt x="0" y="0"/>
                </a:lnTo>
                <a:close/>
              </a:path>
            </a:pathLst>
          </a:custGeom>
          <a:blipFill>
            <a:blip r:embed="rId3"/>
            <a:stretch>
              <a:fillRect t="-26"/>
            </a:stretch>
          </a:blipFill>
        </p:spPr>
      </p:sp>
      <p:sp>
        <p:nvSpPr>
          <p:cNvPr id="5" name="TextBox 5"/>
          <p:cNvSpPr txBox="1"/>
          <p:nvPr/>
        </p:nvSpPr>
        <p:spPr>
          <a:xfrm>
            <a:off x="1143305" y="4538434"/>
            <a:ext cx="155096" cy="202330"/>
          </a:xfrm>
          <a:prstGeom prst="rect">
            <a:avLst/>
          </a:prstGeom>
        </p:spPr>
        <p:txBody>
          <a:bodyPr lIns="0" tIns="0" rIns="0" bIns="0" rtlCol="0" anchor="t">
            <a:spAutoFit/>
          </a:bodyPr>
          <a:lstStyle/>
          <a:p>
            <a:pPr algn="l">
              <a:lnSpc>
                <a:spcPts val="1545"/>
              </a:lnSpc>
            </a:pPr>
            <a:r>
              <a:rPr lang="en-US" sz="1103">
                <a:solidFill>
                  <a:srgbClr val="5B9BD5"/>
                </a:solidFill>
                <a:latin typeface="IBM Plex Sans Condensed Bold"/>
                <a:ea typeface="IBM Plex Sans Condensed Bold"/>
                <a:cs typeface="IBM Plex Sans Condensed Bold"/>
                <a:sym typeface="IBM Plex Sans Condensed Bold"/>
              </a:rPr>
              <a:t>h. </a:t>
            </a:r>
          </a:p>
        </p:txBody>
      </p:sp>
      <p:sp>
        <p:nvSpPr>
          <p:cNvPr id="6" name="TextBox 6"/>
          <p:cNvSpPr txBox="1"/>
          <p:nvPr/>
        </p:nvSpPr>
        <p:spPr>
          <a:xfrm>
            <a:off x="2286886" y="3108541"/>
            <a:ext cx="154791" cy="202330"/>
          </a:xfrm>
          <a:prstGeom prst="rect">
            <a:avLst/>
          </a:prstGeom>
        </p:spPr>
        <p:txBody>
          <a:bodyPr lIns="0" tIns="0" rIns="0" bIns="0" rtlCol="0" anchor="t">
            <a:spAutoFit/>
          </a:bodyPr>
          <a:lstStyle/>
          <a:p>
            <a:pPr algn="l">
              <a:lnSpc>
                <a:spcPts val="1545"/>
              </a:lnSpc>
            </a:pPr>
            <a:r>
              <a:rPr lang="en-US" sz="1103" spc="-1">
                <a:solidFill>
                  <a:srgbClr val="000000"/>
                </a:solidFill>
                <a:latin typeface="IBM Plex Sans Condensed Bold"/>
                <a:ea typeface="IBM Plex Sans Condensed Bold"/>
                <a:cs typeface="IBM Plex Sans Condensed Bold"/>
                <a:sym typeface="IBM Plex Sans Condensed Bold"/>
              </a:rPr>
              <a:t>b. </a:t>
            </a:r>
          </a:p>
        </p:txBody>
      </p:sp>
      <p:sp>
        <p:nvSpPr>
          <p:cNvPr id="7" name="TextBox 7"/>
          <p:cNvSpPr txBox="1"/>
          <p:nvPr/>
        </p:nvSpPr>
        <p:spPr>
          <a:xfrm>
            <a:off x="2515486" y="3130572"/>
            <a:ext cx="1240631" cy="180289"/>
          </a:xfrm>
          <a:prstGeom prst="rect">
            <a:avLst/>
          </a:prstGeom>
        </p:spPr>
        <p:txBody>
          <a:bodyPr lIns="0" tIns="0" rIns="0" bIns="0" rtlCol="0" anchor="t">
            <a:spAutoFit/>
          </a:bodyPr>
          <a:lstStyle/>
          <a:p>
            <a:pPr algn="l">
              <a:lnSpc>
                <a:spcPts val="1535"/>
              </a:lnSpc>
            </a:pPr>
            <a:r>
              <a:rPr lang="en-US" sz="1103" spc="-1">
                <a:solidFill>
                  <a:srgbClr val="000000"/>
                </a:solidFill>
                <a:latin typeface="IBM Plex Sans Condensed Bold"/>
                <a:ea typeface="IBM Plex Sans Condensed Bold"/>
                <a:cs typeface="IBM Plex Sans Condensed Bold"/>
                <a:sym typeface="IBM Plex Sans Condensed Bold"/>
              </a:rPr>
              <a:t>Negative Test Cases: </a:t>
            </a:r>
          </a:p>
        </p:txBody>
      </p:sp>
      <p:sp>
        <p:nvSpPr>
          <p:cNvPr id="8" name="TextBox 8"/>
          <p:cNvSpPr txBox="1"/>
          <p:nvPr/>
        </p:nvSpPr>
        <p:spPr>
          <a:xfrm>
            <a:off x="2744086" y="3303603"/>
            <a:ext cx="148571" cy="202330"/>
          </a:xfrm>
          <a:prstGeom prst="rect">
            <a:avLst/>
          </a:prstGeom>
        </p:spPr>
        <p:txBody>
          <a:bodyPr lIns="0" tIns="0" rIns="0" bIns="0" rtlCol="0" anchor="t">
            <a:spAutoFit/>
          </a:bodyPr>
          <a:lstStyle/>
          <a:p>
            <a:pPr algn="l">
              <a:lnSpc>
                <a:spcPts val="1535"/>
              </a:lnSpc>
            </a:pPr>
            <a:r>
              <a:rPr lang="en-US" sz="1103" spc="-1">
                <a:solidFill>
                  <a:srgbClr val="000000"/>
                </a:solidFill>
                <a:latin typeface="IBM Plex Sans Condensed"/>
                <a:ea typeface="IBM Plex Sans Condensed"/>
                <a:cs typeface="IBM Plex Sans Condensed"/>
                <a:sym typeface="IBM Plex Sans Condensed"/>
              </a:rPr>
              <a:t>1. </a:t>
            </a:r>
          </a:p>
        </p:txBody>
      </p:sp>
      <p:sp>
        <p:nvSpPr>
          <p:cNvPr id="9" name="TextBox 9"/>
          <p:cNvSpPr txBox="1"/>
          <p:nvPr/>
        </p:nvSpPr>
        <p:spPr>
          <a:xfrm>
            <a:off x="2973067" y="3325644"/>
            <a:ext cx="2881036" cy="180289"/>
          </a:xfrm>
          <a:prstGeom prst="rect">
            <a:avLst/>
          </a:prstGeom>
        </p:spPr>
        <p:txBody>
          <a:bodyPr lIns="0" tIns="0" rIns="0" bIns="0" rtlCol="0" anchor="t">
            <a:spAutoFit/>
          </a:bodyPr>
          <a:lstStyle/>
          <a:p>
            <a:pPr algn="l">
              <a:lnSpc>
                <a:spcPts val="1535"/>
              </a:lnSpc>
            </a:pPr>
            <a:r>
              <a:rPr lang="en-US" sz="1103" spc="-1">
                <a:solidFill>
                  <a:srgbClr val="000000"/>
                </a:solidFill>
                <a:latin typeface="IBM Plex Sans Condensed"/>
                <a:ea typeface="IBM Plex Sans Condensed"/>
                <a:cs typeface="IBM Plex Sans Condensed"/>
                <a:sym typeface="IBM Plex Sans Condensed"/>
              </a:rPr>
              <a:t>Textbox should not accept less than 6 characters. </a:t>
            </a:r>
          </a:p>
        </p:txBody>
      </p:sp>
      <p:sp>
        <p:nvSpPr>
          <p:cNvPr id="10" name="TextBox 10"/>
          <p:cNvSpPr txBox="1"/>
          <p:nvPr/>
        </p:nvSpPr>
        <p:spPr>
          <a:xfrm>
            <a:off x="2744086" y="3498685"/>
            <a:ext cx="4181227" cy="202330"/>
          </a:xfrm>
          <a:prstGeom prst="rect">
            <a:avLst/>
          </a:prstGeom>
        </p:spPr>
        <p:txBody>
          <a:bodyPr lIns="0" tIns="0" rIns="0" bIns="0" rtlCol="0" anchor="t">
            <a:spAutoFit/>
          </a:bodyPr>
          <a:lstStyle/>
          <a:p>
            <a:pPr algn="l">
              <a:lnSpc>
                <a:spcPts val="1535"/>
              </a:lnSpc>
            </a:pPr>
            <a:r>
              <a:rPr lang="en-US" sz="1103" spc="-1">
                <a:solidFill>
                  <a:srgbClr val="000000"/>
                </a:solidFill>
                <a:latin typeface="IBM Plex Sans Condensed"/>
                <a:ea typeface="IBM Plex Sans Condensed"/>
                <a:cs typeface="IBM Plex Sans Condensed"/>
                <a:sym typeface="IBM Plex Sans Condensed"/>
              </a:rPr>
              <a:t>2. Textbox should not accept characters more than twenty characters. </a:t>
            </a:r>
          </a:p>
        </p:txBody>
      </p:sp>
      <p:sp>
        <p:nvSpPr>
          <p:cNvPr id="11" name="TextBox 11"/>
          <p:cNvSpPr txBox="1"/>
          <p:nvPr/>
        </p:nvSpPr>
        <p:spPr>
          <a:xfrm>
            <a:off x="2744086" y="3697186"/>
            <a:ext cx="148571" cy="202330"/>
          </a:xfrm>
          <a:prstGeom prst="rect">
            <a:avLst/>
          </a:prstGeom>
        </p:spPr>
        <p:txBody>
          <a:bodyPr lIns="0" tIns="0" rIns="0" bIns="0" rtlCol="0" anchor="t">
            <a:spAutoFit/>
          </a:bodyPr>
          <a:lstStyle/>
          <a:p>
            <a:pPr algn="l">
              <a:lnSpc>
                <a:spcPts val="1535"/>
              </a:lnSpc>
            </a:pPr>
            <a:r>
              <a:rPr lang="en-US" sz="1103" spc="-1">
                <a:solidFill>
                  <a:srgbClr val="000000"/>
                </a:solidFill>
                <a:latin typeface="IBM Plex Sans Condensed"/>
                <a:ea typeface="IBM Plex Sans Condensed"/>
                <a:cs typeface="IBM Plex Sans Condensed"/>
                <a:sym typeface="IBM Plex Sans Condensed"/>
              </a:rPr>
              <a:t>3. </a:t>
            </a:r>
          </a:p>
        </p:txBody>
      </p:sp>
      <p:sp>
        <p:nvSpPr>
          <p:cNvPr id="12" name="TextBox 12"/>
          <p:cNvSpPr txBox="1"/>
          <p:nvPr/>
        </p:nvSpPr>
        <p:spPr>
          <a:xfrm>
            <a:off x="2973067" y="3719217"/>
            <a:ext cx="2660294" cy="180289"/>
          </a:xfrm>
          <a:prstGeom prst="rect">
            <a:avLst/>
          </a:prstGeom>
        </p:spPr>
        <p:txBody>
          <a:bodyPr lIns="0" tIns="0" rIns="0" bIns="0" rtlCol="0" anchor="t">
            <a:spAutoFit/>
          </a:bodyPr>
          <a:lstStyle/>
          <a:p>
            <a:pPr algn="l">
              <a:lnSpc>
                <a:spcPts val="1535"/>
              </a:lnSpc>
            </a:pPr>
            <a:r>
              <a:rPr lang="en-US" sz="1103" spc="-1">
                <a:solidFill>
                  <a:srgbClr val="000000"/>
                </a:solidFill>
                <a:latin typeface="IBM Plex Sans Condensed"/>
                <a:ea typeface="IBM Plex Sans Condensed"/>
                <a:cs typeface="IBM Plex Sans Condensed"/>
                <a:sym typeface="IBM Plex Sans Condensed"/>
              </a:rPr>
              <a:t>Textbox should not accept special characters. </a:t>
            </a:r>
          </a:p>
        </p:txBody>
      </p:sp>
      <p:sp>
        <p:nvSpPr>
          <p:cNvPr id="13" name="TextBox 13"/>
          <p:cNvSpPr txBox="1"/>
          <p:nvPr/>
        </p:nvSpPr>
        <p:spPr>
          <a:xfrm>
            <a:off x="2744086" y="3892258"/>
            <a:ext cx="2535936" cy="202330"/>
          </a:xfrm>
          <a:prstGeom prst="rect">
            <a:avLst/>
          </a:prstGeom>
        </p:spPr>
        <p:txBody>
          <a:bodyPr lIns="0" tIns="0" rIns="0" bIns="0" rtlCol="0" anchor="t">
            <a:spAutoFit/>
          </a:bodyPr>
          <a:lstStyle/>
          <a:p>
            <a:pPr algn="l">
              <a:lnSpc>
                <a:spcPts val="1535"/>
              </a:lnSpc>
            </a:pPr>
            <a:r>
              <a:rPr lang="en-US" sz="1103" spc="-1">
                <a:solidFill>
                  <a:srgbClr val="000000"/>
                </a:solidFill>
                <a:latin typeface="IBM Plex Sans Condensed"/>
                <a:ea typeface="IBM Plex Sans Condensed"/>
                <a:cs typeface="IBM Plex Sans Condensed"/>
                <a:sym typeface="IBM Plex Sans Condensed"/>
              </a:rPr>
              <a:t>4. Textbox should not accept numerically. </a:t>
            </a:r>
          </a:p>
        </p:txBody>
      </p:sp>
      <p:sp>
        <p:nvSpPr>
          <p:cNvPr id="14" name="TextBox 14"/>
          <p:cNvSpPr txBox="1"/>
          <p:nvPr/>
        </p:nvSpPr>
        <p:spPr>
          <a:xfrm>
            <a:off x="1372238" y="4560465"/>
            <a:ext cx="1167346" cy="180289"/>
          </a:xfrm>
          <a:prstGeom prst="rect">
            <a:avLst/>
          </a:prstGeom>
        </p:spPr>
        <p:txBody>
          <a:bodyPr lIns="0" tIns="0" rIns="0" bIns="0" rtlCol="0" anchor="t">
            <a:spAutoFit/>
          </a:bodyPr>
          <a:lstStyle/>
          <a:p>
            <a:pPr algn="l">
              <a:lnSpc>
                <a:spcPts val="1552"/>
              </a:lnSpc>
            </a:pPr>
            <a:r>
              <a:rPr lang="en-US" sz="1103" spc="-1">
                <a:solidFill>
                  <a:srgbClr val="5B9BD5"/>
                </a:solidFill>
                <a:latin typeface="IBM Plex Sans Condensed Bold"/>
                <a:ea typeface="IBM Plex Sans Condensed Bold"/>
                <a:cs typeface="IBM Plex Sans Condensed Bold"/>
                <a:sym typeface="IBM Plex Sans Condensed Bold"/>
              </a:rPr>
              <a:t>End to End Testing: </a:t>
            </a:r>
          </a:p>
        </p:txBody>
      </p:sp>
      <p:sp>
        <p:nvSpPr>
          <p:cNvPr id="15" name="TextBox 15"/>
          <p:cNvSpPr txBox="1"/>
          <p:nvPr/>
        </p:nvSpPr>
        <p:spPr>
          <a:xfrm>
            <a:off x="1829438" y="4733754"/>
            <a:ext cx="5159912" cy="202330"/>
          </a:xfrm>
          <a:prstGeom prst="rect">
            <a:avLst/>
          </a:prstGeom>
        </p:spPr>
        <p:txBody>
          <a:bodyPr lIns="0" tIns="0" rIns="0" bIns="0" rtlCol="0" anchor="t">
            <a:spAutoFit/>
          </a:bodyPr>
          <a:lstStyle/>
          <a:p>
            <a:pPr algn="l">
              <a:lnSpc>
                <a:spcPts val="1552"/>
              </a:lnSpc>
            </a:pPr>
            <a:r>
              <a:rPr lang="en-US" sz="1103" spc="-1">
                <a:solidFill>
                  <a:srgbClr val="000000"/>
                </a:solidFill>
                <a:latin typeface="IBM Plex Sans Condensed"/>
                <a:ea typeface="IBM Plex Sans Condensed"/>
                <a:cs typeface="IBM Plex Sans Condensed"/>
                <a:sym typeface="IBM Plex Sans Condensed"/>
              </a:rPr>
              <a:t>1. Testing the overall functionalities of the system including the data integration among </a:t>
            </a:r>
          </a:p>
        </p:txBody>
      </p:sp>
      <p:sp>
        <p:nvSpPr>
          <p:cNvPr id="16" name="TextBox 16"/>
          <p:cNvSpPr txBox="1"/>
          <p:nvPr/>
        </p:nvSpPr>
        <p:spPr>
          <a:xfrm>
            <a:off x="2058286" y="4953914"/>
            <a:ext cx="2663409" cy="180289"/>
          </a:xfrm>
          <a:prstGeom prst="rect">
            <a:avLst/>
          </a:prstGeom>
        </p:spPr>
        <p:txBody>
          <a:bodyPr lIns="0" tIns="0" rIns="0" bIns="0" rtlCol="0" anchor="t">
            <a:spAutoFit/>
          </a:bodyPr>
          <a:lstStyle/>
          <a:p>
            <a:pPr algn="l">
              <a:lnSpc>
                <a:spcPts val="1552"/>
              </a:lnSpc>
            </a:pPr>
            <a:r>
              <a:rPr lang="en-US" sz="1103" spc="-1">
                <a:solidFill>
                  <a:srgbClr val="000000"/>
                </a:solidFill>
                <a:latin typeface="IBM Plex Sans Condensed"/>
                <a:ea typeface="IBM Plex Sans Condensed"/>
                <a:cs typeface="IBM Plex Sans Condensed"/>
                <a:sym typeface="IBM Plex Sans Condensed"/>
              </a:rPr>
              <a:t>all the modules are called end-to-end testing. </a:t>
            </a:r>
          </a:p>
        </p:txBody>
      </p:sp>
      <p:sp>
        <p:nvSpPr>
          <p:cNvPr id="17" name="TextBox 17"/>
          <p:cNvSpPr txBox="1"/>
          <p:nvPr/>
        </p:nvSpPr>
        <p:spPr>
          <a:xfrm>
            <a:off x="1716662" y="898169"/>
            <a:ext cx="2063858" cy="190005"/>
          </a:xfrm>
          <a:prstGeom prst="rect">
            <a:avLst/>
          </a:prstGeom>
        </p:spPr>
        <p:txBody>
          <a:bodyPr lIns="0" tIns="0" rIns="0" bIns="0" rtlCol="0" anchor="t">
            <a:spAutoFit/>
          </a:bodyPr>
          <a:lstStyle/>
          <a:p>
            <a:pPr algn="l">
              <a:lnSpc>
                <a:spcPts val="1552"/>
              </a:lnSpc>
            </a:pPr>
            <a:r>
              <a:rPr lang="en-US" sz="1103" spc="-1">
                <a:solidFill>
                  <a:srgbClr val="000000"/>
                </a:solidFill>
                <a:latin typeface="IBM Plex Sans Condensed"/>
                <a:ea typeface="IBM Plex Sans Condensed"/>
                <a:cs typeface="IBM Plex Sans Condensed"/>
                <a:sym typeface="IBM Plex Sans Condensed"/>
              </a:rPr>
              <a:t> </a:t>
            </a:r>
            <a:r>
              <a:rPr lang="en-US" sz="1103" spc="-1">
                <a:solidFill>
                  <a:srgbClr val="000000"/>
                </a:solidFill>
                <a:latin typeface="IBM Plex Sans Condensed Bold"/>
                <a:ea typeface="IBM Plex Sans Condensed Bold"/>
                <a:cs typeface="IBM Plex Sans Condensed Bold"/>
                <a:sym typeface="IBM Plex Sans Condensed Bold"/>
              </a:rPr>
              <a:t>Positive Vs. Negative Test Cases: </a:t>
            </a:r>
          </a:p>
        </p:txBody>
      </p:sp>
      <p:sp>
        <p:nvSpPr>
          <p:cNvPr id="18" name="TextBox 18"/>
          <p:cNvSpPr txBox="1"/>
          <p:nvPr/>
        </p:nvSpPr>
        <p:spPr>
          <a:xfrm>
            <a:off x="2286886" y="1109120"/>
            <a:ext cx="4697044" cy="378409"/>
          </a:xfrm>
          <a:prstGeom prst="rect">
            <a:avLst/>
          </a:prstGeom>
        </p:spPr>
        <p:txBody>
          <a:bodyPr lIns="0" tIns="0" rIns="0" bIns="0" rtlCol="0" anchor="t">
            <a:spAutoFit/>
          </a:bodyPr>
          <a:lstStyle/>
          <a:p>
            <a:pPr algn="l">
              <a:lnSpc>
                <a:spcPts val="1552"/>
              </a:lnSpc>
            </a:pPr>
            <a:r>
              <a:rPr lang="en-US" sz="1103" spc="-1">
                <a:solidFill>
                  <a:srgbClr val="000000"/>
                </a:solidFill>
                <a:latin typeface="IBM Plex Sans Condensed"/>
                <a:ea typeface="IBM Plex Sans Condensed"/>
                <a:cs typeface="IBM Plex Sans Condensed"/>
                <a:sym typeface="IBM Plex Sans Condensed"/>
              </a:rPr>
              <a:t>For example, if a text box is listed as a feature and in FRS it is mentioned as a Text box that accepts 6-20 characters and only alphabets. </a:t>
            </a:r>
          </a:p>
        </p:txBody>
      </p:sp>
      <p:sp>
        <p:nvSpPr>
          <p:cNvPr id="19" name="TextBox 19"/>
          <p:cNvSpPr txBox="1"/>
          <p:nvPr/>
        </p:nvSpPr>
        <p:spPr>
          <a:xfrm>
            <a:off x="2286886" y="1561424"/>
            <a:ext cx="148571" cy="316630"/>
          </a:xfrm>
          <a:prstGeom prst="rect">
            <a:avLst/>
          </a:prstGeom>
        </p:spPr>
        <p:txBody>
          <a:bodyPr lIns="0" tIns="0" rIns="0" bIns="0" rtlCol="0" anchor="t">
            <a:spAutoFit/>
          </a:bodyPr>
          <a:lstStyle/>
          <a:p>
            <a:pPr algn="l">
              <a:lnSpc>
                <a:spcPts val="2759"/>
              </a:lnSpc>
            </a:pPr>
            <a:r>
              <a:rPr lang="en-US" sz="1103" spc="-1">
                <a:solidFill>
                  <a:srgbClr val="000000"/>
                </a:solidFill>
                <a:latin typeface="IBM Plex Sans Condensed Bold"/>
                <a:ea typeface="IBM Plex Sans Condensed Bold"/>
                <a:cs typeface="IBM Plex Sans Condensed Bold"/>
                <a:sym typeface="IBM Plex Sans Condensed Bold"/>
              </a:rPr>
              <a:t>a. </a:t>
            </a:r>
          </a:p>
        </p:txBody>
      </p:sp>
      <p:sp>
        <p:nvSpPr>
          <p:cNvPr id="20" name="TextBox 20"/>
          <p:cNvSpPr txBox="1"/>
          <p:nvPr/>
        </p:nvSpPr>
        <p:spPr>
          <a:xfrm>
            <a:off x="2515486" y="1583465"/>
            <a:ext cx="1183024" cy="294589"/>
          </a:xfrm>
          <a:prstGeom prst="rect">
            <a:avLst/>
          </a:prstGeom>
        </p:spPr>
        <p:txBody>
          <a:bodyPr lIns="0" tIns="0" rIns="0" bIns="0" rtlCol="0" anchor="t">
            <a:spAutoFit/>
          </a:bodyPr>
          <a:lstStyle/>
          <a:p>
            <a:pPr algn="l">
              <a:lnSpc>
                <a:spcPts val="2759"/>
              </a:lnSpc>
            </a:pPr>
            <a:r>
              <a:rPr lang="en-US" sz="1103" spc="-1">
                <a:solidFill>
                  <a:srgbClr val="000000"/>
                </a:solidFill>
                <a:latin typeface="IBM Plex Sans Condensed Bold"/>
                <a:ea typeface="IBM Plex Sans Condensed Bold"/>
                <a:cs typeface="IBM Plex Sans Condensed Bold"/>
                <a:sym typeface="IBM Plex Sans Condensed Bold"/>
              </a:rPr>
              <a:t>Positive Test Cases: </a:t>
            </a:r>
          </a:p>
        </p:txBody>
      </p:sp>
      <p:sp>
        <p:nvSpPr>
          <p:cNvPr id="21" name="TextBox 21"/>
          <p:cNvSpPr txBox="1"/>
          <p:nvPr/>
        </p:nvSpPr>
        <p:spPr>
          <a:xfrm>
            <a:off x="2744086" y="1969094"/>
            <a:ext cx="148571" cy="302152"/>
          </a:xfrm>
          <a:prstGeom prst="rect">
            <a:avLst/>
          </a:prstGeom>
        </p:spPr>
        <p:txBody>
          <a:bodyPr lIns="0" tIns="0" rIns="0" bIns="0" rtlCol="0" anchor="t">
            <a:spAutoFit/>
          </a:bodyPr>
          <a:lstStyle/>
          <a:p>
            <a:pPr algn="just">
              <a:lnSpc>
                <a:spcPts val="551"/>
              </a:lnSpc>
            </a:pPr>
            <a:r>
              <a:rPr lang="en-US" sz="1103" spc="-1">
                <a:solidFill>
                  <a:srgbClr val="000000"/>
                </a:solidFill>
                <a:latin typeface="IBM Plex Sans Condensed"/>
                <a:ea typeface="IBM Plex Sans Condensed"/>
                <a:cs typeface="IBM Plex Sans Condensed"/>
                <a:sym typeface="IBM Plex Sans Condensed"/>
              </a:rPr>
              <a:t>1. </a:t>
            </a:r>
          </a:p>
          <a:p>
            <a:pPr algn="just">
              <a:lnSpc>
                <a:spcPts val="2520"/>
              </a:lnSpc>
            </a:pPr>
            <a:r>
              <a:rPr lang="en-US" sz="1103" spc="-1">
                <a:solidFill>
                  <a:srgbClr val="000000"/>
                </a:solidFill>
                <a:latin typeface="IBM Plex Sans Condensed"/>
                <a:ea typeface="IBM Plex Sans Condensed"/>
                <a:cs typeface="IBM Plex Sans Condensed"/>
                <a:sym typeface="IBM Plex Sans Condensed"/>
              </a:rPr>
              <a:t>2. </a:t>
            </a:r>
          </a:p>
        </p:txBody>
      </p:sp>
      <p:sp>
        <p:nvSpPr>
          <p:cNvPr id="22" name="TextBox 22"/>
          <p:cNvSpPr txBox="1"/>
          <p:nvPr/>
        </p:nvSpPr>
        <p:spPr>
          <a:xfrm>
            <a:off x="2973067" y="1991135"/>
            <a:ext cx="2563920" cy="280111"/>
          </a:xfrm>
          <a:prstGeom prst="rect">
            <a:avLst/>
          </a:prstGeom>
        </p:spPr>
        <p:txBody>
          <a:bodyPr lIns="0" tIns="0" rIns="0" bIns="0" rtlCol="0" anchor="t">
            <a:spAutoFit/>
          </a:bodyPr>
          <a:lstStyle/>
          <a:p>
            <a:pPr algn="l">
              <a:lnSpc>
                <a:spcPts val="551"/>
              </a:lnSpc>
            </a:pPr>
            <a:r>
              <a:rPr lang="en-US" sz="1103" spc="-1">
                <a:solidFill>
                  <a:srgbClr val="000000"/>
                </a:solidFill>
                <a:latin typeface="IBM Plex Sans Condensed"/>
                <a:ea typeface="IBM Plex Sans Condensed"/>
                <a:cs typeface="IBM Plex Sans Condensed"/>
                <a:sym typeface="IBM Plex Sans Condensed"/>
              </a:rPr>
              <a:t>Textbox accepts six characters. </a:t>
            </a:r>
          </a:p>
          <a:p>
            <a:pPr algn="l">
              <a:lnSpc>
                <a:spcPts val="2520"/>
              </a:lnSpc>
            </a:pPr>
            <a:r>
              <a:rPr lang="en-US" sz="1103" spc="-1">
                <a:solidFill>
                  <a:srgbClr val="000000"/>
                </a:solidFill>
                <a:latin typeface="IBM Plex Sans Condensed"/>
                <a:ea typeface="IBM Plex Sans Condensed"/>
                <a:cs typeface="IBM Plex Sans Condensed"/>
                <a:sym typeface="IBM Plex Sans Condensed"/>
              </a:rPr>
              <a:t>Textbox accepts up to 20-character lengths. </a:t>
            </a:r>
          </a:p>
        </p:txBody>
      </p:sp>
      <p:sp>
        <p:nvSpPr>
          <p:cNvPr id="23" name="TextBox 23"/>
          <p:cNvSpPr txBox="1"/>
          <p:nvPr/>
        </p:nvSpPr>
        <p:spPr>
          <a:xfrm>
            <a:off x="2744086" y="2359238"/>
            <a:ext cx="3571875" cy="107080"/>
          </a:xfrm>
          <a:prstGeom prst="rect">
            <a:avLst/>
          </a:prstGeom>
        </p:spPr>
        <p:txBody>
          <a:bodyPr lIns="0" tIns="0" rIns="0" bIns="0" rtlCol="0" anchor="t">
            <a:spAutoFit/>
          </a:bodyPr>
          <a:lstStyle/>
          <a:p>
            <a:pPr algn="l">
              <a:lnSpc>
                <a:spcPts val="551"/>
              </a:lnSpc>
            </a:pPr>
            <a:r>
              <a:rPr lang="en-US" sz="1103" spc="-1">
                <a:solidFill>
                  <a:srgbClr val="000000"/>
                </a:solidFill>
                <a:latin typeface="IBM Plex Sans Condensed"/>
                <a:ea typeface="IBM Plex Sans Condensed"/>
                <a:cs typeface="IBM Plex Sans Condensed"/>
                <a:sym typeface="IBM Plex Sans Condensed"/>
              </a:rPr>
              <a:t>3. Textbox accepts any value between 6-20 characters long. </a:t>
            </a:r>
          </a:p>
        </p:txBody>
      </p:sp>
      <p:sp>
        <p:nvSpPr>
          <p:cNvPr id="24" name="TextBox 24"/>
          <p:cNvSpPr txBox="1"/>
          <p:nvPr/>
        </p:nvSpPr>
        <p:spPr>
          <a:xfrm>
            <a:off x="2744086" y="2366858"/>
            <a:ext cx="148571" cy="297580"/>
          </a:xfrm>
          <a:prstGeom prst="rect">
            <a:avLst/>
          </a:prstGeom>
        </p:spPr>
        <p:txBody>
          <a:bodyPr lIns="0" tIns="0" rIns="0" bIns="0" rtlCol="0" anchor="t">
            <a:spAutoFit/>
          </a:bodyPr>
          <a:lstStyle/>
          <a:p>
            <a:pPr algn="l">
              <a:lnSpc>
                <a:spcPts val="2567"/>
              </a:lnSpc>
            </a:pPr>
            <a:r>
              <a:rPr lang="en-US" sz="1103" spc="-1">
                <a:solidFill>
                  <a:srgbClr val="000000"/>
                </a:solidFill>
                <a:latin typeface="IBM Plex Sans Condensed"/>
                <a:ea typeface="IBM Plex Sans Condensed"/>
                <a:cs typeface="IBM Plex Sans Condensed"/>
                <a:sym typeface="IBM Plex Sans Condensed"/>
              </a:rPr>
              <a:t>4. </a:t>
            </a:r>
          </a:p>
        </p:txBody>
      </p:sp>
      <p:sp>
        <p:nvSpPr>
          <p:cNvPr id="25" name="TextBox 25"/>
          <p:cNvSpPr txBox="1"/>
          <p:nvPr/>
        </p:nvSpPr>
        <p:spPr>
          <a:xfrm>
            <a:off x="2973067" y="2388899"/>
            <a:ext cx="1767640" cy="275539"/>
          </a:xfrm>
          <a:prstGeom prst="rect">
            <a:avLst/>
          </a:prstGeom>
        </p:spPr>
        <p:txBody>
          <a:bodyPr lIns="0" tIns="0" rIns="0" bIns="0" rtlCol="0" anchor="t">
            <a:spAutoFit/>
          </a:bodyPr>
          <a:lstStyle/>
          <a:p>
            <a:pPr algn="l">
              <a:lnSpc>
                <a:spcPts val="2567"/>
              </a:lnSpc>
            </a:pPr>
            <a:r>
              <a:rPr lang="en-US" sz="1103" spc="-1">
                <a:solidFill>
                  <a:srgbClr val="000000"/>
                </a:solidFill>
                <a:latin typeface="IBM Plex Sans Condensed"/>
                <a:ea typeface="IBM Plex Sans Condensed"/>
                <a:cs typeface="IBM Plex Sans Condensed"/>
                <a:sym typeface="IBM Plex Sans Condensed"/>
              </a:rPr>
              <a:t>Textbox accepts all alphabets. </a:t>
            </a:r>
          </a:p>
        </p:txBody>
      </p:sp>
      <p:sp>
        <p:nvSpPr>
          <p:cNvPr id="27" name="Footer Placeholder 26"/>
          <p:cNvSpPr>
            <a:spLocks noGrp="1"/>
          </p:cNvSpPr>
          <p:nvPr>
            <p:ph type="ftr" sz="quarter" idx="11"/>
          </p:nvPr>
        </p:nvSpPr>
        <p:spPr/>
        <p:txBody>
          <a:bodyPr/>
          <a:lstStyle/>
          <a:p>
            <a:r>
              <a:rPr lang="en-US" smtClean="0"/>
              <a:t>Mr. RANJIT KUMBHAR  7757962804</a:t>
            </a:r>
            <a:endParaRPr lang="en-US"/>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914400" y="6047108"/>
            <a:ext cx="115567" cy="2368553"/>
          </a:xfrm>
          <a:custGeom>
            <a:avLst/>
            <a:gdLst/>
            <a:ahLst/>
            <a:cxnLst/>
            <a:rect l="l" t="t" r="r" b="b"/>
            <a:pathLst>
              <a:path w="115567" h="2368553">
                <a:moveTo>
                  <a:pt x="0" y="0"/>
                </a:moveTo>
                <a:lnTo>
                  <a:pt x="115567" y="0"/>
                </a:lnTo>
                <a:lnTo>
                  <a:pt x="115567" y="2368553"/>
                </a:lnTo>
                <a:lnTo>
                  <a:pt x="0" y="2368553"/>
                </a:lnTo>
                <a:lnTo>
                  <a:pt x="0" y="0"/>
                </a:lnTo>
                <a:close/>
              </a:path>
            </a:pathLst>
          </a:custGeom>
          <a:blipFill>
            <a:blip r:embed="rId2"/>
            <a:stretch>
              <a:fillRect/>
            </a:stretch>
          </a:blipFill>
        </p:spPr>
      </p:sp>
      <p:sp>
        <p:nvSpPr>
          <p:cNvPr id="3" name="Freeform 3"/>
          <p:cNvSpPr/>
          <p:nvPr/>
        </p:nvSpPr>
        <p:spPr>
          <a:xfrm>
            <a:off x="914400" y="1237488"/>
            <a:ext cx="5943600" cy="2963542"/>
          </a:xfrm>
          <a:custGeom>
            <a:avLst/>
            <a:gdLst/>
            <a:ahLst/>
            <a:cxnLst/>
            <a:rect l="l" t="t" r="r" b="b"/>
            <a:pathLst>
              <a:path w="5943600" h="2963542">
                <a:moveTo>
                  <a:pt x="0" y="0"/>
                </a:moveTo>
                <a:lnTo>
                  <a:pt x="5943600" y="0"/>
                </a:lnTo>
                <a:lnTo>
                  <a:pt x="5943600" y="2963542"/>
                </a:lnTo>
                <a:lnTo>
                  <a:pt x="0" y="2963542"/>
                </a:lnTo>
                <a:lnTo>
                  <a:pt x="0" y="0"/>
                </a:lnTo>
                <a:close/>
              </a:path>
            </a:pathLst>
          </a:custGeom>
          <a:blipFill>
            <a:blip r:embed="rId3"/>
            <a:stretch>
              <a:fillRect/>
            </a:stretch>
          </a:blipFill>
        </p:spPr>
      </p:sp>
      <p:sp>
        <p:nvSpPr>
          <p:cNvPr id="5" name="TextBox 5"/>
          <p:cNvSpPr txBox="1"/>
          <p:nvPr/>
        </p:nvSpPr>
        <p:spPr>
          <a:xfrm>
            <a:off x="1143305" y="892007"/>
            <a:ext cx="111576" cy="202330"/>
          </a:xfrm>
          <a:prstGeom prst="rect">
            <a:avLst/>
          </a:prstGeom>
        </p:spPr>
        <p:txBody>
          <a:bodyPr lIns="0" tIns="0" rIns="0" bIns="0" rtlCol="0" anchor="t">
            <a:spAutoFit/>
          </a:bodyPr>
          <a:lstStyle/>
          <a:p>
            <a:pPr algn="l">
              <a:lnSpc>
                <a:spcPts val="1545"/>
              </a:lnSpc>
            </a:pPr>
            <a:r>
              <a:rPr lang="en-US" sz="1103" spc="-1">
                <a:solidFill>
                  <a:srgbClr val="5B9BD5"/>
                </a:solidFill>
                <a:latin typeface="IBM Plex Sans Condensed Bold"/>
                <a:ea typeface="IBM Plex Sans Condensed Bold"/>
                <a:cs typeface="IBM Plex Sans Condensed Bold"/>
                <a:sym typeface="IBM Plex Sans Condensed Bold"/>
              </a:rPr>
              <a:t>i. </a:t>
            </a:r>
          </a:p>
        </p:txBody>
      </p:sp>
      <p:sp>
        <p:nvSpPr>
          <p:cNvPr id="6" name="TextBox 6"/>
          <p:cNvSpPr txBox="1"/>
          <p:nvPr/>
        </p:nvSpPr>
        <p:spPr>
          <a:xfrm>
            <a:off x="1372238" y="914048"/>
            <a:ext cx="2305622" cy="180289"/>
          </a:xfrm>
          <a:prstGeom prst="rect">
            <a:avLst/>
          </a:prstGeom>
        </p:spPr>
        <p:txBody>
          <a:bodyPr lIns="0" tIns="0" rIns="0" bIns="0" rtlCol="0" anchor="t">
            <a:spAutoFit/>
          </a:bodyPr>
          <a:lstStyle/>
          <a:p>
            <a:pPr algn="l">
              <a:lnSpc>
                <a:spcPts val="1545"/>
              </a:lnSpc>
            </a:pPr>
            <a:r>
              <a:rPr lang="en-US" sz="1103" spc="-1">
                <a:solidFill>
                  <a:srgbClr val="5B9BD5"/>
                </a:solidFill>
                <a:latin typeface="IBM Plex Sans Condensed Bold"/>
                <a:ea typeface="IBM Plex Sans Condensed Bold"/>
                <a:cs typeface="IBM Plex Sans Condensed Bold"/>
                <a:sym typeface="IBM Plex Sans Condensed Bold"/>
              </a:rPr>
              <a:t>Globalization and Localization Testing: </a:t>
            </a:r>
          </a:p>
        </p:txBody>
      </p:sp>
      <p:sp>
        <p:nvSpPr>
          <p:cNvPr id="7" name="TextBox 7"/>
          <p:cNvSpPr txBox="1"/>
          <p:nvPr/>
        </p:nvSpPr>
        <p:spPr>
          <a:xfrm>
            <a:off x="1030529" y="8257813"/>
            <a:ext cx="1086850" cy="199530"/>
          </a:xfrm>
          <a:prstGeom prst="rect">
            <a:avLst/>
          </a:prstGeom>
        </p:spPr>
        <p:txBody>
          <a:bodyPr lIns="0" tIns="0" rIns="0" bIns="0" rtlCol="0" anchor="t">
            <a:spAutoFit/>
          </a:bodyPr>
          <a:lstStyle/>
          <a:p>
            <a:pPr algn="l">
              <a:lnSpc>
                <a:spcPts val="1609"/>
              </a:lnSpc>
            </a:pPr>
            <a:r>
              <a:rPr lang="en-US" sz="1103" spc="-1">
                <a:solidFill>
                  <a:srgbClr val="000000"/>
                </a:solidFill>
                <a:latin typeface="IBM Plex Sans Condensed"/>
                <a:ea typeface="IBM Plex Sans Condensed"/>
                <a:cs typeface="IBM Plex Sans Condensed"/>
                <a:sym typeface="IBM Plex Sans Condensed"/>
              </a:rPr>
              <a:t> </a:t>
            </a:r>
            <a:r>
              <a:rPr lang="en-US" sz="1103" spc="-1">
                <a:solidFill>
                  <a:srgbClr val="000000"/>
                </a:solidFill>
                <a:latin typeface="IBM Plex Sans Condensed Bold"/>
                <a:ea typeface="IBM Plex Sans Condensed Bold"/>
                <a:cs typeface="IBM Plex Sans Condensed Bold"/>
                <a:sym typeface="IBM Plex Sans Condensed Bold"/>
              </a:rPr>
              <a:t>Agile Principles: </a:t>
            </a:r>
          </a:p>
        </p:txBody>
      </p:sp>
      <p:sp>
        <p:nvSpPr>
          <p:cNvPr id="8" name="TextBox 8"/>
          <p:cNvSpPr txBox="1"/>
          <p:nvPr/>
        </p:nvSpPr>
        <p:spPr>
          <a:xfrm>
            <a:off x="1372238" y="8434368"/>
            <a:ext cx="105042" cy="625516"/>
          </a:xfrm>
          <a:prstGeom prst="rect">
            <a:avLst/>
          </a:prstGeom>
        </p:spPr>
        <p:txBody>
          <a:bodyPr lIns="0" tIns="0" rIns="0" bIns="0" rtlCol="0" anchor="t">
            <a:spAutoFit/>
          </a:bodyPr>
          <a:lstStyle/>
          <a:p>
            <a:pPr algn="just">
              <a:lnSpc>
                <a:spcPts val="1609"/>
              </a:lnSpc>
            </a:pPr>
            <a:r>
              <a:rPr lang="en-US" sz="1103">
                <a:solidFill>
                  <a:srgbClr val="000000"/>
                </a:solidFill>
                <a:latin typeface="Arimo"/>
                <a:ea typeface="Arimo"/>
                <a:cs typeface="Arimo"/>
                <a:sym typeface="Arimo"/>
              </a:rPr>
              <a:t>   </a:t>
            </a:r>
          </a:p>
        </p:txBody>
      </p:sp>
      <p:sp>
        <p:nvSpPr>
          <p:cNvPr id="9" name="TextBox 9"/>
          <p:cNvSpPr txBox="1"/>
          <p:nvPr/>
        </p:nvSpPr>
        <p:spPr>
          <a:xfrm>
            <a:off x="1600838" y="8477907"/>
            <a:ext cx="4996034" cy="598580"/>
          </a:xfrm>
          <a:prstGeom prst="rect">
            <a:avLst/>
          </a:prstGeom>
        </p:spPr>
        <p:txBody>
          <a:bodyPr lIns="0" tIns="0" rIns="0" bIns="0" rtlCol="0" anchor="t">
            <a:spAutoFit/>
          </a:bodyPr>
          <a:lstStyle/>
          <a:p>
            <a:pPr algn="l">
              <a:lnSpc>
                <a:spcPts val="1609"/>
              </a:lnSpc>
            </a:pPr>
            <a:r>
              <a:rPr lang="en-US" sz="1103" spc="-1">
                <a:solidFill>
                  <a:srgbClr val="FF0000"/>
                </a:solidFill>
                <a:latin typeface="IBM Plex Sans Condensed"/>
                <a:ea typeface="IBM Plex Sans Condensed"/>
                <a:cs typeface="IBM Plex Sans Condensed"/>
                <a:sym typeface="IBM Plex Sans Condensed"/>
              </a:rPr>
              <a:t>Requirement changes are accepted </a:t>
            </a:r>
            <a:r>
              <a:rPr lang="en-US" sz="1103" spc="-1">
                <a:solidFill>
                  <a:srgbClr val="000000"/>
                </a:solidFill>
                <a:latin typeface="IBM Plex Sans Condensed"/>
                <a:ea typeface="IBM Plex Sans Condensed"/>
                <a:cs typeface="IBM Plex Sans Condensed"/>
                <a:sym typeface="IBM Plex Sans Condensed"/>
              </a:rPr>
              <a:t>from the customer. So, the </a:t>
            </a:r>
            <a:r>
              <a:rPr lang="en-US" sz="1103" spc="-1">
                <a:solidFill>
                  <a:srgbClr val="FF0000"/>
                </a:solidFill>
                <a:latin typeface="IBM Plex Sans Condensed"/>
                <a:ea typeface="IBM Plex Sans Condensed"/>
                <a:cs typeface="IBM Plex Sans Condensed"/>
                <a:sym typeface="IBM Plex Sans Condensed"/>
              </a:rPr>
              <a:t>customer no need to wait,</a:t>
            </a:r>
            <a:r>
              <a:rPr lang="en-US" sz="1103" spc="-1">
                <a:solidFill>
                  <a:srgbClr val="000000"/>
                </a:solidFill>
                <a:latin typeface="IBM Plex Sans Condensed"/>
                <a:ea typeface="IBM Plex Sans Condensed"/>
                <a:cs typeface="IBM Plex Sans Condensed"/>
                <a:sym typeface="IBM Plex Sans Condensed"/>
              </a:rPr>
              <a:t> </a:t>
            </a:r>
            <a:r>
              <a:rPr lang="en-US" sz="1103" spc="-1">
                <a:solidFill>
                  <a:srgbClr val="FF0000"/>
                </a:solidFill>
                <a:latin typeface="IBM Plex Sans Condensed"/>
                <a:ea typeface="IBM Plex Sans Condensed"/>
                <a:cs typeface="IBM Plex Sans Condensed"/>
                <a:sym typeface="IBM Plex Sans Condensed"/>
              </a:rPr>
              <a:t>which provides customer satisfaction.</a:t>
            </a:r>
            <a:r>
              <a:rPr lang="en-US" sz="1103" spc="-1">
                <a:solidFill>
                  <a:srgbClr val="000000"/>
                </a:solidFill>
                <a:latin typeface="IBM Plex Sans Condensed"/>
                <a:ea typeface="IBM Plex Sans Condensed"/>
                <a:cs typeface="IBM Plex Sans Condensed"/>
                <a:sym typeface="IBM Plex Sans Condensed"/>
              </a:rPr>
              <a:t> We develop, test, and release pieces of software to the customer with some features. </a:t>
            </a:r>
          </a:p>
        </p:txBody>
      </p:sp>
      <p:sp>
        <p:nvSpPr>
          <p:cNvPr id="10" name="TextBox 10"/>
          <p:cNvSpPr txBox="1"/>
          <p:nvPr/>
        </p:nvSpPr>
        <p:spPr>
          <a:xfrm>
            <a:off x="1207313" y="4362345"/>
            <a:ext cx="5496916" cy="1056084"/>
          </a:xfrm>
          <a:prstGeom prst="rect">
            <a:avLst/>
          </a:prstGeom>
        </p:spPr>
        <p:txBody>
          <a:bodyPr lIns="0" tIns="0" rIns="0" bIns="0" rtlCol="0" anchor="t">
            <a:spAutoFit/>
          </a:bodyPr>
          <a:lstStyle/>
          <a:p>
            <a:pPr algn="ctr">
              <a:lnSpc>
                <a:spcPts val="1545"/>
              </a:lnSpc>
            </a:pPr>
            <a:r>
              <a:rPr lang="en-US" sz="1103" spc="-1">
                <a:solidFill>
                  <a:srgbClr val="000000"/>
                </a:solidFill>
                <a:latin typeface="IBM Plex Sans Condensed"/>
                <a:ea typeface="IBM Plex Sans Condensed"/>
                <a:cs typeface="IBM Plex Sans Condensed"/>
                <a:sym typeface="IBM Plex Sans Condensed"/>
              </a:rPr>
              <a:t>============================================================================= </a:t>
            </a:r>
          </a:p>
          <a:p>
            <a:pPr algn="ctr">
              <a:lnSpc>
                <a:spcPts val="3528"/>
              </a:lnSpc>
            </a:pPr>
            <a:r>
              <a:rPr lang="en-US" sz="1800" spc="-1">
                <a:solidFill>
                  <a:srgbClr val="000000"/>
                </a:solidFill>
                <a:latin typeface="IBM Plex Sans Condensed Bold"/>
                <a:ea typeface="IBM Plex Sans Condensed Bold"/>
                <a:cs typeface="IBM Plex Sans Condensed Bold"/>
                <a:sym typeface="IBM Plex Sans Condensed Bold"/>
              </a:rPr>
              <a:t> </a:t>
            </a:r>
          </a:p>
          <a:p>
            <a:pPr algn="ctr">
              <a:lnSpc>
                <a:spcPts val="3528"/>
              </a:lnSpc>
            </a:pPr>
            <a:r>
              <a:rPr lang="en-US" sz="1800" spc="-1">
                <a:solidFill>
                  <a:srgbClr val="000000"/>
                </a:solidFill>
                <a:latin typeface="IBM Plex Sans Condensed Bold"/>
                <a:ea typeface="IBM Plex Sans Condensed Bold"/>
                <a:cs typeface="IBM Plex Sans Condensed Bold"/>
                <a:sym typeface="IBM Plex Sans Condensed Bold"/>
              </a:rPr>
              <a:t>Agile – Scrum </a:t>
            </a:r>
          </a:p>
        </p:txBody>
      </p:sp>
      <p:sp>
        <p:nvSpPr>
          <p:cNvPr id="11" name="TextBox 11"/>
          <p:cNvSpPr txBox="1"/>
          <p:nvPr/>
        </p:nvSpPr>
        <p:spPr>
          <a:xfrm>
            <a:off x="1030529" y="6014237"/>
            <a:ext cx="2924899" cy="190005"/>
          </a:xfrm>
          <a:prstGeom prst="rect">
            <a:avLst/>
          </a:prstGeom>
        </p:spPr>
        <p:txBody>
          <a:bodyPr lIns="0" tIns="0" rIns="0" bIns="0" rtlCol="0" anchor="t">
            <a:spAutoFit/>
          </a:bodyPr>
          <a:lstStyle/>
          <a:p>
            <a:pPr algn="l">
              <a:lnSpc>
                <a:spcPts val="1567"/>
              </a:lnSpc>
            </a:pPr>
            <a:r>
              <a:rPr lang="en-US" sz="1103" spc="-1">
                <a:solidFill>
                  <a:srgbClr val="000000"/>
                </a:solidFill>
                <a:latin typeface="IBM Plex Sans Condensed"/>
                <a:ea typeface="IBM Plex Sans Condensed"/>
                <a:cs typeface="IBM Plex Sans Condensed"/>
                <a:sym typeface="IBM Plex Sans Condensed"/>
              </a:rPr>
              <a:t> </a:t>
            </a:r>
            <a:r>
              <a:rPr lang="en-US" sz="1103" spc="-1">
                <a:solidFill>
                  <a:srgbClr val="000000"/>
                </a:solidFill>
                <a:latin typeface="IBM Plex Sans Condensed Bold"/>
                <a:ea typeface="IBM Plex Sans Condensed Bold"/>
                <a:cs typeface="IBM Plex Sans Condensed Bold"/>
                <a:sym typeface="IBM Plex Sans Condensed Bold"/>
              </a:rPr>
              <a:t>Agile Model/Agile Methodology/Agile Process: </a:t>
            </a:r>
          </a:p>
        </p:txBody>
      </p:sp>
      <p:sp>
        <p:nvSpPr>
          <p:cNvPr id="12" name="TextBox 12"/>
          <p:cNvSpPr txBox="1"/>
          <p:nvPr/>
        </p:nvSpPr>
        <p:spPr>
          <a:xfrm>
            <a:off x="1372238" y="6190783"/>
            <a:ext cx="105042" cy="207226"/>
          </a:xfrm>
          <a:prstGeom prst="rect">
            <a:avLst/>
          </a:prstGeom>
        </p:spPr>
        <p:txBody>
          <a:bodyPr lIns="0" tIns="0" rIns="0" bIns="0" rtlCol="0" anchor="t">
            <a:spAutoFit/>
          </a:bodyPr>
          <a:lstStyle/>
          <a:p>
            <a:pPr algn="l">
              <a:lnSpc>
                <a:spcPts val="1567"/>
              </a:lnSpc>
            </a:pPr>
            <a:r>
              <a:rPr lang="en-US" sz="1103">
                <a:solidFill>
                  <a:srgbClr val="FF0000"/>
                </a:solidFill>
                <a:latin typeface="Arimo"/>
                <a:ea typeface="Arimo"/>
                <a:cs typeface="Arimo"/>
                <a:sym typeface="Arimo"/>
              </a:rPr>
              <a:t> </a:t>
            </a:r>
          </a:p>
        </p:txBody>
      </p:sp>
      <p:sp>
        <p:nvSpPr>
          <p:cNvPr id="13" name="TextBox 13"/>
          <p:cNvSpPr txBox="1"/>
          <p:nvPr/>
        </p:nvSpPr>
        <p:spPr>
          <a:xfrm>
            <a:off x="1600838" y="6234332"/>
            <a:ext cx="5395979" cy="1579702"/>
          </a:xfrm>
          <a:prstGeom prst="rect">
            <a:avLst/>
          </a:prstGeom>
        </p:spPr>
        <p:txBody>
          <a:bodyPr lIns="0" tIns="0" rIns="0" bIns="0" rtlCol="0" anchor="t">
            <a:spAutoFit/>
          </a:bodyPr>
          <a:lstStyle/>
          <a:p>
            <a:pPr algn="just">
              <a:lnSpc>
                <a:spcPts val="1567"/>
              </a:lnSpc>
            </a:pPr>
            <a:r>
              <a:rPr lang="en-US" sz="1103" spc="-1">
                <a:solidFill>
                  <a:srgbClr val="FF0000"/>
                </a:solidFill>
                <a:latin typeface="IBM Plex Sans Condensed Bold"/>
                <a:ea typeface="IBM Plex Sans Condensed Bold"/>
                <a:cs typeface="IBM Plex Sans Condensed Bold"/>
                <a:sym typeface="IBM Plex Sans Condensed Bold"/>
              </a:rPr>
              <a:t>Agile is an approach to software development under which requirements and solutions evolve through the collaborative effort of self-organizing and cross-functional teams and their customer/end customer. </a:t>
            </a:r>
            <a:r>
              <a:rPr lang="en-US" sz="1103" spc="-1">
                <a:solidFill>
                  <a:srgbClr val="000000"/>
                </a:solidFill>
                <a:latin typeface="IBM Plex Sans Condensed"/>
                <a:ea typeface="IBM Plex Sans Condensed"/>
                <a:cs typeface="IBM Plex Sans Condensed"/>
                <a:sym typeface="IBM Plex Sans Condensed"/>
              </a:rPr>
              <a:t>Both development and testing activities are done parallelly and collaboratively. In Agile, instead of BA’s, the Product Owner collects and discusses with the customer/end client. </a:t>
            </a:r>
          </a:p>
          <a:p>
            <a:pPr algn="just">
              <a:lnSpc>
                <a:spcPts val="1793"/>
              </a:lnSpc>
            </a:pPr>
            <a:r>
              <a:rPr lang="en-US" sz="1103" spc="-1">
                <a:solidFill>
                  <a:srgbClr val="000000"/>
                </a:solidFill>
                <a:latin typeface="IBM Plex Sans Condensed"/>
                <a:ea typeface="IBM Plex Sans Condensed"/>
                <a:cs typeface="IBM Plex Sans Condensed"/>
                <a:sym typeface="IBM Plex Sans Condensed"/>
              </a:rPr>
              <a:t>It’s a Quick assign Quick Design model. </a:t>
            </a:r>
          </a:p>
          <a:p>
            <a:pPr algn="just">
              <a:lnSpc>
                <a:spcPts val="1325"/>
              </a:lnSpc>
            </a:pPr>
            <a:r>
              <a:rPr lang="en-US" sz="1103" spc="-1">
                <a:solidFill>
                  <a:srgbClr val="000000"/>
                </a:solidFill>
                <a:latin typeface="IBM Plex Sans Condensed"/>
                <a:ea typeface="IBM Plex Sans Condensed"/>
                <a:cs typeface="IBM Plex Sans Condensed"/>
                <a:sym typeface="IBM Plex Sans Condensed"/>
              </a:rPr>
              <a:t>Agile model is combination of </a:t>
            </a:r>
            <a:r>
              <a:rPr lang="en-US" sz="1103" spc="-1">
                <a:solidFill>
                  <a:srgbClr val="FF0000"/>
                </a:solidFill>
                <a:latin typeface="IBM Plex Sans Condensed Bold"/>
                <a:ea typeface="IBM Plex Sans Condensed Bold"/>
                <a:cs typeface="IBM Plex Sans Condensed Bold"/>
                <a:sym typeface="IBM Plex Sans Condensed Bold"/>
              </a:rPr>
              <a:t>Iterative and Incremental model.</a:t>
            </a:r>
            <a:r>
              <a:rPr lang="en-US" sz="1103" spc="-1">
                <a:solidFill>
                  <a:srgbClr val="000000"/>
                </a:solidFill>
                <a:latin typeface="IBM Plex Sans Condensed"/>
                <a:ea typeface="IBM Plex Sans Condensed"/>
                <a:cs typeface="IBM Plex Sans Condensed"/>
                <a:sym typeface="IBM Plex Sans Condensed"/>
              </a:rPr>
              <a:t> </a:t>
            </a:r>
          </a:p>
        </p:txBody>
      </p:sp>
      <p:sp>
        <p:nvSpPr>
          <p:cNvPr id="14" name="TextBox 14"/>
          <p:cNvSpPr txBox="1"/>
          <p:nvPr/>
        </p:nvSpPr>
        <p:spPr>
          <a:xfrm>
            <a:off x="1372238" y="6788572"/>
            <a:ext cx="105042" cy="411442"/>
          </a:xfrm>
          <a:prstGeom prst="rect">
            <a:avLst/>
          </a:prstGeom>
        </p:spPr>
        <p:txBody>
          <a:bodyPr lIns="0" tIns="0" rIns="0" bIns="0" rtlCol="0" anchor="t">
            <a:spAutoFit/>
          </a:bodyPr>
          <a:lstStyle/>
          <a:p>
            <a:pPr algn="just">
              <a:lnSpc>
                <a:spcPts val="1567"/>
              </a:lnSpc>
            </a:pPr>
            <a:r>
              <a:rPr lang="en-US" sz="1103">
                <a:solidFill>
                  <a:srgbClr val="000000"/>
                </a:solidFill>
                <a:latin typeface="Arimo"/>
                <a:ea typeface="Arimo"/>
                <a:cs typeface="Arimo"/>
                <a:sym typeface="Arimo"/>
              </a:rPr>
              <a:t>  </a:t>
            </a:r>
          </a:p>
        </p:txBody>
      </p:sp>
      <p:sp>
        <p:nvSpPr>
          <p:cNvPr id="15" name="TextBox 15"/>
          <p:cNvSpPr txBox="1"/>
          <p:nvPr/>
        </p:nvSpPr>
        <p:spPr>
          <a:xfrm>
            <a:off x="1372238" y="7373026"/>
            <a:ext cx="105042" cy="424396"/>
          </a:xfrm>
          <a:prstGeom prst="rect">
            <a:avLst/>
          </a:prstGeom>
        </p:spPr>
        <p:txBody>
          <a:bodyPr lIns="0" tIns="0" rIns="0" bIns="0" rtlCol="0" anchor="t">
            <a:spAutoFit/>
          </a:bodyPr>
          <a:lstStyle/>
          <a:p>
            <a:pPr algn="just">
              <a:lnSpc>
                <a:spcPts val="1793"/>
              </a:lnSpc>
            </a:pPr>
            <a:r>
              <a:rPr lang="en-US" sz="1103">
                <a:solidFill>
                  <a:srgbClr val="000000"/>
                </a:solidFill>
                <a:latin typeface="Arimo"/>
                <a:ea typeface="Arimo"/>
                <a:cs typeface="Arimo"/>
                <a:sym typeface="Arimo"/>
              </a:rPr>
              <a:t> </a:t>
            </a:r>
          </a:p>
          <a:p>
            <a:pPr algn="just">
              <a:lnSpc>
                <a:spcPts val="1325"/>
              </a:lnSpc>
            </a:pPr>
            <a:r>
              <a:rPr lang="en-US" sz="1103">
                <a:solidFill>
                  <a:srgbClr val="000000"/>
                </a:solidFill>
                <a:latin typeface="Arimo"/>
                <a:ea typeface="Arimo"/>
                <a:cs typeface="Arimo"/>
                <a:sym typeface="Arimo"/>
              </a:rPr>
              <a:t> </a:t>
            </a:r>
          </a:p>
        </p:txBody>
      </p:sp>
      <p:sp>
        <p:nvSpPr>
          <p:cNvPr id="17" name="Footer Placeholder 16"/>
          <p:cNvSpPr>
            <a:spLocks noGrp="1"/>
          </p:cNvSpPr>
          <p:nvPr>
            <p:ph type="ftr" sz="quarter" idx="11"/>
          </p:nvPr>
        </p:nvSpPr>
        <p:spPr/>
        <p:txBody>
          <a:bodyPr/>
          <a:lstStyle/>
          <a:p>
            <a:r>
              <a:rPr lang="en-US" smtClean="0"/>
              <a:t>Mr. RANJIT KUMBHAR  7757962804</a:t>
            </a:r>
            <a:endParaRPr lang="en-US"/>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914400" y="1993268"/>
            <a:ext cx="115567" cy="5099685"/>
          </a:xfrm>
          <a:custGeom>
            <a:avLst/>
            <a:gdLst/>
            <a:ahLst/>
            <a:cxnLst/>
            <a:rect l="l" t="t" r="r" b="b"/>
            <a:pathLst>
              <a:path w="115567" h="5099685">
                <a:moveTo>
                  <a:pt x="0" y="0"/>
                </a:moveTo>
                <a:lnTo>
                  <a:pt x="115567" y="0"/>
                </a:lnTo>
                <a:lnTo>
                  <a:pt x="115567" y="5099685"/>
                </a:lnTo>
                <a:lnTo>
                  <a:pt x="0" y="5099685"/>
                </a:lnTo>
                <a:lnTo>
                  <a:pt x="0" y="0"/>
                </a:lnTo>
                <a:close/>
              </a:path>
            </a:pathLst>
          </a:custGeom>
          <a:blipFill>
            <a:blip r:embed="rId2"/>
            <a:stretch>
              <a:fillRect/>
            </a:stretch>
          </a:blipFill>
        </p:spPr>
      </p:sp>
      <p:sp>
        <p:nvSpPr>
          <p:cNvPr id="4" name="TextBox 4"/>
          <p:cNvSpPr txBox="1"/>
          <p:nvPr/>
        </p:nvSpPr>
        <p:spPr>
          <a:xfrm>
            <a:off x="1372238" y="879643"/>
            <a:ext cx="105042" cy="612610"/>
          </a:xfrm>
          <a:prstGeom prst="rect">
            <a:avLst/>
          </a:prstGeom>
        </p:spPr>
        <p:txBody>
          <a:bodyPr lIns="0" tIns="0" rIns="0" bIns="0" rtlCol="0" anchor="t">
            <a:spAutoFit/>
          </a:bodyPr>
          <a:lstStyle/>
          <a:p>
            <a:pPr algn="just">
              <a:lnSpc>
                <a:spcPts val="1591"/>
              </a:lnSpc>
            </a:pPr>
            <a:r>
              <a:rPr lang="en-US" sz="1103">
                <a:solidFill>
                  <a:srgbClr val="000000"/>
                </a:solidFill>
                <a:latin typeface="Arimo"/>
                <a:ea typeface="Arimo"/>
                <a:cs typeface="Arimo"/>
                <a:sym typeface="Arimo"/>
              </a:rPr>
              <a:t>   </a:t>
            </a:r>
          </a:p>
        </p:txBody>
      </p:sp>
      <p:sp>
        <p:nvSpPr>
          <p:cNvPr id="5" name="TextBox 5"/>
          <p:cNvSpPr txBox="1"/>
          <p:nvPr/>
        </p:nvSpPr>
        <p:spPr>
          <a:xfrm>
            <a:off x="1030529" y="5078244"/>
            <a:ext cx="1288933" cy="190005"/>
          </a:xfrm>
          <a:prstGeom prst="rect">
            <a:avLst/>
          </a:prstGeom>
        </p:spPr>
        <p:txBody>
          <a:bodyPr lIns="0" tIns="0" rIns="0" bIns="0" rtlCol="0" anchor="t">
            <a:spAutoFit/>
          </a:bodyPr>
          <a:lstStyle/>
          <a:p>
            <a:pPr algn="l">
              <a:lnSpc>
                <a:spcPts val="1594"/>
              </a:lnSpc>
            </a:pPr>
            <a:r>
              <a:rPr lang="en-US" sz="1103" spc="-1">
                <a:solidFill>
                  <a:srgbClr val="000000"/>
                </a:solidFill>
                <a:latin typeface="IBM Plex Sans Condensed"/>
                <a:ea typeface="IBM Plex Sans Condensed"/>
                <a:cs typeface="IBM Plex Sans Condensed"/>
                <a:sym typeface="IBM Plex Sans Condensed"/>
              </a:rPr>
              <a:t> </a:t>
            </a:r>
            <a:r>
              <a:rPr lang="en-US" sz="1103" spc="-1">
                <a:solidFill>
                  <a:srgbClr val="000000"/>
                </a:solidFill>
                <a:latin typeface="IBM Plex Sans Condensed Bold"/>
                <a:ea typeface="IBM Plex Sans Condensed Bold"/>
                <a:cs typeface="IBM Plex Sans Condensed Bold"/>
                <a:sym typeface="IBM Plex Sans Condensed Bold"/>
              </a:rPr>
              <a:t>Development Task: </a:t>
            </a:r>
          </a:p>
        </p:txBody>
      </p:sp>
      <p:sp>
        <p:nvSpPr>
          <p:cNvPr id="6" name="TextBox 6"/>
          <p:cNvSpPr txBox="1"/>
          <p:nvPr/>
        </p:nvSpPr>
        <p:spPr>
          <a:xfrm>
            <a:off x="1143305" y="5254800"/>
            <a:ext cx="105042" cy="1222467"/>
          </a:xfrm>
          <a:prstGeom prst="rect">
            <a:avLst/>
          </a:prstGeom>
        </p:spPr>
        <p:txBody>
          <a:bodyPr lIns="0" tIns="0" rIns="0" bIns="0" rtlCol="0" anchor="t">
            <a:spAutoFit/>
          </a:bodyPr>
          <a:lstStyle/>
          <a:p>
            <a:pPr algn="just">
              <a:lnSpc>
                <a:spcPts val="1594"/>
              </a:lnSpc>
            </a:pPr>
            <a:r>
              <a:rPr lang="en-US" sz="1103">
                <a:solidFill>
                  <a:srgbClr val="000000"/>
                </a:solidFill>
                <a:latin typeface="Arimo"/>
                <a:ea typeface="Arimo"/>
                <a:cs typeface="Arimo"/>
                <a:sym typeface="Arimo"/>
              </a:rPr>
              <a:t>      </a:t>
            </a:r>
          </a:p>
        </p:txBody>
      </p:sp>
      <p:sp>
        <p:nvSpPr>
          <p:cNvPr id="7" name="TextBox 7"/>
          <p:cNvSpPr txBox="1"/>
          <p:nvPr/>
        </p:nvSpPr>
        <p:spPr>
          <a:xfrm>
            <a:off x="1372238" y="5298338"/>
            <a:ext cx="1375648" cy="1195530"/>
          </a:xfrm>
          <a:prstGeom prst="rect">
            <a:avLst/>
          </a:prstGeom>
        </p:spPr>
        <p:txBody>
          <a:bodyPr lIns="0" tIns="0" rIns="0" bIns="0" rtlCol="0" anchor="t">
            <a:spAutoFit/>
          </a:bodyPr>
          <a:lstStyle/>
          <a:p>
            <a:pPr algn="l">
              <a:lnSpc>
                <a:spcPts val="1594"/>
              </a:lnSpc>
            </a:pPr>
            <a:r>
              <a:rPr lang="en-US" sz="1103" spc="-1">
                <a:solidFill>
                  <a:srgbClr val="000000"/>
                </a:solidFill>
                <a:latin typeface="IBM Plex Sans Condensed"/>
                <a:ea typeface="IBM Plex Sans Condensed"/>
                <a:cs typeface="IBM Plex Sans Condensed"/>
                <a:sym typeface="IBM Plex Sans Condensed"/>
              </a:rPr>
              <a:t>Review the story Estimate the story Design Code Unit Testing Integration Testing etc. </a:t>
            </a:r>
          </a:p>
        </p:txBody>
      </p:sp>
      <p:sp>
        <p:nvSpPr>
          <p:cNvPr id="8" name="TextBox 8"/>
          <p:cNvSpPr txBox="1"/>
          <p:nvPr/>
        </p:nvSpPr>
        <p:spPr>
          <a:xfrm>
            <a:off x="1600838" y="923192"/>
            <a:ext cx="3499980" cy="585673"/>
          </a:xfrm>
          <a:prstGeom prst="rect">
            <a:avLst/>
          </a:prstGeom>
        </p:spPr>
        <p:txBody>
          <a:bodyPr lIns="0" tIns="0" rIns="0" bIns="0" rtlCol="0" anchor="t">
            <a:spAutoFit/>
          </a:bodyPr>
          <a:lstStyle/>
          <a:p>
            <a:pPr algn="l">
              <a:lnSpc>
                <a:spcPts val="1591"/>
              </a:lnSpc>
            </a:pPr>
            <a:r>
              <a:rPr lang="en-US" sz="1103" spc="-1">
                <a:solidFill>
                  <a:srgbClr val="000000"/>
                </a:solidFill>
                <a:latin typeface="IBM Plex Sans Condensed"/>
                <a:ea typeface="IBM Plex Sans Condensed"/>
                <a:cs typeface="IBM Plex Sans Condensed"/>
                <a:sym typeface="IBM Plex Sans Condensed"/>
              </a:rPr>
              <a:t>The </a:t>
            </a:r>
            <a:r>
              <a:rPr lang="en-US" sz="1103" spc="-1">
                <a:solidFill>
                  <a:srgbClr val="FF0000"/>
                </a:solidFill>
                <a:latin typeface="IBM Plex Sans Condensed"/>
                <a:ea typeface="IBM Plex Sans Condensed"/>
                <a:cs typeface="IBM Plex Sans Condensed"/>
                <a:sym typeface="IBM Plex Sans Condensed"/>
              </a:rPr>
              <a:t>Whole team works together </a:t>
            </a:r>
            <a:r>
              <a:rPr lang="en-US" sz="1103" spc="-1">
                <a:solidFill>
                  <a:srgbClr val="000000"/>
                </a:solidFill>
                <a:latin typeface="IBM Plex Sans Condensed"/>
                <a:ea typeface="IBM Plex Sans Condensed"/>
                <a:cs typeface="IBM Plex Sans Condensed"/>
                <a:sym typeface="IBM Plex Sans Condensed"/>
              </a:rPr>
              <a:t>toward achieving one goal. Here we </a:t>
            </a:r>
            <a:r>
              <a:rPr lang="en-US" sz="1103" spc="-1">
                <a:solidFill>
                  <a:srgbClr val="FF0000"/>
                </a:solidFill>
                <a:latin typeface="IBM Plex Sans Condensed"/>
                <a:ea typeface="IBM Plex Sans Condensed"/>
                <a:cs typeface="IBM Plex Sans Condensed"/>
                <a:sym typeface="IBM Plex Sans Condensed"/>
              </a:rPr>
              <a:t>focus on F2F conversation.</a:t>
            </a:r>
            <a:r>
              <a:rPr lang="en-US" sz="1103" spc="-1">
                <a:solidFill>
                  <a:srgbClr val="000000"/>
                </a:solidFill>
                <a:latin typeface="IBM Plex Sans Condensed"/>
                <a:ea typeface="IBM Plex Sans Condensed"/>
                <a:cs typeface="IBM Plex Sans Condensed"/>
                <a:sym typeface="IBM Plex Sans Condensed"/>
              </a:rPr>
              <a:t> We follow iterative and incremental nature. </a:t>
            </a:r>
          </a:p>
        </p:txBody>
      </p:sp>
      <p:sp>
        <p:nvSpPr>
          <p:cNvPr id="9" name="TextBox 9"/>
          <p:cNvSpPr txBox="1"/>
          <p:nvPr/>
        </p:nvSpPr>
        <p:spPr>
          <a:xfrm>
            <a:off x="1030529" y="1949729"/>
            <a:ext cx="1777041" cy="199530"/>
          </a:xfrm>
          <a:prstGeom prst="rect">
            <a:avLst/>
          </a:prstGeom>
        </p:spPr>
        <p:txBody>
          <a:bodyPr lIns="0" tIns="0" rIns="0" bIns="0" rtlCol="0" anchor="t">
            <a:spAutoFit/>
          </a:bodyPr>
          <a:lstStyle/>
          <a:p>
            <a:pPr algn="l">
              <a:lnSpc>
                <a:spcPts val="1600"/>
              </a:lnSpc>
            </a:pPr>
            <a:r>
              <a:rPr lang="en-US" sz="1103" spc="-1">
                <a:solidFill>
                  <a:srgbClr val="000000"/>
                </a:solidFill>
                <a:latin typeface="IBM Plex Sans Condensed"/>
                <a:ea typeface="IBM Plex Sans Condensed"/>
                <a:cs typeface="IBM Plex Sans Condensed"/>
                <a:sym typeface="IBM Plex Sans Condensed"/>
              </a:rPr>
              <a:t> </a:t>
            </a:r>
            <a:r>
              <a:rPr lang="en-US" sz="1103" spc="-1">
                <a:solidFill>
                  <a:srgbClr val="000000"/>
                </a:solidFill>
                <a:latin typeface="IBM Plex Sans Condensed Bold"/>
                <a:ea typeface="IBM Plex Sans Condensed Bold"/>
                <a:cs typeface="IBM Plex Sans Condensed Bold"/>
                <a:sym typeface="IBM Plex Sans Condensed Bold"/>
              </a:rPr>
              <a:t>Advantages of Agile Model: </a:t>
            </a:r>
          </a:p>
        </p:txBody>
      </p:sp>
      <p:sp>
        <p:nvSpPr>
          <p:cNvPr id="10" name="TextBox 10"/>
          <p:cNvSpPr txBox="1"/>
          <p:nvPr/>
        </p:nvSpPr>
        <p:spPr>
          <a:xfrm>
            <a:off x="1143305" y="2126275"/>
            <a:ext cx="105042" cy="1231992"/>
          </a:xfrm>
          <a:prstGeom prst="rect">
            <a:avLst/>
          </a:prstGeom>
        </p:spPr>
        <p:txBody>
          <a:bodyPr lIns="0" tIns="0" rIns="0" bIns="0" rtlCol="0" anchor="t">
            <a:spAutoFit/>
          </a:bodyPr>
          <a:lstStyle/>
          <a:p>
            <a:pPr algn="just">
              <a:lnSpc>
                <a:spcPts val="1600"/>
              </a:lnSpc>
            </a:pPr>
            <a:r>
              <a:rPr lang="en-US" sz="1103">
                <a:solidFill>
                  <a:srgbClr val="000000"/>
                </a:solidFill>
                <a:latin typeface="Arimo"/>
                <a:ea typeface="Arimo"/>
                <a:cs typeface="Arimo"/>
                <a:sym typeface="Arimo"/>
              </a:rPr>
              <a:t>      </a:t>
            </a:r>
          </a:p>
        </p:txBody>
      </p:sp>
      <p:sp>
        <p:nvSpPr>
          <p:cNvPr id="11" name="TextBox 11"/>
          <p:cNvSpPr txBox="1"/>
          <p:nvPr/>
        </p:nvSpPr>
        <p:spPr>
          <a:xfrm>
            <a:off x="1372238" y="2169824"/>
            <a:ext cx="4812344" cy="1205055"/>
          </a:xfrm>
          <a:prstGeom prst="rect">
            <a:avLst/>
          </a:prstGeom>
        </p:spPr>
        <p:txBody>
          <a:bodyPr lIns="0" tIns="0" rIns="0" bIns="0" rtlCol="0" anchor="t">
            <a:spAutoFit/>
          </a:bodyPr>
          <a:lstStyle/>
          <a:p>
            <a:pPr algn="l">
              <a:lnSpc>
                <a:spcPts val="1600"/>
              </a:lnSpc>
            </a:pPr>
            <a:r>
              <a:rPr lang="en-US" sz="1103" spc="-1">
                <a:solidFill>
                  <a:srgbClr val="000000"/>
                </a:solidFill>
                <a:latin typeface="IBM Plex Sans Condensed"/>
                <a:ea typeface="IBM Plex Sans Condensed"/>
                <a:cs typeface="IBM Plex Sans Condensed"/>
                <a:sym typeface="IBM Plex Sans Condensed"/>
              </a:rPr>
              <a:t>We can </a:t>
            </a:r>
            <a:r>
              <a:rPr lang="en-US" sz="1103" spc="-1">
                <a:solidFill>
                  <a:srgbClr val="FF0000"/>
                </a:solidFill>
                <a:latin typeface="IBM Plex Sans Condensed"/>
                <a:ea typeface="IBM Plex Sans Condensed"/>
                <a:cs typeface="IBM Plex Sans Condensed"/>
                <a:sym typeface="IBM Plex Sans Condensed"/>
              </a:rPr>
              <a:t>accept/accommodate </a:t>
            </a:r>
            <a:r>
              <a:rPr lang="en-US" sz="1103" spc="-1">
                <a:solidFill>
                  <a:srgbClr val="000000"/>
                </a:solidFill>
                <a:latin typeface="IBM Plex Sans Condensed"/>
                <a:ea typeface="IBM Plex Sans Condensed"/>
                <a:cs typeface="IBM Plex Sans Condensed"/>
                <a:sym typeface="IBM Plex Sans Condensed"/>
              </a:rPr>
              <a:t>the required changes in the middle of development. Release will be very fast. So, the </a:t>
            </a:r>
            <a:r>
              <a:rPr lang="en-US" sz="1103" spc="-1">
                <a:solidFill>
                  <a:srgbClr val="FF0000"/>
                </a:solidFill>
                <a:latin typeface="IBM Plex Sans Condensed"/>
                <a:ea typeface="IBM Plex Sans Condensed"/>
                <a:cs typeface="IBM Plex Sans Condensed"/>
                <a:sym typeface="IBM Plex Sans Condensed"/>
              </a:rPr>
              <a:t>customers no need to wait for a long time.</a:t>
            </a:r>
            <a:r>
              <a:rPr lang="en-US" sz="1103" spc="-1">
                <a:solidFill>
                  <a:srgbClr val="000000"/>
                </a:solidFill>
                <a:latin typeface="IBM Plex Sans Condensed"/>
                <a:ea typeface="IBM Plex Sans Condensed"/>
                <a:cs typeface="IBM Plex Sans Condensed"/>
                <a:sym typeface="IBM Plex Sans Condensed"/>
              </a:rPr>
              <a:t> Create good communication between teams. Easy model to adapt. It is suitable for </a:t>
            </a:r>
            <a:r>
              <a:rPr lang="en-US" sz="1103" spc="-1">
                <a:solidFill>
                  <a:srgbClr val="FF0000"/>
                </a:solidFill>
                <a:latin typeface="IBM Plex Sans Condensed"/>
                <a:ea typeface="IBM Plex Sans Condensed"/>
                <a:cs typeface="IBM Plex Sans Condensed"/>
                <a:sym typeface="IBM Plex Sans Condensed"/>
              </a:rPr>
              <a:t>both small and large</a:t>
            </a:r>
            <a:r>
              <a:rPr lang="en-US" sz="1103" spc="-1">
                <a:solidFill>
                  <a:srgbClr val="000000"/>
                </a:solidFill>
                <a:latin typeface="IBM Plex Sans Condensed"/>
                <a:ea typeface="IBM Plex Sans Condensed"/>
                <a:cs typeface="IBM Plex Sans Condensed"/>
                <a:sym typeface="IBM Plex Sans Condensed"/>
              </a:rPr>
              <a:t> </a:t>
            </a:r>
            <a:r>
              <a:rPr lang="en-US" sz="1103" spc="-1">
                <a:solidFill>
                  <a:srgbClr val="FF0000"/>
                </a:solidFill>
                <a:latin typeface="IBM Plex Sans Condensed"/>
                <a:ea typeface="IBM Plex Sans Condensed"/>
                <a:cs typeface="IBM Plex Sans Condensed"/>
                <a:sym typeface="IBM Plex Sans Condensed"/>
              </a:rPr>
              <a:t>software</a:t>
            </a:r>
            <a:r>
              <a:rPr lang="en-US" sz="1103" spc="-1">
                <a:solidFill>
                  <a:srgbClr val="000000"/>
                </a:solidFill>
                <a:latin typeface="IBM Plex Sans Condensed"/>
                <a:ea typeface="IBM Plex Sans Condensed"/>
                <a:cs typeface="IBM Plex Sans Condensed"/>
                <a:sym typeface="IBM Plex Sans Condensed"/>
              </a:rPr>
              <a:t> development projects. </a:t>
            </a:r>
          </a:p>
        </p:txBody>
      </p:sp>
      <p:sp>
        <p:nvSpPr>
          <p:cNvPr id="12" name="TextBox 12"/>
          <p:cNvSpPr txBox="1"/>
          <p:nvPr/>
        </p:nvSpPr>
        <p:spPr>
          <a:xfrm>
            <a:off x="1030529" y="6944258"/>
            <a:ext cx="669998" cy="190005"/>
          </a:xfrm>
          <a:prstGeom prst="rect">
            <a:avLst/>
          </a:prstGeom>
        </p:spPr>
        <p:txBody>
          <a:bodyPr lIns="0" tIns="0" rIns="0" bIns="0" rtlCol="0" anchor="t">
            <a:spAutoFit/>
          </a:bodyPr>
          <a:lstStyle/>
          <a:p>
            <a:pPr algn="l">
              <a:lnSpc>
                <a:spcPts val="1599"/>
              </a:lnSpc>
            </a:pPr>
            <a:r>
              <a:rPr lang="en-US" sz="1103" spc="-1">
                <a:solidFill>
                  <a:srgbClr val="000000"/>
                </a:solidFill>
                <a:latin typeface="IBM Plex Sans Condensed"/>
                <a:ea typeface="IBM Plex Sans Condensed"/>
                <a:cs typeface="IBM Plex Sans Condensed"/>
                <a:sym typeface="IBM Plex Sans Condensed"/>
              </a:rPr>
              <a:t> </a:t>
            </a:r>
            <a:r>
              <a:rPr lang="en-US" sz="1103" spc="-1">
                <a:solidFill>
                  <a:srgbClr val="000000"/>
                </a:solidFill>
                <a:latin typeface="IBM Plex Sans Condensed Bold"/>
                <a:ea typeface="IBM Plex Sans Condensed Bold"/>
                <a:cs typeface="IBM Plex Sans Condensed Bold"/>
                <a:sym typeface="IBM Plex Sans Condensed Bold"/>
              </a:rPr>
              <a:t>QA Task: </a:t>
            </a:r>
          </a:p>
        </p:txBody>
      </p:sp>
      <p:sp>
        <p:nvSpPr>
          <p:cNvPr id="13" name="TextBox 13"/>
          <p:cNvSpPr txBox="1"/>
          <p:nvPr/>
        </p:nvSpPr>
        <p:spPr>
          <a:xfrm>
            <a:off x="1143305" y="7123852"/>
            <a:ext cx="105042" cy="1627851"/>
          </a:xfrm>
          <a:prstGeom prst="rect">
            <a:avLst/>
          </a:prstGeom>
        </p:spPr>
        <p:txBody>
          <a:bodyPr lIns="0" tIns="0" rIns="0" bIns="0" rtlCol="0" anchor="t">
            <a:spAutoFit/>
          </a:bodyPr>
          <a:lstStyle/>
          <a:p>
            <a:pPr algn="just">
              <a:lnSpc>
                <a:spcPts val="1599"/>
              </a:lnSpc>
            </a:pPr>
            <a:r>
              <a:rPr lang="en-US" sz="1103">
                <a:solidFill>
                  <a:srgbClr val="000000"/>
                </a:solidFill>
                <a:latin typeface="Arimo"/>
                <a:ea typeface="Arimo"/>
                <a:cs typeface="Arimo"/>
                <a:sym typeface="Arimo"/>
              </a:rPr>
              <a:t>        </a:t>
            </a:r>
          </a:p>
        </p:txBody>
      </p:sp>
      <p:sp>
        <p:nvSpPr>
          <p:cNvPr id="14" name="TextBox 14"/>
          <p:cNvSpPr txBox="1"/>
          <p:nvPr/>
        </p:nvSpPr>
        <p:spPr>
          <a:xfrm>
            <a:off x="1372238" y="7167401"/>
            <a:ext cx="1123826" cy="1600914"/>
          </a:xfrm>
          <a:prstGeom prst="rect">
            <a:avLst/>
          </a:prstGeom>
        </p:spPr>
        <p:txBody>
          <a:bodyPr lIns="0" tIns="0" rIns="0" bIns="0" rtlCol="0" anchor="t">
            <a:spAutoFit/>
          </a:bodyPr>
          <a:lstStyle/>
          <a:p>
            <a:pPr algn="l">
              <a:lnSpc>
                <a:spcPts val="1599"/>
              </a:lnSpc>
            </a:pPr>
            <a:r>
              <a:rPr lang="en-US" sz="1103" spc="-1">
                <a:solidFill>
                  <a:srgbClr val="000000"/>
                </a:solidFill>
                <a:latin typeface="IBM Plex Sans Condensed"/>
                <a:ea typeface="IBM Plex Sans Condensed"/>
                <a:cs typeface="IBM Plex Sans Condensed"/>
                <a:sym typeface="IBM Plex Sans Condensed"/>
              </a:rPr>
              <a:t>Review the story Test Cases Test Scenarios Test Data Test Review Test Environments Execute Test Cases Report Bugs etc. </a:t>
            </a:r>
          </a:p>
        </p:txBody>
      </p:sp>
      <p:sp>
        <p:nvSpPr>
          <p:cNvPr id="15" name="TextBox 15"/>
          <p:cNvSpPr txBox="1"/>
          <p:nvPr/>
        </p:nvSpPr>
        <p:spPr>
          <a:xfrm>
            <a:off x="1207313" y="8800186"/>
            <a:ext cx="5496916" cy="294589"/>
          </a:xfrm>
          <a:prstGeom prst="rect">
            <a:avLst/>
          </a:prstGeom>
        </p:spPr>
        <p:txBody>
          <a:bodyPr lIns="0" tIns="0" rIns="0" bIns="0" rtlCol="0" anchor="t">
            <a:spAutoFit/>
          </a:bodyPr>
          <a:lstStyle/>
          <a:p>
            <a:pPr algn="l">
              <a:lnSpc>
                <a:spcPts val="2759"/>
              </a:lnSpc>
            </a:pPr>
            <a:r>
              <a:rPr lang="en-US" sz="1103" spc="-1" dirty="0">
                <a:solidFill>
                  <a:srgbClr val="000000"/>
                </a:solidFill>
                <a:latin typeface="IBM Plex Sans Condensed"/>
                <a:ea typeface="IBM Plex Sans Condensed"/>
                <a:cs typeface="IBM Plex Sans Condensed"/>
                <a:sym typeface="IBM Plex Sans Condensed"/>
              </a:rPr>
              <a:t>============================================================================= </a:t>
            </a:r>
          </a:p>
        </p:txBody>
      </p:sp>
      <p:sp>
        <p:nvSpPr>
          <p:cNvPr id="16" name="TextBox 16"/>
          <p:cNvSpPr txBox="1"/>
          <p:nvPr/>
        </p:nvSpPr>
        <p:spPr>
          <a:xfrm>
            <a:off x="1030529" y="3828307"/>
            <a:ext cx="1945319" cy="190005"/>
          </a:xfrm>
          <a:prstGeom prst="rect">
            <a:avLst/>
          </a:prstGeom>
        </p:spPr>
        <p:txBody>
          <a:bodyPr lIns="0" tIns="0" rIns="0" bIns="0" rtlCol="0" anchor="t">
            <a:spAutoFit/>
          </a:bodyPr>
          <a:lstStyle/>
          <a:p>
            <a:pPr algn="l">
              <a:lnSpc>
                <a:spcPts val="1572"/>
              </a:lnSpc>
            </a:pPr>
            <a:r>
              <a:rPr lang="en-US" sz="1103" spc="-1">
                <a:solidFill>
                  <a:srgbClr val="000000"/>
                </a:solidFill>
                <a:latin typeface="IBM Plex Sans Condensed"/>
                <a:ea typeface="IBM Plex Sans Condensed"/>
                <a:cs typeface="IBM Plex Sans Condensed"/>
                <a:sym typeface="IBM Plex Sans Condensed"/>
              </a:rPr>
              <a:t> </a:t>
            </a:r>
            <a:r>
              <a:rPr lang="en-US" sz="1103" spc="-1">
                <a:solidFill>
                  <a:srgbClr val="000000"/>
                </a:solidFill>
                <a:latin typeface="IBM Plex Sans Condensed Bold"/>
                <a:ea typeface="IBM Plex Sans Condensed Bold"/>
                <a:cs typeface="IBM Plex Sans Condensed Bold"/>
                <a:sym typeface="IBM Plex Sans Condensed Bold"/>
              </a:rPr>
              <a:t>Disadvantages of Agile Model: </a:t>
            </a:r>
          </a:p>
        </p:txBody>
      </p:sp>
      <p:sp>
        <p:nvSpPr>
          <p:cNvPr id="17" name="TextBox 17"/>
          <p:cNvSpPr txBox="1"/>
          <p:nvPr/>
        </p:nvSpPr>
        <p:spPr>
          <a:xfrm>
            <a:off x="1143305" y="4004862"/>
            <a:ext cx="105042" cy="411442"/>
          </a:xfrm>
          <a:prstGeom prst="rect">
            <a:avLst/>
          </a:prstGeom>
        </p:spPr>
        <p:txBody>
          <a:bodyPr lIns="0" tIns="0" rIns="0" bIns="0" rtlCol="0" anchor="t">
            <a:spAutoFit/>
          </a:bodyPr>
          <a:lstStyle/>
          <a:p>
            <a:pPr algn="just">
              <a:lnSpc>
                <a:spcPts val="1572"/>
              </a:lnSpc>
            </a:pPr>
            <a:r>
              <a:rPr lang="en-US" sz="1103">
                <a:solidFill>
                  <a:srgbClr val="000000"/>
                </a:solidFill>
                <a:latin typeface="Arimo"/>
                <a:ea typeface="Arimo"/>
                <a:cs typeface="Arimo"/>
                <a:sym typeface="Arimo"/>
              </a:rPr>
              <a:t>  </a:t>
            </a:r>
          </a:p>
        </p:txBody>
      </p:sp>
      <p:sp>
        <p:nvSpPr>
          <p:cNvPr id="18" name="TextBox 18"/>
          <p:cNvSpPr txBox="1"/>
          <p:nvPr/>
        </p:nvSpPr>
        <p:spPr>
          <a:xfrm>
            <a:off x="1372238" y="4048401"/>
            <a:ext cx="5629561" cy="579577"/>
          </a:xfrm>
          <a:prstGeom prst="rect">
            <a:avLst/>
          </a:prstGeom>
        </p:spPr>
        <p:txBody>
          <a:bodyPr lIns="0" tIns="0" rIns="0" bIns="0" rtlCol="0" anchor="t">
            <a:spAutoFit/>
          </a:bodyPr>
          <a:lstStyle/>
          <a:p>
            <a:pPr algn="l">
              <a:lnSpc>
                <a:spcPts val="1572"/>
              </a:lnSpc>
            </a:pPr>
            <a:r>
              <a:rPr lang="en-US" sz="1103" spc="-1">
                <a:solidFill>
                  <a:srgbClr val="000000"/>
                </a:solidFill>
                <a:latin typeface="IBM Plex Sans Condensed"/>
                <a:ea typeface="IBM Plex Sans Condensed"/>
                <a:cs typeface="IBM Plex Sans Condensed"/>
                <a:sym typeface="IBM Plex Sans Condensed"/>
              </a:rPr>
              <a:t>Less focus on design and documentation, as we focus on fast delivery of the software. Project can easily go out of track if the customer representative is not clear about what final outcome they want. </a:t>
            </a:r>
          </a:p>
        </p:txBody>
      </p:sp>
      <p:sp>
        <p:nvSpPr>
          <p:cNvPr id="20" name="Footer Placeholder 19"/>
          <p:cNvSpPr>
            <a:spLocks noGrp="1"/>
          </p:cNvSpPr>
          <p:nvPr>
            <p:ph type="ftr" sz="quarter" idx="11"/>
          </p:nvPr>
        </p:nvSpPr>
        <p:spPr/>
        <p:txBody>
          <a:bodyPr/>
          <a:lstStyle/>
          <a:p>
            <a:r>
              <a:rPr lang="en-US" smtClean="0"/>
              <a:t>Mr. RANJIT KUMBHAR  7757962804</a:t>
            </a:r>
            <a:endParaRPr lang="en-US"/>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914400" y="1520828"/>
            <a:ext cx="115567" cy="2124713"/>
          </a:xfrm>
          <a:custGeom>
            <a:avLst/>
            <a:gdLst/>
            <a:ahLst/>
            <a:cxnLst/>
            <a:rect l="l" t="t" r="r" b="b"/>
            <a:pathLst>
              <a:path w="115567" h="2124713">
                <a:moveTo>
                  <a:pt x="0" y="0"/>
                </a:moveTo>
                <a:lnTo>
                  <a:pt x="115567" y="0"/>
                </a:lnTo>
                <a:lnTo>
                  <a:pt x="115567" y="2124713"/>
                </a:lnTo>
                <a:lnTo>
                  <a:pt x="0" y="2124713"/>
                </a:lnTo>
                <a:lnTo>
                  <a:pt x="0" y="0"/>
                </a:lnTo>
                <a:close/>
              </a:path>
            </a:pathLst>
          </a:custGeom>
          <a:blipFill>
            <a:blip r:embed="rId2"/>
            <a:stretch>
              <a:fillRect/>
            </a:stretch>
          </a:blipFill>
        </p:spPr>
      </p:sp>
      <p:sp>
        <p:nvSpPr>
          <p:cNvPr id="4" name="TextBox 4"/>
          <p:cNvSpPr txBox="1"/>
          <p:nvPr/>
        </p:nvSpPr>
        <p:spPr>
          <a:xfrm>
            <a:off x="1372238" y="5370786"/>
            <a:ext cx="148571" cy="202330"/>
          </a:xfrm>
          <a:prstGeom prst="rect">
            <a:avLst/>
          </a:prstGeom>
        </p:spPr>
        <p:txBody>
          <a:bodyPr lIns="0" tIns="0" rIns="0" bIns="0" rtlCol="0" anchor="t">
            <a:spAutoFit/>
          </a:bodyPr>
          <a:lstStyle/>
          <a:p>
            <a:pPr algn="l">
              <a:lnSpc>
                <a:spcPts val="1545"/>
              </a:lnSpc>
            </a:pPr>
            <a:r>
              <a:rPr lang="en-US" sz="1103" spc="-1">
                <a:solidFill>
                  <a:srgbClr val="000000"/>
                </a:solidFill>
                <a:latin typeface="IBM Plex Sans Condensed Bold"/>
                <a:ea typeface="IBM Plex Sans Condensed Bold"/>
                <a:cs typeface="IBM Plex Sans Condensed Bold"/>
                <a:sym typeface="IBM Plex Sans Condensed Bold"/>
              </a:rPr>
              <a:t>1. </a:t>
            </a:r>
          </a:p>
        </p:txBody>
      </p:sp>
      <p:sp>
        <p:nvSpPr>
          <p:cNvPr id="5" name="TextBox 5"/>
          <p:cNvSpPr txBox="1"/>
          <p:nvPr/>
        </p:nvSpPr>
        <p:spPr>
          <a:xfrm>
            <a:off x="1372238" y="7441016"/>
            <a:ext cx="148571" cy="202330"/>
          </a:xfrm>
          <a:prstGeom prst="rect">
            <a:avLst/>
          </a:prstGeom>
        </p:spPr>
        <p:txBody>
          <a:bodyPr lIns="0" tIns="0" rIns="0" bIns="0" rtlCol="0" anchor="t">
            <a:spAutoFit/>
          </a:bodyPr>
          <a:lstStyle/>
          <a:p>
            <a:pPr algn="l">
              <a:lnSpc>
                <a:spcPts val="1545"/>
              </a:lnSpc>
            </a:pPr>
            <a:r>
              <a:rPr lang="en-US" sz="1103" spc="-1">
                <a:solidFill>
                  <a:srgbClr val="000000"/>
                </a:solidFill>
                <a:latin typeface="IBM Plex Sans Condensed Bold"/>
                <a:ea typeface="IBM Plex Sans Condensed Bold"/>
                <a:cs typeface="IBM Plex Sans Condensed Bold"/>
                <a:sym typeface="IBM Plex Sans Condensed Bold"/>
              </a:rPr>
              <a:t>2. </a:t>
            </a:r>
          </a:p>
        </p:txBody>
      </p:sp>
      <p:sp>
        <p:nvSpPr>
          <p:cNvPr id="6" name="TextBox 6"/>
          <p:cNvSpPr txBox="1"/>
          <p:nvPr/>
        </p:nvSpPr>
        <p:spPr>
          <a:xfrm>
            <a:off x="1372238" y="8700116"/>
            <a:ext cx="148571" cy="202330"/>
          </a:xfrm>
          <a:prstGeom prst="rect">
            <a:avLst/>
          </a:prstGeom>
        </p:spPr>
        <p:txBody>
          <a:bodyPr lIns="0" tIns="0" rIns="0" bIns="0" rtlCol="0" anchor="t">
            <a:spAutoFit/>
          </a:bodyPr>
          <a:lstStyle/>
          <a:p>
            <a:pPr algn="l">
              <a:lnSpc>
                <a:spcPts val="1545"/>
              </a:lnSpc>
            </a:pPr>
            <a:r>
              <a:rPr lang="en-US" sz="1103" spc="-1">
                <a:solidFill>
                  <a:srgbClr val="000000"/>
                </a:solidFill>
                <a:latin typeface="IBM Plex Sans Condensed Bold"/>
                <a:ea typeface="IBM Plex Sans Condensed Bold"/>
                <a:cs typeface="IBM Plex Sans Condensed Bold"/>
                <a:sym typeface="IBM Plex Sans Condensed Bold"/>
              </a:rPr>
              <a:t>3. </a:t>
            </a:r>
          </a:p>
        </p:txBody>
      </p:sp>
      <p:sp>
        <p:nvSpPr>
          <p:cNvPr id="7" name="TextBox 7"/>
          <p:cNvSpPr txBox="1"/>
          <p:nvPr/>
        </p:nvSpPr>
        <p:spPr>
          <a:xfrm>
            <a:off x="1030529" y="3400444"/>
            <a:ext cx="917477" cy="285255"/>
          </a:xfrm>
          <a:prstGeom prst="rect">
            <a:avLst/>
          </a:prstGeom>
        </p:spPr>
        <p:txBody>
          <a:bodyPr lIns="0" tIns="0" rIns="0" bIns="0" rtlCol="0" anchor="t">
            <a:spAutoFit/>
          </a:bodyPr>
          <a:lstStyle/>
          <a:p>
            <a:pPr algn="l">
              <a:lnSpc>
                <a:spcPts val="2544"/>
              </a:lnSpc>
            </a:pPr>
            <a:r>
              <a:rPr lang="en-US" sz="1103" spc="-1">
                <a:solidFill>
                  <a:srgbClr val="000000"/>
                </a:solidFill>
                <a:latin typeface="IBM Plex Sans Condensed"/>
                <a:ea typeface="IBM Plex Sans Condensed"/>
                <a:cs typeface="IBM Plex Sans Condensed"/>
                <a:sym typeface="IBM Plex Sans Condensed"/>
              </a:rPr>
              <a:t> </a:t>
            </a:r>
            <a:r>
              <a:rPr lang="en-US" sz="1103" spc="-1">
                <a:solidFill>
                  <a:srgbClr val="000000"/>
                </a:solidFill>
                <a:latin typeface="IBM Plex Sans Condensed Bold"/>
                <a:ea typeface="IBM Plex Sans Condensed Bold"/>
                <a:cs typeface="IBM Plex Sans Condensed Bold"/>
                <a:sym typeface="IBM Plex Sans Condensed Bold"/>
              </a:rPr>
              <a:t>Scrum Team: </a:t>
            </a:r>
          </a:p>
        </p:txBody>
      </p:sp>
      <p:sp>
        <p:nvSpPr>
          <p:cNvPr id="8" name="TextBox 8"/>
          <p:cNvSpPr txBox="1"/>
          <p:nvPr/>
        </p:nvSpPr>
        <p:spPr>
          <a:xfrm>
            <a:off x="1143305" y="3739791"/>
            <a:ext cx="1320022" cy="275539"/>
          </a:xfrm>
          <a:prstGeom prst="rect">
            <a:avLst/>
          </a:prstGeom>
        </p:spPr>
        <p:txBody>
          <a:bodyPr lIns="0" tIns="0" rIns="0" bIns="0" rtlCol="0" anchor="t">
            <a:spAutoFit/>
          </a:bodyPr>
          <a:lstStyle/>
          <a:p>
            <a:pPr algn="l">
              <a:lnSpc>
                <a:spcPts val="2544"/>
              </a:lnSpc>
            </a:pPr>
            <a:r>
              <a:rPr lang="en-US" sz="1103" spc="-1">
                <a:solidFill>
                  <a:srgbClr val="000000"/>
                </a:solidFill>
                <a:latin typeface="IBM Plex Sans Condensed Bold"/>
                <a:ea typeface="IBM Plex Sans Condensed Bold"/>
                <a:cs typeface="IBM Plex Sans Condensed Bold"/>
                <a:sym typeface="IBM Plex Sans Condensed Bold"/>
              </a:rPr>
              <a:t>Scrum Team involves, </a:t>
            </a:r>
          </a:p>
        </p:txBody>
      </p:sp>
      <p:sp>
        <p:nvSpPr>
          <p:cNvPr id="9" name="TextBox 9"/>
          <p:cNvSpPr txBox="1"/>
          <p:nvPr/>
        </p:nvSpPr>
        <p:spPr>
          <a:xfrm>
            <a:off x="1372238" y="4040848"/>
            <a:ext cx="1403633" cy="886092"/>
          </a:xfrm>
          <a:prstGeom prst="rect">
            <a:avLst/>
          </a:prstGeom>
        </p:spPr>
        <p:txBody>
          <a:bodyPr lIns="0" tIns="0" rIns="0" bIns="0" rtlCol="0" anchor="t">
            <a:spAutoFit/>
          </a:bodyPr>
          <a:lstStyle/>
          <a:p>
            <a:pPr algn="l">
              <a:lnSpc>
                <a:spcPts val="2544"/>
              </a:lnSpc>
            </a:pPr>
            <a:r>
              <a:rPr lang="en-US" sz="1103" spc="-1">
                <a:solidFill>
                  <a:srgbClr val="000000"/>
                </a:solidFill>
                <a:latin typeface="IBM Plex Sans Condensed"/>
                <a:ea typeface="IBM Plex Sans Condensed"/>
                <a:cs typeface="IBM Plex Sans Condensed"/>
                <a:sym typeface="IBM Plex Sans Condensed"/>
              </a:rPr>
              <a:t>1. Product Owner </a:t>
            </a:r>
          </a:p>
          <a:p>
            <a:pPr algn="l">
              <a:lnSpc>
                <a:spcPts val="551"/>
              </a:lnSpc>
            </a:pPr>
            <a:r>
              <a:rPr lang="en-US" sz="1103" spc="-1">
                <a:solidFill>
                  <a:srgbClr val="000000"/>
                </a:solidFill>
                <a:latin typeface="IBM Plex Sans Condensed"/>
                <a:ea typeface="IBM Plex Sans Condensed"/>
                <a:cs typeface="IBM Plex Sans Condensed"/>
                <a:sym typeface="IBM Plex Sans Condensed"/>
              </a:rPr>
              <a:t>2. Scrum Master </a:t>
            </a:r>
          </a:p>
          <a:p>
            <a:pPr algn="l">
              <a:lnSpc>
                <a:spcPts val="2520"/>
              </a:lnSpc>
            </a:pPr>
            <a:r>
              <a:rPr lang="en-US" sz="1103" spc="-1">
                <a:solidFill>
                  <a:srgbClr val="000000"/>
                </a:solidFill>
                <a:latin typeface="IBM Plex Sans Condensed"/>
                <a:ea typeface="IBM Plex Sans Condensed"/>
                <a:cs typeface="IBM Plex Sans Condensed"/>
                <a:sym typeface="IBM Plex Sans Condensed"/>
              </a:rPr>
              <a:t>3. Development Team </a:t>
            </a:r>
          </a:p>
          <a:p>
            <a:pPr algn="l">
              <a:lnSpc>
                <a:spcPts val="603"/>
              </a:lnSpc>
            </a:pPr>
            <a:r>
              <a:rPr lang="en-US" sz="1103" spc="-1">
                <a:solidFill>
                  <a:srgbClr val="000000"/>
                </a:solidFill>
                <a:latin typeface="IBM Plex Sans Condensed"/>
                <a:ea typeface="IBM Plex Sans Condensed"/>
                <a:cs typeface="IBM Plex Sans Condensed"/>
                <a:sym typeface="IBM Plex Sans Condensed"/>
              </a:rPr>
              <a:t>4. QA Team </a:t>
            </a:r>
          </a:p>
        </p:txBody>
      </p:sp>
      <p:sp>
        <p:nvSpPr>
          <p:cNvPr id="10" name="TextBox 10"/>
          <p:cNvSpPr txBox="1"/>
          <p:nvPr/>
        </p:nvSpPr>
        <p:spPr>
          <a:xfrm>
            <a:off x="1600838" y="8722157"/>
            <a:ext cx="1210875" cy="180289"/>
          </a:xfrm>
          <a:prstGeom prst="rect">
            <a:avLst/>
          </a:prstGeom>
        </p:spPr>
        <p:txBody>
          <a:bodyPr lIns="0" tIns="0" rIns="0" bIns="0" rtlCol="0" anchor="t">
            <a:spAutoFit/>
          </a:bodyPr>
          <a:lstStyle/>
          <a:p>
            <a:pPr algn="l">
              <a:lnSpc>
                <a:spcPts val="1586"/>
              </a:lnSpc>
            </a:pPr>
            <a:r>
              <a:rPr lang="en-US" sz="1103" spc="-1">
                <a:solidFill>
                  <a:srgbClr val="000000"/>
                </a:solidFill>
                <a:latin typeface="IBM Plex Sans Condensed Bold"/>
                <a:ea typeface="IBM Plex Sans Condensed Bold"/>
                <a:cs typeface="IBM Plex Sans Condensed Bold"/>
                <a:sym typeface="IBM Plex Sans Condensed Bold"/>
              </a:rPr>
              <a:t>Developers and QA: </a:t>
            </a:r>
          </a:p>
        </p:txBody>
      </p:sp>
      <p:sp>
        <p:nvSpPr>
          <p:cNvPr id="11" name="TextBox 11"/>
          <p:cNvSpPr txBox="1"/>
          <p:nvPr/>
        </p:nvSpPr>
        <p:spPr>
          <a:xfrm>
            <a:off x="1600838" y="8880091"/>
            <a:ext cx="105042" cy="207226"/>
          </a:xfrm>
          <a:prstGeom prst="rect">
            <a:avLst/>
          </a:prstGeom>
        </p:spPr>
        <p:txBody>
          <a:bodyPr lIns="0" tIns="0" rIns="0" bIns="0" rtlCol="0" anchor="t">
            <a:spAutoFit/>
          </a:bodyPr>
          <a:lstStyle/>
          <a:p>
            <a:pPr algn="l">
              <a:lnSpc>
                <a:spcPts val="1586"/>
              </a:lnSpc>
            </a:pPr>
            <a:r>
              <a:rPr lang="en-US" sz="1103">
                <a:solidFill>
                  <a:srgbClr val="000000"/>
                </a:solidFill>
                <a:latin typeface="Arimo"/>
                <a:ea typeface="Arimo"/>
                <a:cs typeface="Arimo"/>
                <a:sym typeface="Arimo"/>
              </a:rPr>
              <a:t> </a:t>
            </a:r>
          </a:p>
        </p:txBody>
      </p:sp>
      <p:sp>
        <p:nvSpPr>
          <p:cNvPr id="12" name="TextBox 12"/>
          <p:cNvSpPr txBox="1"/>
          <p:nvPr/>
        </p:nvSpPr>
        <p:spPr>
          <a:xfrm>
            <a:off x="1829438" y="8923630"/>
            <a:ext cx="1820618" cy="180289"/>
          </a:xfrm>
          <a:prstGeom prst="rect">
            <a:avLst/>
          </a:prstGeom>
        </p:spPr>
        <p:txBody>
          <a:bodyPr lIns="0" tIns="0" rIns="0" bIns="0" rtlCol="0" anchor="t">
            <a:spAutoFit/>
          </a:bodyPr>
          <a:lstStyle/>
          <a:p>
            <a:pPr algn="l">
              <a:lnSpc>
                <a:spcPts val="1586"/>
              </a:lnSpc>
            </a:pPr>
            <a:r>
              <a:rPr lang="en-US" sz="1103" spc="-1">
                <a:solidFill>
                  <a:srgbClr val="000000"/>
                </a:solidFill>
                <a:latin typeface="IBM Plex Sans Condensed"/>
                <a:ea typeface="IBM Plex Sans Condensed"/>
                <a:cs typeface="IBM Plex Sans Condensed"/>
                <a:sym typeface="IBM Plex Sans Condensed"/>
              </a:rPr>
              <a:t>Develop and test the software. </a:t>
            </a:r>
          </a:p>
        </p:txBody>
      </p:sp>
      <p:sp>
        <p:nvSpPr>
          <p:cNvPr id="13" name="TextBox 13"/>
          <p:cNvSpPr txBox="1"/>
          <p:nvPr/>
        </p:nvSpPr>
        <p:spPr>
          <a:xfrm>
            <a:off x="1600838" y="5383301"/>
            <a:ext cx="971483" cy="189814"/>
          </a:xfrm>
          <a:prstGeom prst="rect">
            <a:avLst/>
          </a:prstGeom>
        </p:spPr>
        <p:txBody>
          <a:bodyPr lIns="0" tIns="0" rIns="0" bIns="0" rtlCol="0" anchor="t">
            <a:spAutoFit/>
          </a:bodyPr>
          <a:lstStyle/>
          <a:p>
            <a:pPr algn="l">
              <a:lnSpc>
                <a:spcPts val="1603"/>
              </a:lnSpc>
            </a:pPr>
            <a:r>
              <a:rPr lang="en-US" sz="1103" spc="-1">
                <a:solidFill>
                  <a:srgbClr val="000000"/>
                </a:solidFill>
                <a:latin typeface="IBM Plex Sans Condensed Bold"/>
                <a:ea typeface="IBM Plex Sans Condensed Bold"/>
                <a:cs typeface="IBM Plex Sans Condensed Bold"/>
                <a:sym typeface="IBM Plex Sans Condensed Bold"/>
              </a:rPr>
              <a:t>Product Owner: </a:t>
            </a:r>
          </a:p>
        </p:txBody>
      </p:sp>
      <p:sp>
        <p:nvSpPr>
          <p:cNvPr id="14" name="TextBox 14"/>
          <p:cNvSpPr txBox="1"/>
          <p:nvPr/>
        </p:nvSpPr>
        <p:spPr>
          <a:xfrm>
            <a:off x="1600838" y="5543979"/>
            <a:ext cx="105042" cy="1436589"/>
          </a:xfrm>
          <a:prstGeom prst="rect">
            <a:avLst/>
          </a:prstGeom>
        </p:spPr>
        <p:txBody>
          <a:bodyPr lIns="0" tIns="0" rIns="0" bIns="0" rtlCol="0" anchor="t">
            <a:spAutoFit/>
          </a:bodyPr>
          <a:lstStyle/>
          <a:p>
            <a:pPr algn="just">
              <a:lnSpc>
                <a:spcPts val="1603"/>
              </a:lnSpc>
            </a:pPr>
            <a:r>
              <a:rPr lang="en-US" sz="1103">
                <a:solidFill>
                  <a:srgbClr val="000000"/>
                </a:solidFill>
                <a:latin typeface="Arimo"/>
                <a:ea typeface="Arimo"/>
                <a:cs typeface="Arimo"/>
                <a:sym typeface="Arimo"/>
              </a:rPr>
              <a:t>       </a:t>
            </a:r>
          </a:p>
        </p:txBody>
      </p:sp>
      <p:sp>
        <p:nvSpPr>
          <p:cNvPr id="15" name="TextBox 15"/>
          <p:cNvSpPr txBox="1"/>
          <p:nvPr/>
        </p:nvSpPr>
        <p:spPr>
          <a:xfrm>
            <a:off x="1829438" y="5587517"/>
            <a:ext cx="4283821" cy="1409652"/>
          </a:xfrm>
          <a:prstGeom prst="rect">
            <a:avLst/>
          </a:prstGeom>
        </p:spPr>
        <p:txBody>
          <a:bodyPr lIns="0" tIns="0" rIns="0" bIns="0" rtlCol="0" anchor="t">
            <a:spAutoFit/>
          </a:bodyPr>
          <a:lstStyle/>
          <a:p>
            <a:pPr algn="l">
              <a:lnSpc>
                <a:spcPts val="1603"/>
              </a:lnSpc>
            </a:pPr>
            <a:r>
              <a:rPr lang="en-US" sz="1103" spc="-1">
                <a:solidFill>
                  <a:srgbClr val="000000"/>
                </a:solidFill>
                <a:latin typeface="IBM Plex Sans Condensed"/>
                <a:ea typeface="IBM Plex Sans Condensed"/>
                <a:cs typeface="IBM Plex Sans Condensed"/>
                <a:sym typeface="IBM Plex Sans Condensed"/>
              </a:rPr>
              <a:t>Product Owner is the First Point of Contact. He will get input from the customers. Defines the feature of the product. Prioritize the features according to the market value. Adjust features or priority every iteration, as needed. Product Owner can Accept or Reject the work result. He will define features of the product in the form of User Stories or Epics. </a:t>
            </a:r>
          </a:p>
        </p:txBody>
      </p:sp>
      <p:sp>
        <p:nvSpPr>
          <p:cNvPr id="16" name="TextBox 16"/>
          <p:cNvSpPr txBox="1"/>
          <p:nvPr/>
        </p:nvSpPr>
        <p:spPr>
          <a:xfrm>
            <a:off x="1600838" y="7453532"/>
            <a:ext cx="896874" cy="189814"/>
          </a:xfrm>
          <a:prstGeom prst="rect">
            <a:avLst/>
          </a:prstGeom>
        </p:spPr>
        <p:txBody>
          <a:bodyPr lIns="0" tIns="0" rIns="0" bIns="0" rtlCol="0" anchor="t">
            <a:spAutoFit/>
          </a:bodyPr>
          <a:lstStyle/>
          <a:p>
            <a:pPr algn="l">
              <a:lnSpc>
                <a:spcPts val="1608"/>
              </a:lnSpc>
            </a:pPr>
            <a:r>
              <a:rPr lang="en-US" sz="1103" spc="-1">
                <a:solidFill>
                  <a:srgbClr val="000000"/>
                </a:solidFill>
                <a:latin typeface="IBM Plex Sans Condensed Bold"/>
                <a:ea typeface="IBM Plex Sans Condensed Bold"/>
                <a:cs typeface="IBM Plex Sans Condensed Bold"/>
                <a:sym typeface="IBM Plex Sans Condensed Bold"/>
              </a:rPr>
              <a:t>Scrum Master: </a:t>
            </a:r>
          </a:p>
        </p:txBody>
      </p:sp>
      <p:sp>
        <p:nvSpPr>
          <p:cNvPr id="17" name="TextBox 17"/>
          <p:cNvSpPr txBox="1"/>
          <p:nvPr/>
        </p:nvSpPr>
        <p:spPr>
          <a:xfrm>
            <a:off x="1600838" y="7617247"/>
            <a:ext cx="105042" cy="619344"/>
          </a:xfrm>
          <a:prstGeom prst="rect">
            <a:avLst/>
          </a:prstGeom>
        </p:spPr>
        <p:txBody>
          <a:bodyPr lIns="0" tIns="0" rIns="0" bIns="0" rtlCol="0" anchor="t">
            <a:spAutoFit/>
          </a:bodyPr>
          <a:lstStyle/>
          <a:p>
            <a:pPr algn="just">
              <a:lnSpc>
                <a:spcPts val="1608"/>
              </a:lnSpc>
            </a:pPr>
            <a:r>
              <a:rPr lang="en-US" sz="1103">
                <a:solidFill>
                  <a:srgbClr val="000000"/>
                </a:solidFill>
                <a:latin typeface="Arimo"/>
                <a:ea typeface="Arimo"/>
                <a:cs typeface="Arimo"/>
                <a:sym typeface="Arimo"/>
              </a:rPr>
              <a:t>   </a:t>
            </a:r>
          </a:p>
        </p:txBody>
      </p:sp>
      <p:sp>
        <p:nvSpPr>
          <p:cNvPr id="18" name="TextBox 18"/>
          <p:cNvSpPr txBox="1"/>
          <p:nvPr/>
        </p:nvSpPr>
        <p:spPr>
          <a:xfrm>
            <a:off x="1829438" y="7660796"/>
            <a:ext cx="4405074" cy="592407"/>
          </a:xfrm>
          <a:prstGeom prst="rect">
            <a:avLst/>
          </a:prstGeom>
        </p:spPr>
        <p:txBody>
          <a:bodyPr lIns="0" tIns="0" rIns="0" bIns="0" rtlCol="0" anchor="t">
            <a:spAutoFit/>
          </a:bodyPr>
          <a:lstStyle/>
          <a:p>
            <a:pPr algn="l">
              <a:lnSpc>
                <a:spcPts val="1608"/>
              </a:lnSpc>
            </a:pPr>
            <a:r>
              <a:rPr lang="en-US" sz="1103" spc="-1">
                <a:solidFill>
                  <a:srgbClr val="000000"/>
                </a:solidFill>
                <a:latin typeface="IBM Plex Sans Condensed"/>
                <a:ea typeface="IBM Plex Sans Condensed"/>
                <a:cs typeface="IBM Plex Sans Condensed"/>
                <a:sym typeface="IBM Plex Sans Condensed"/>
              </a:rPr>
              <a:t>Scrum Master has the main role of facilitating and driving the Agile Process. He acts like a manager/team lead for Scrum Team. He leads over all the Scrum ceremonies. </a:t>
            </a:r>
          </a:p>
        </p:txBody>
      </p:sp>
      <p:sp>
        <p:nvSpPr>
          <p:cNvPr id="19" name="TextBox 19"/>
          <p:cNvSpPr txBox="1"/>
          <p:nvPr/>
        </p:nvSpPr>
        <p:spPr>
          <a:xfrm>
            <a:off x="1143305" y="799748"/>
            <a:ext cx="32318" cy="294589"/>
          </a:xfrm>
          <a:prstGeom prst="rect">
            <a:avLst/>
          </a:prstGeom>
        </p:spPr>
        <p:txBody>
          <a:bodyPr lIns="0" tIns="0" rIns="0" bIns="0" rtlCol="0" anchor="t">
            <a:spAutoFit/>
          </a:bodyPr>
          <a:lstStyle/>
          <a:p>
            <a:pPr algn="l">
              <a:lnSpc>
                <a:spcPts val="2759"/>
              </a:lnSpc>
            </a:pPr>
            <a:r>
              <a:rPr lang="en-US" sz="1103" spc="-1">
                <a:solidFill>
                  <a:srgbClr val="000000"/>
                </a:solidFill>
                <a:latin typeface="IBM Plex Sans Condensed"/>
                <a:ea typeface="IBM Plex Sans Condensed"/>
                <a:cs typeface="IBM Plex Sans Condensed"/>
                <a:sym typeface="IBM Plex Sans Condensed"/>
              </a:rPr>
              <a:t> </a:t>
            </a:r>
          </a:p>
        </p:txBody>
      </p:sp>
      <p:sp>
        <p:nvSpPr>
          <p:cNvPr id="20" name="TextBox 20"/>
          <p:cNvSpPr txBox="1"/>
          <p:nvPr/>
        </p:nvSpPr>
        <p:spPr>
          <a:xfrm>
            <a:off x="1143305" y="1388393"/>
            <a:ext cx="5860818" cy="489661"/>
          </a:xfrm>
          <a:prstGeom prst="rect">
            <a:avLst/>
          </a:prstGeom>
        </p:spPr>
        <p:txBody>
          <a:bodyPr lIns="0" tIns="0" rIns="0" bIns="0" rtlCol="0" anchor="t">
            <a:spAutoFit/>
          </a:bodyPr>
          <a:lstStyle/>
          <a:p>
            <a:pPr algn="l">
              <a:lnSpc>
                <a:spcPts val="2759"/>
              </a:lnSpc>
            </a:pPr>
            <a:r>
              <a:rPr lang="en-US" sz="1103" spc="-1">
                <a:solidFill>
                  <a:srgbClr val="000000"/>
                </a:solidFill>
                <a:latin typeface="IBM Plex Sans Condensed Bold"/>
                <a:ea typeface="IBM Plex Sans Condensed Bold"/>
                <a:cs typeface="IBM Plex Sans Condensed Bold"/>
                <a:sym typeface="IBM Plex Sans Condensed Bold"/>
              </a:rPr>
              <a:t>Scrum: </a:t>
            </a:r>
            <a:r>
              <a:rPr lang="en-US" sz="1103" spc="-1">
                <a:solidFill>
                  <a:srgbClr val="000000"/>
                </a:solidFill>
                <a:latin typeface="IBM Plex Sans Condensed"/>
                <a:ea typeface="IBM Plex Sans Condensed"/>
                <a:cs typeface="IBM Plex Sans Condensed"/>
                <a:sym typeface="IBM Plex Sans Condensed"/>
              </a:rPr>
              <a:t>Scrum is a </a:t>
            </a:r>
            <a:r>
              <a:rPr lang="en-US" sz="1103" spc="-1">
                <a:solidFill>
                  <a:srgbClr val="FF0000"/>
                </a:solidFill>
                <a:latin typeface="IBM Plex Sans Condensed Bold"/>
                <a:ea typeface="IBM Plex Sans Condensed Bold"/>
                <a:cs typeface="IBM Plex Sans Condensed Bold"/>
                <a:sym typeface="IBM Plex Sans Condensed Bold"/>
              </a:rPr>
              <a:t>framework</a:t>
            </a:r>
            <a:r>
              <a:rPr lang="en-US" sz="1103" spc="-1">
                <a:solidFill>
                  <a:srgbClr val="000000"/>
                </a:solidFill>
                <a:latin typeface="IBM Plex Sans Condensed"/>
                <a:ea typeface="IBM Plex Sans Condensed"/>
                <a:cs typeface="IBM Plex Sans Condensed"/>
                <a:sym typeface="IBM Plex Sans Condensed"/>
              </a:rPr>
              <a:t> through which we build the software product by following Agile </a:t>
            </a:r>
          </a:p>
          <a:p>
            <a:pPr algn="l">
              <a:lnSpc>
                <a:spcPts val="551"/>
              </a:lnSpc>
            </a:pPr>
            <a:r>
              <a:rPr lang="en-US" sz="1103" spc="-1">
                <a:solidFill>
                  <a:srgbClr val="000000"/>
                </a:solidFill>
                <a:latin typeface="IBM Plex Sans Condensed"/>
                <a:ea typeface="IBM Plex Sans Condensed"/>
                <a:cs typeface="IBM Plex Sans Condensed"/>
                <a:sym typeface="IBM Plex Sans Condensed"/>
              </a:rPr>
              <a:t>Principles. </a:t>
            </a:r>
          </a:p>
        </p:txBody>
      </p:sp>
      <p:sp>
        <p:nvSpPr>
          <p:cNvPr id="21" name="TextBox 21"/>
          <p:cNvSpPr txBox="1"/>
          <p:nvPr/>
        </p:nvSpPr>
        <p:spPr>
          <a:xfrm>
            <a:off x="1030529" y="2232812"/>
            <a:ext cx="1189453" cy="285255"/>
          </a:xfrm>
          <a:prstGeom prst="rect">
            <a:avLst/>
          </a:prstGeom>
        </p:spPr>
        <p:txBody>
          <a:bodyPr lIns="0" tIns="0" rIns="0" bIns="0" rtlCol="0" anchor="t">
            <a:spAutoFit/>
          </a:bodyPr>
          <a:lstStyle/>
          <a:p>
            <a:pPr algn="l">
              <a:lnSpc>
                <a:spcPts val="2545"/>
              </a:lnSpc>
            </a:pPr>
            <a:r>
              <a:rPr lang="en-US" sz="1103" spc="-1">
                <a:solidFill>
                  <a:srgbClr val="000000"/>
                </a:solidFill>
                <a:latin typeface="IBM Plex Sans Condensed"/>
                <a:ea typeface="IBM Plex Sans Condensed"/>
                <a:cs typeface="IBM Plex Sans Condensed"/>
                <a:sym typeface="IBM Plex Sans Condensed"/>
              </a:rPr>
              <a:t> </a:t>
            </a:r>
            <a:r>
              <a:rPr lang="en-US" sz="1103" spc="-1">
                <a:solidFill>
                  <a:srgbClr val="000000"/>
                </a:solidFill>
                <a:latin typeface="IBM Plex Sans Condensed Bold"/>
                <a:ea typeface="IBM Plex Sans Condensed Bold"/>
                <a:cs typeface="IBM Plex Sans Condensed Bold"/>
                <a:sym typeface="IBM Plex Sans Condensed Bold"/>
              </a:rPr>
              <a:t>Scrum workflow - </a:t>
            </a:r>
          </a:p>
        </p:txBody>
      </p:sp>
      <p:sp>
        <p:nvSpPr>
          <p:cNvPr id="22" name="TextBox 22"/>
          <p:cNvSpPr txBox="1"/>
          <p:nvPr/>
        </p:nvSpPr>
        <p:spPr>
          <a:xfrm>
            <a:off x="1372238" y="2572026"/>
            <a:ext cx="5629513" cy="473659"/>
          </a:xfrm>
          <a:prstGeom prst="rect">
            <a:avLst/>
          </a:prstGeom>
        </p:spPr>
        <p:txBody>
          <a:bodyPr lIns="0" tIns="0" rIns="0" bIns="0" rtlCol="0" anchor="t">
            <a:spAutoFit/>
          </a:bodyPr>
          <a:lstStyle/>
          <a:p>
            <a:pPr algn="l">
              <a:lnSpc>
                <a:spcPts val="2545"/>
              </a:lnSpc>
            </a:pPr>
            <a:r>
              <a:rPr lang="en-US" sz="1103" spc="9">
                <a:solidFill>
                  <a:srgbClr val="000000"/>
                </a:solidFill>
                <a:latin typeface="IBM Plex Sans Condensed"/>
                <a:ea typeface="IBM Plex Sans Condensed"/>
                <a:cs typeface="IBM Plex Sans Condensed"/>
                <a:sym typeface="IBM Plex Sans Condensed"/>
              </a:rPr>
              <a:t>User Stories → Product Backlog → Sprint Planning → Sprint Backlog → Sprint (1 – 3 weeks and </a:t>
            </a:r>
          </a:p>
          <a:p>
            <a:pPr algn="l">
              <a:lnSpc>
                <a:spcPts val="574"/>
              </a:lnSpc>
            </a:pPr>
            <a:r>
              <a:rPr lang="en-US" sz="1103" spc="-1">
                <a:solidFill>
                  <a:srgbClr val="000000"/>
                </a:solidFill>
                <a:latin typeface="IBM Plex Sans Condensed"/>
                <a:ea typeface="IBM Plex Sans Condensed"/>
                <a:cs typeface="IBM Plex Sans Condensed"/>
                <a:sym typeface="IBM Plex Sans Condensed"/>
              </a:rPr>
              <a:t>daily scrum meetings) → Product → Sprint Review and retrospective Meeting </a:t>
            </a:r>
          </a:p>
        </p:txBody>
      </p:sp>
      <p:sp>
        <p:nvSpPr>
          <p:cNvPr id="24" name="Footer Placeholder 23"/>
          <p:cNvSpPr>
            <a:spLocks noGrp="1"/>
          </p:cNvSpPr>
          <p:nvPr>
            <p:ph type="ftr" sz="quarter" idx="11"/>
          </p:nvPr>
        </p:nvSpPr>
        <p:spPr/>
        <p:txBody>
          <a:bodyPr/>
          <a:lstStyle/>
          <a:p>
            <a:r>
              <a:rPr lang="en-US" smtClean="0"/>
              <a:t>Mr. RANJIT KUMBHAR  7757962804</a:t>
            </a:r>
            <a:endParaRPr lang="en-US"/>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914400" y="1256033"/>
            <a:ext cx="344167" cy="7601588"/>
          </a:xfrm>
          <a:custGeom>
            <a:avLst/>
            <a:gdLst/>
            <a:ahLst/>
            <a:cxnLst/>
            <a:rect l="l" t="t" r="r" b="b"/>
            <a:pathLst>
              <a:path w="344167" h="7601588">
                <a:moveTo>
                  <a:pt x="0" y="0"/>
                </a:moveTo>
                <a:lnTo>
                  <a:pt x="344167" y="0"/>
                </a:lnTo>
                <a:lnTo>
                  <a:pt x="344167" y="7601588"/>
                </a:lnTo>
                <a:lnTo>
                  <a:pt x="0" y="7601588"/>
                </a:lnTo>
                <a:lnTo>
                  <a:pt x="0" y="0"/>
                </a:lnTo>
                <a:close/>
              </a:path>
            </a:pathLst>
          </a:custGeom>
          <a:blipFill>
            <a:blip r:embed="rId2"/>
            <a:stretch>
              <a:fillRect/>
            </a:stretch>
          </a:blipFill>
        </p:spPr>
      </p:sp>
      <p:sp>
        <p:nvSpPr>
          <p:cNvPr id="3" name="Freeform 3"/>
          <p:cNvSpPr/>
          <p:nvPr/>
        </p:nvSpPr>
        <p:spPr>
          <a:xfrm>
            <a:off x="914705" y="8402698"/>
            <a:ext cx="1256386" cy="170688"/>
          </a:xfrm>
          <a:custGeom>
            <a:avLst/>
            <a:gdLst/>
            <a:ahLst/>
            <a:cxnLst/>
            <a:rect l="l" t="t" r="r" b="b"/>
            <a:pathLst>
              <a:path w="1256386" h="170688">
                <a:moveTo>
                  <a:pt x="0" y="0"/>
                </a:moveTo>
                <a:lnTo>
                  <a:pt x="1256385" y="0"/>
                </a:lnTo>
                <a:lnTo>
                  <a:pt x="1256385" y="170688"/>
                </a:lnTo>
                <a:lnTo>
                  <a:pt x="0" y="170688"/>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5" name="TextBox 5"/>
          <p:cNvSpPr txBox="1"/>
          <p:nvPr/>
        </p:nvSpPr>
        <p:spPr>
          <a:xfrm>
            <a:off x="1030529" y="5705627"/>
            <a:ext cx="1677553" cy="285255"/>
          </a:xfrm>
          <a:prstGeom prst="rect">
            <a:avLst/>
          </a:prstGeom>
        </p:spPr>
        <p:txBody>
          <a:bodyPr lIns="0" tIns="0" rIns="0" bIns="0" rtlCol="0" anchor="t">
            <a:spAutoFit/>
          </a:bodyPr>
          <a:lstStyle/>
          <a:p>
            <a:pPr algn="l">
              <a:lnSpc>
                <a:spcPts val="2543"/>
              </a:lnSpc>
            </a:pPr>
            <a:r>
              <a:rPr lang="en-US" sz="1103" spc="-1">
                <a:solidFill>
                  <a:srgbClr val="000000"/>
                </a:solidFill>
                <a:latin typeface="IBM Plex Sans Condensed"/>
                <a:ea typeface="IBM Plex Sans Condensed"/>
                <a:cs typeface="IBM Plex Sans Condensed"/>
                <a:sym typeface="IBM Plex Sans Condensed"/>
              </a:rPr>
              <a:t> </a:t>
            </a:r>
            <a:r>
              <a:rPr lang="en-US" sz="1103" spc="-1">
                <a:solidFill>
                  <a:srgbClr val="000000"/>
                </a:solidFill>
                <a:latin typeface="IBM Plex Sans Condensed Bold"/>
                <a:ea typeface="IBM Plex Sans Condensed Bold"/>
                <a:cs typeface="IBM Plex Sans Condensed Bold"/>
                <a:sym typeface="IBM Plex Sans Condensed Bold"/>
              </a:rPr>
              <a:t>Definition of Done (DOD): </a:t>
            </a:r>
          </a:p>
        </p:txBody>
      </p:sp>
      <p:sp>
        <p:nvSpPr>
          <p:cNvPr id="6" name="TextBox 6"/>
          <p:cNvSpPr txBox="1"/>
          <p:nvPr/>
        </p:nvSpPr>
        <p:spPr>
          <a:xfrm>
            <a:off x="1143305" y="6044594"/>
            <a:ext cx="1204998" cy="275539"/>
          </a:xfrm>
          <a:prstGeom prst="rect">
            <a:avLst/>
          </a:prstGeom>
        </p:spPr>
        <p:txBody>
          <a:bodyPr lIns="0" tIns="0" rIns="0" bIns="0" rtlCol="0" anchor="t">
            <a:spAutoFit/>
          </a:bodyPr>
          <a:lstStyle/>
          <a:p>
            <a:pPr algn="l">
              <a:lnSpc>
                <a:spcPts val="2543"/>
              </a:lnSpc>
            </a:pPr>
            <a:r>
              <a:rPr lang="en-US" sz="1103" spc="-1">
                <a:solidFill>
                  <a:srgbClr val="000000"/>
                </a:solidFill>
                <a:latin typeface="IBM Plex Sans Condensed Bold"/>
                <a:ea typeface="IBM Plex Sans Condensed Bold"/>
                <a:cs typeface="IBM Plex Sans Condensed Bold"/>
                <a:sym typeface="IBM Plex Sans Condensed Bold"/>
              </a:rPr>
              <a:t>It is achieved when, </a:t>
            </a:r>
          </a:p>
        </p:txBody>
      </p:sp>
      <p:sp>
        <p:nvSpPr>
          <p:cNvPr id="7" name="TextBox 7"/>
          <p:cNvSpPr txBox="1"/>
          <p:nvPr/>
        </p:nvSpPr>
        <p:spPr>
          <a:xfrm>
            <a:off x="1259434" y="1221257"/>
            <a:ext cx="2507990" cy="190005"/>
          </a:xfrm>
          <a:prstGeom prst="rect">
            <a:avLst/>
          </a:prstGeom>
        </p:spPr>
        <p:txBody>
          <a:bodyPr lIns="0" tIns="0" rIns="0" bIns="0" rtlCol="0" anchor="t">
            <a:spAutoFit/>
          </a:bodyPr>
          <a:lstStyle/>
          <a:p>
            <a:pPr algn="l">
              <a:lnSpc>
                <a:spcPts val="1576"/>
              </a:lnSpc>
            </a:pPr>
            <a:r>
              <a:rPr lang="en-US" sz="1103" spc="-1">
                <a:solidFill>
                  <a:srgbClr val="000000"/>
                </a:solidFill>
                <a:latin typeface="IBM Plex Sans Condensed"/>
                <a:ea typeface="IBM Plex Sans Condensed"/>
                <a:cs typeface="IBM Plex Sans Condensed"/>
                <a:sym typeface="IBM Plex Sans Condensed"/>
              </a:rPr>
              <a:t> </a:t>
            </a:r>
            <a:r>
              <a:rPr lang="en-US" sz="1103" spc="-1">
                <a:solidFill>
                  <a:srgbClr val="000000"/>
                </a:solidFill>
                <a:latin typeface="IBM Plex Sans Condensed Bold"/>
                <a:ea typeface="IBM Plex Sans Condensed Bold"/>
                <a:cs typeface="IBM Plex Sans Condensed Bold"/>
                <a:sym typeface="IBM Plex Sans Condensed Bold"/>
              </a:rPr>
              <a:t>Advantages of Scrum (i.e., Agile Scrum): </a:t>
            </a:r>
          </a:p>
        </p:txBody>
      </p:sp>
      <p:sp>
        <p:nvSpPr>
          <p:cNvPr id="8" name="TextBox 8"/>
          <p:cNvSpPr txBox="1"/>
          <p:nvPr/>
        </p:nvSpPr>
        <p:spPr>
          <a:xfrm>
            <a:off x="1372238" y="1398184"/>
            <a:ext cx="105042" cy="819874"/>
          </a:xfrm>
          <a:prstGeom prst="rect">
            <a:avLst/>
          </a:prstGeom>
        </p:spPr>
        <p:txBody>
          <a:bodyPr lIns="0" tIns="0" rIns="0" bIns="0" rtlCol="0" anchor="t">
            <a:spAutoFit/>
          </a:bodyPr>
          <a:lstStyle/>
          <a:p>
            <a:pPr algn="just">
              <a:lnSpc>
                <a:spcPts val="1576"/>
              </a:lnSpc>
            </a:pPr>
            <a:r>
              <a:rPr lang="en-US" sz="1103">
                <a:solidFill>
                  <a:srgbClr val="000000"/>
                </a:solidFill>
                <a:latin typeface="Arimo"/>
                <a:ea typeface="Arimo"/>
                <a:cs typeface="Arimo"/>
                <a:sym typeface="Arimo"/>
              </a:rPr>
              <a:t>    </a:t>
            </a:r>
          </a:p>
        </p:txBody>
      </p:sp>
      <p:sp>
        <p:nvSpPr>
          <p:cNvPr id="9" name="TextBox 9"/>
          <p:cNvSpPr txBox="1"/>
          <p:nvPr/>
        </p:nvSpPr>
        <p:spPr>
          <a:xfrm>
            <a:off x="1600838" y="1441733"/>
            <a:ext cx="5395560" cy="1189177"/>
          </a:xfrm>
          <a:prstGeom prst="rect">
            <a:avLst/>
          </a:prstGeom>
        </p:spPr>
        <p:txBody>
          <a:bodyPr lIns="0" tIns="0" rIns="0" bIns="0" rtlCol="0" anchor="t">
            <a:spAutoFit/>
          </a:bodyPr>
          <a:lstStyle/>
          <a:p>
            <a:pPr algn="l">
              <a:lnSpc>
                <a:spcPts val="1576"/>
              </a:lnSpc>
            </a:pPr>
            <a:r>
              <a:rPr lang="en-US" sz="1103" spc="-1">
                <a:solidFill>
                  <a:srgbClr val="000000"/>
                </a:solidFill>
                <a:latin typeface="IBM Plex Sans Condensed"/>
                <a:ea typeface="IBM Plex Sans Condensed"/>
                <a:cs typeface="IBM Plex Sans Condensed"/>
                <a:sym typeface="IBM Plex Sans Condensed"/>
              </a:rPr>
              <a:t>The quality can be ensured because each and every Sprint will be tested multiple times. The requirement can be accepted at any level of project maintenance. All the participating in Scrum meetings so that transparency can be maintained. Each and every Sprint we are delivering to the client so we can maintain the customer’s satisfaction and we can avoid the delivery risk of the project. </a:t>
            </a:r>
          </a:p>
          <a:p>
            <a:pPr algn="l">
              <a:lnSpc>
                <a:spcPts val="1797"/>
              </a:lnSpc>
            </a:pPr>
            <a:r>
              <a:rPr lang="en-US" sz="1103" spc="-1">
                <a:solidFill>
                  <a:srgbClr val="000000"/>
                </a:solidFill>
                <a:latin typeface="IBM Plex Sans Condensed"/>
                <a:ea typeface="IBM Plex Sans Condensed"/>
                <a:cs typeface="IBM Plex Sans Condensed"/>
                <a:sym typeface="IBM Plex Sans Condensed"/>
              </a:rPr>
              <a:t>Helps to save time and cost of the project. </a:t>
            </a:r>
          </a:p>
        </p:txBody>
      </p:sp>
      <p:sp>
        <p:nvSpPr>
          <p:cNvPr id="10" name="TextBox 10"/>
          <p:cNvSpPr txBox="1"/>
          <p:nvPr/>
        </p:nvSpPr>
        <p:spPr>
          <a:xfrm>
            <a:off x="1372238" y="2388022"/>
            <a:ext cx="105042" cy="226276"/>
          </a:xfrm>
          <a:prstGeom prst="rect">
            <a:avLst/>
          </a:prstGeom>
        </p:spPr>
        <p:txBody>
          <a:bodyPr lIns="0" tIns="0" rIns="0" bIns="0" rtlCol="0" anchor="t">
            <a:spAutoFit/>
          </a:bodyPr>
          <a:lstStyle/>
          <a:p>
            <a:pPr algn="l">
              <a:lnSpc>
                <a:spcPts val="1797"/>
              </a:lnSpc>
            </a:pPr>
            <a:r>
              <a:rPr lang="en-US" sz="1103">
                <a:solidFill>
                  <a:srgbClr val="000000"/>
                </a:solidFill>
                <a:latin typeface="Arimo"/>
                <a:ea typeface="Arimo"/>
                <a:cs typeface="Arimo"/>
                <a:sym typeface="Arimo"/>
              </a:rPr>
              <a:t> </a:t>
            </a:r>
          </a:p>
        </p:txBody>
      </p:sp>
      <p:sp>
        <p:nvSpPr>
          <p:cNvPr id="11" name="TextBox 11"/>
          <p:cNvSpPr txBox="1"/>
          <p:nvPr/>
        </p:nvSpPr>
        <p:spPr>
          <a:xfrm>
            <a:off x="1207313" y="2659656"/>
            <a:ext cx="5496916" cy="294589"/>
          </a:xfrm>
          <a:prstGeom prst="rect">
            <a:avLst/>
          </a:prstGeom>
        </p:spPr>
        <p:txBody>
          <a:bodyPr lIns="0" tIns="0" rIns="0" bIns="0" rtlCol="0" anchor="t">
            <a:spAutoFit/>
          </a:bodyPr>
          <a:lstStyle/>
          <a:p>
            <a:pPr algn="l">
              <a:lnSpc>
                <a:spcPts val="2759"/>
              </a:lnSpc>
            </a:pPr>
            <a:r>
              <a:rPr lang="en-US" sz="1103" spc="-1">
                <a:solidFill>
                  <a:srgbClr val="000000"/>
                </a:solidFill>
                <a:latin typeface="IBM Plex Sans Condensed"/>
                <a:ea typeface="IBM Plex Sans Condensed"/>
                <a:cs typeface="IBM Plex Sans Condensed"/>
                <a:sym typeface="IBM Plex Sans Condensed"/>
              </a:rPr>
              <a:t>============================================================================= </a:t>
            </a:r>
          </a:p>
        </p:txBody>
      </p:sp>
      <p:sp>
        <p:nvSpPr>
          <p:cNvPr id="12" name="TextBox 12"/>
          <p:cNvSpPr txBox="1"/>
          <p:nvPr/>
        </p:nvSpPr>
        <p:spPr>
          <a:xfrm>
            <a:off x="1143305" y="3180864"/>
            <a:ext cx="4010187" cy="618058"/>
          </a:xfrm>
          <a:prstGeom prst="rect">
            <a:avLst/>
          </a:prstGeom>
        </p:spPr>
        <p:txBody>
          <a:bodyPr lIns="0" tIns="0" rIns="0" bIns="0" rtlCol="0" anchor="t">
            <a:spAutoFit/>
          </a:bodyPr>
          <a:lstStyle/>
          <a:p>
            <a:pPr algn="l">
              <a:lnSpc>
                <a:spcPts val="2759"/>
              </a:lnSpc>
            </a:pPr>
            <a:r>
              <a:rPr lang="en-US" sz="1103" spc="-1">
                <a:solidFill>
                  <a:srgbClr val="000000"/>
                </a:solidFill>
                <a:latin typeface="IBM Plex Sans Condensed Bold"/>
                <a:ea typeface="IBM Plex Sans Condensed Bold"/>
                <a:cs typeface="IBM Plex Sans Condensed Bold"/>
                <a:sym typeface="IBM Plex Sans Condensed Bold"/>
              </a:rPr>
              <a:t>Definition of Ready (DOR): </a:t>
            </a:r>
          </a:p>
          <a:p>
            <a:pPr algn="l">
              <a:lnSpc>
                <a:spcPts val="2333"/>
              </a:lnSpc>
            </a:pPr>
            <a:r>
              <a:rPr lang="en-US" sz="1103" spc="-1">
                <a:solidFill>
                  <a:srgbClr val="000000"/>
                </a:solidFill>
                <a:latin typeface="IBM Plex Sans Condensed"/>
                <a:ea typeface="IBM Plex Sans Condensed"/>
                <a:cs typeface="IBM Plex Sans Condensed"/>
                <a:sym typeface="IBM Plex Sans Condensed"/>
              </a:rPr>
              <a:t>If the below points are ready or clear</a:t>
            </a:r>
            <a:r>
              <a:rPr lang="en-US" sz="1103" spc="-1">
                <a:solidFill>
                  <a:srgbClr val="000000"/>
                </a:solidFill>
                <a:latin typeface="IBM Plex Sans Condensed Bold"/>
                <a:ea typeface="IBM Plex Sans Condensed Bold"/>
                <a:cs typeface="IBM Plex Sans Condensed Bold"/>
                <a:sym typeface="IBM Plex Sans Condensed Bold"/>
              </a:rPr>
              <a:t> regarding User Stories, is DOR.</a:t>
            </a:r>
            <a:r>
              <a:rPr lang="en-US" sz="1103" spc="-1">
                <a:solidFill>
                  <a:srgbClr val="000000"/>
                </a:solidFill>
                <a:latin typeface="IBM Plex Sans Condensed"/>
                <a:ea typeface="IBM Plex Sans Condensed"/>
                <a:cs typeface="IBM Plex Sans Condensed"/>
                <a:sym typeface="IBM Plex Sans Condensed"/>
              </a:rPr>
              <a:t> </a:t>
            </a:r>
          </a:p>
        </p:txBody>
      </p:sp>
      <p:sp>
        <p:nvSpPr>
          <p:cNvPr id="13" name="TextBox 13"/>
          <p:cNvSpPr txBox="1"/>
          <p:nvPr/>
        </p:nvSpPr>
        <p:spPr>
          <a:xfrm>
            <a:off x="1372238" y="3793026"/>
            <a:ext cx="105042" cy="1537935"/>
          </a:xfrm>
          <a:prstGeom prst="rect">
            <a:avLst/>
          </a:prstGeom>
        </p:spPr>
        <p:txBody>
          <a:bodyPr lIns="0" tIns="0" rIns="0" bIns="0" rtlCol="0" anchor="t">
            <a:spAutoFit/>
          </a:bodyPr>
          <a:lstStyle/>
          <a:p>
            <a:pPr algn="just">
              <a:lnSpc>
                <a:spcPts val="2759"/>
              </a:lnSpc>
            </a:pPr>
            <a:r>
              <a:rPr lang="en-US" sz="1103">
                <a:solidFill>
                  <a:srgbClr val="000000"/>
                </a:solidFill>
                <a:latin typeface="Arimo"/>
                <a:ea typeface="Arimo"/>
                <a:cs typeface="Arimo"/>
                <a:sym typeface="Arimo"/>
              </a:rPr>
              <a:t> </a:t>
            </a:r>
          </a:p>
          <a:p>
            <a:pPr algn="just">
              <a:lnSpc>
                <a:spcPts val="551"/>
              </a:lnSpc>
            </a:pPr>
            <a:r>
              <a:rPr lang="en-US" sz="1103">
                <a:solidFill>
                  <a:srgbClr val="000000"/>
                </a:solidFill>
                <a:latin typeface="Arimo"/>
                <a:ea typeface="Arimo"/>
                <a:cs typeface="Arimo"/>
                <a:sym typeface="Arimo"/>
              </a:rPr>
              <a:t> </a:t>
            </a:r>
          </a:p>
          <a:p>
            <a:pPr algn="just">
              <a:lnSpc>
                <a:spcPts val="2663"/>
              </a:lnSpc>
            </a:pPr>
            <a:r>
              <a:rPr lang="en-US" sz="1103">
                <a:solidFill>
                  <a:srgbClr val="000000"/>
                </a:solidFill>
                <a:latin typeface="Arimo"/>
                <a:ea typeface="Arimo"/>
                <a:cs typeface="Arimo"/>
                <a:sym typeface="Arimo"/>
              </a:rPr>
              <a:t> </a:t>
            </a:r>
          </a:p>
          <a:p>
            <a:pPr algn="just">
              <a:lnSpc>
                <a:spcPts val="551"/>
              </a:lnSpc>
            </a:pPr>
            <a:r>
              <a:rPr lang="en-US" sz="1103">
                <a:solidFill>
                  <a:srgbClr val="000000"/>
                </a:solidFill>
                <a:latin typeface="Arimo"/>
                <a:ea typeface="Arimo"/>
                <a:cs typeface="Arimo"/>
                <a:sym typeface="Arimo"/>
              </a:rPr>
              <a:t> </a:t>
            </a:r>
          </a:p>
          <a:p>
            <a:pPr algn="just">
              <a:lnSpc>
                <a:spcPts val="2668"/>
              </a:lnSpc>
            </a:pPr>
            <a:r>
              <a:rPr lang="en-US" sz="1103">
                <a:solidFill>
                  <a:srgbClr val="000000"/>
                </a:solidFill>
                <a:latin typeface="Arimo"/>
                <a:ea typeface="Arimo"/>
                <a:cs typeface="Arimo"/>
                <a:sym typeface="Arimo"/>
              </a:rPr>
              <a:t> </a:t>
            </a:r>
          </a:p>
          <a:p>
            <a:pPr algn="just">
              <a:lnSpc>
                <a:spcPts val="551"/>
              </a:lnSpc>
            </a:pPr>
            <a:r>
              <a:rPr lang="en-US" sz="1103">
                <a:solidFill>
                  <a:srgbClr val="000000"/>
                </a:solidFill>
                <a:latin typeface="Arimo"/>
                <a:ea typeface="Arimo"/>
                <a:cs typeface="Arimo"/>
                <a:sym typeface="Arimo"/>
              </a:rPr>
              <a:t> </a:t>
            </a:r>
          </a:p>
          <a:p>
            <a:pPr algn="just">
              <a:lnSpc>
                <a:spcPts val="2567"/>
              </a:lnSpc>
            </a:pPr>
            <a:r>
              <a:rPr lang="en-US" sz="1103">
                <a:solidFill>
                  <a:srgbClr val="000000"/>
                </a:solidFill>
                <a:latin typeface="Arimo"/>
                <a:ea typeface="Arimo"/>
                <a:cs typeface="Arimo"/>
                <a:sym typeface="Arimo"/>
              </a:rPr>
              <a:t> </a:t>
            </a:r>
          </a:p>
        </p:txBody>
      </p:sp>
      <p:sp>
        <p:nvSpPr>
          <p:cNvPr id="14" name="TextBox 14"/>
          <p:cNvSpPr txBox="1"/>
          <p:nvPr/>
        </p:nvSpPr>
        <p:spPr>
          <a:xfrm>
            <a:off x="1600838" y="3836565"/>
            <a:ext cx="1323184" cy="1510998"/>
          </a:xfrm>
          <a:prstGeom prst="rect">
            <a:avLst/>
          </a:prstGeom>
        </p:spPr>
        <p:txBody>
          <a:bodyPr lIns="0" tIns="0" rIns="0" bIns="0" rtlCol="0" anchor="t">
            <a:spAutoFit/>
          </a:bodyPr>
          <a:lstStyle/>
          <a:p>
            <a:pPr algn="just">
              <a:lnSpc>
                <a:spcPts val="2759"/>
              </a:lnSpc>
            </a:pPr>
            <a:r>
              <a:rPr lang="en-US" sz="1103" spc="-1">
                <a:solidFill>
                  <a:srgbClr val="000000"/>
                </a:solidFill>
                <a:latin typeface="IBM Plex Sans Condensed Bold"/>
                <a:ea typeface="IBM Plex Sans Condensed Bold"/>
                <a:cs typeface="IBM Plex Sans Condensed Bold"/>
                <a:sym typeface="IBM Plex Sans Condensed Bold"/>
              </a:rPr>
              <a:t>User Story is clear. </a:t>
            </a:r>
          </a:p>
          <a:p>
            <a:pPr algn="just">
              <a:lnSpc>
                <a:spcPts val="551"/>
              </a:lnSpc>
            </a:pPr>
            <a:r>
              <a:rPr lang="en-US" sz="1103" spc="-1">
                <a:solidFill>
                  <a:srgbClr val="000000"/>
                </a:solidFill>
                <a:latin typeface="IBM Plex Sans Condensed Bold"/>
                <a:ea typeface="IBM Plex Sans Condensed Bold"/>
                <a:cs typeface="IBM Plex Sans Condensed Bold"/>
                <a:sym typeface="IBM Plex Sans Condensed Bold"/>
              </a:rPr>
              <a:t>User Story is testable. </a:t>
            </a:r>
          </a:p>
          <a:p>
            <a:pPr algn="just">
              <a:lnSpc>
                <a:spcPts val="2663"/>
              </a:lnSpc>
            </a:pPr>
            <a:r>
              <a:rPr lang="en-US" sz="1103" spc="-1">
                <a:solidFill>
                  <a:srgbClr val="000000"/>
                </a:solidFill>
                <a:latin typeface="IBM Plex Sans Condensed Bold"/>
                <a:ea typeface="IBM Plex Sans Condensed Bold"/>
                <a:cs typeface="IBM Plex Sans Condensed Bold"/>
                <a:sym typeface="IBM Plex Sans Condensed Bold"/>
              </a:rPr>
              <a:t>User Story is feasible. </a:t>
            </a:r>
          </a:p>
          <a:p>
            <a:pPr algn="just">
              <a:lnSpc>
                <a:spcPts val="551"/>
              </a:lnSpc>
            </a:pPr>
            <a:r>
              <a:rPr lang="en-US" sz="1103" spc="-1">
                <a:solidFill>
                  <a:srgbClr val="000000"/>
                </a:solidFill>
                <a:latin typeface="IBM Plex Sans Condensed Bold"/>
                <a:ea typeface="IBM Plex Sans Condensed Bold"/>
                <a:cs typeface="IBM Plex Sans Condensed Bold"/>
                <a:sym typeface="IBM Plex Sans Condensed Bold"/>
              </a:rPr>
              <a:t>………………………….. </a:t>
            </a:r>
          </a:p>
          <a:p>
            <a:pPr algn="just">
              <a:lnSpc>
                <a:spcPts val="2668"/>
              </a:lnSpc>
            </a:pPr>
            <a:r>
              <a:rPr lang="en-US" sz="1103" spc="-1">
                <a:solidFill>
                  <a:srgbClr val="000000"/>
                </a:solidFill>
                <a:latin typeface="IBM Plex Sans Condensed Bold"/>
                <a:ea typeface="IBM Plex Sans Condensed Bold"/>
                <a:cs typeface="IBM Plex Sans Condensed Bold"/>
                <a:sym typeface="IBM Plex Sans Condensed Bold"/>
              </a:rPr>
              <a:t>………………………….. </a:t>
            </a:r>
          </a:p>
          <a:p>
            <a:pPr algn="just">
              <a:lnSpc>
                <a:spcPts val="551"/>
              </a:lnSpc>
            </a:pPr>
            <a:r>
              <a:rPr lang="en-US" sz="1103" spc="-1">
                <a:solidFill>
                  <a:srgbClr val="000000"/>
                </a:solidFill>
                <a:latin typeface="IBM Plex Sans Condensed Bold"/>
                <a:ea typeface="IBM Plex Sans Condensed Bold"/>
                <a:cs typeface="IBM Plex Sans Condensed Bold"/>
                <a:sym typeface="IBM Plex Sans Condensed Bold"/>
              </a:rPr>
              <a:t>………………………….. </a:t>
            </a:r>
          </a:p>
          <a:p>
            <a:pPr algn="just">
              <a:lnSpc>
                <a:spcPts val="2567"/>
              </a:lnSpc>
            </a:pPr>
            <a:r>
              <a:rPr lang="en-US" sz="1103" spc="-1">
                <a:solidFill>
                  <a:srgbClr val="000000"/>
                </a:solidFill>
                <a:latin typeface="IBM Plex Sans Condensed Bold"/>
                <a:ea typeface="IBM Plex Sans Condensed Bold"/>
                <a:cs typeface="IBM Plex Sans Condensed Bold"/>
                <a:sym typeface="IBM Plex Sans Condensed Bold"/>
              </a:rPr>
              <a:t>………………………….. </a:t>
            </a:r>
          </a:p>
        </p:txBody>
      </p:sp>
      <p:sp>
        <p:nvSpPr>
          <p:cNvPr id="15" name="TextBox 15"/>
          <p:cNvSpPr txBox="1"/>
          <p:nvPr/>
        </p:nvSpPr>
        <p:spPr>
          <a:xfrm>
            <a:off x="1143305" y="7327802"/>
            <a:ext cx="32318" cy="285064"/>
          </a:xfrm>
          <a:prstGeom prst="rect">
            <a:avLst/>
          </a:prstGeom>
        </p:spPr>
        <p:txBody>
          <a:bodyPr lIns="0" tIns="0" rIns="0" bIns="0" rtlCol="0" anchor="t">
            <a:spAutoFit/>
          </a:bodyPr>
          <a:lstStyle/>
          <a:p>
            <a:pPr algn="l">
              <a:lnSpc>
                <a:spcPts val="2616"/>
              </a:lnSpc>
            </a:pPr>
            <a:r>
              <a:rPr lang="en-US" sz="1103" spc="-1">
                <a:solidFill>
                  <a:srgbClr val="000000"/>
                </a:solidFill>
                <a:latin typeface="IBM Plex Sans Condensed Bold"/>
                <a:ea typeface="IBM Plex Sans Condensed Bold"/>
                <a:cs typeface="IBM Plex Sans Condensed Bold"/>
                <a:sym typeface="IBM Plex Sans Condensed Bold"/>
              </a:rPr>
              <a:t> </a:t>
            </a:r>
          </a:p>
        </p:txBody>
      </p:sp>
      <p:sp>
        <p:nvSpPr>
          <p:cNvPr id="16" name="TextBox 16"/>
          <p:cNvSpPr txBox="1"/>
          <p:nvPr/>
        </p:nvSpPr>
        <p:spPr>
          <a:xfrm>
            <a:off x="1207313" y="7650890"/>
            <a:ext cx="5496916" cy="285064"/>
          </a:xfrm>
          <a:prstGeom prst="rect">
            <a:avLst/>
          </a:prstGeom>
        </p:spPr>
        <p:txBody>
          <a:bodyPr lIns="0" tIns="0" rIns="0" bIns="0" rtlCol="0" anchor="t">
            <a:spAutoFit/>
          </a:bodyPr>
          <a:lstStyle/>
          <a:p>
            <a:pPr algn="l">
              <a:lnSpc>
                <a:spcPts val="2616"/>
              </a:lnSpc>
            </a:pPr>
            <a:r>
              <a:rPr lang="en-US" sz="1103" spc="-1">
                <a:solidFill>
                  <a:srgbClr val="000000"/>
                </a:solidFill>
                <a:latin typeface="IBM Plex Sans Condensed"/>
                <a:ea typeface="IBM Plex Sans Condensed"/>
                <a:cs typeface="IBM Plex Sans Condensed"/>
                <a:sym typeface="IBM Plex Sans Condensed"/>
              </a:rPr>
              <a:t>=============================================================================</a:t>
            </a:r>
            <a:r>
              <a:rPr lang="en-US" sz="1103" spc="-1">
                <a:solidFill>
                  <a:srgbClr val="000000"/>
                </a:solidFill>
                <a:latin typeface="IBM Plex Sans Condensed Bold"/>
                <a:ea typeface="IBM Plex Sans Condensed Bold"/>
                <a:cs typeface="IBM Plex Sans Condensed Bold"/>
                <a:sym typeface="IBM Plex Sans Condensed Bold"/>
              </a:rPr>
              <a:t> </a:t>
            </a:r>
          </a:p>
        </p:txBody>
      </p:sp>
      <p:sp>
        <p:nvSpPr>
          <p:cNvPr id="17" name="TextBox 17"/>
          <p:cNvSpPr txBox="1"/>
          <p:nvPr/>
        </p:nvSpPr>
        <p:spPr>
          <a:xfrm>
            <a:off x="914705" y="8297313"/>
            <a:ext cx="1313812" cy="285064"/>
          </a:xfrm>
          <a:prstGeom prst="rect">
            <a:avLst/>
          </a:prstGeom>
        </p:spPr>
        <p:txBody>
          <a:bodyPr lIns="0" tIns="0" rIns="0" bIns="0" rtlCol="0" anchor="t">
            <a:spAutoFit/>
          </a:bodyPr>
          <a:lstStyle/>
          <a:p>
            <a:pPr algn="l">
              <a:lnSpc>
                <a:spcPts val="2616"/>
              </a:lnSpc>
            </a:pPr>
            <a:r>
              <a:rPr lang="en-US" sz="1103" spc="-1">
                <a:solidFill>
                  <a:srgbClr val="000000"/>
                </a:solidFill>
                <a:latin typeface="IBM Plex Sans Condensed Bold"/>
                <a:ea typeface="IBM Plex Sans Condensed Bold"/>
                <a:cs typeface="IBM Plex Sans Condensed Bold"/>
                <a:sym typeface="IBM Plex Sans Condensed Bold"/>
              </a:rPr>
              <a:t>Scrum Terminologies: </a:t>
            </a:r>
          </a:p>
        </p:txBody>
      </p:sp>
      <p:sp>
        <p:nvSpPr>
          <p:cNvPr id="18" name="TextBox 18"/>
          <p:cNvSpPr txBox="1"/>
          <p:nvPr/>
        </p:nvSpPr>
        <p:spPr>
          <a:xfrm>
            <a:off x="1143305" y="8649005"/>
            <a:ext cx="5863066" cy="454914"/>
          </a:xfrm>
          <a:prstGeom prst="rect">
            <a:avLst/>
          </a:prstGeom>
        </p:spPr>
        <p:txBody>
          <a:bodyPr lIns="0" tIns="0" rIns="0" bIns="0" rtlCol="0" anchor="t">
            <a:spAutoFit/>
          </a:bodyPr>
          <a:lstStyle/>
          <a:p>
            <a:pPr algn="l">
              <a:lnSpc>
                <a:spcPts val="2328"/>
              </a:lnSpc>
            </a:pPr>
            <a:r>
              <a:rPr lang="en-US" sz="1103" spc="-1">
                <a:solidFill>
                  <a:srgbClr val="000000"/>
                </a:solidFill>
                <a:latin typeface="IBM Plex Sans Condensed Bold"/>
                <a:ea typeface="IBM Plex Sans Condensed Bold"/>
                <a:cs typeface="IBM Plex Sans Condensed Bold"/>
                <a:sym typeface="IBM Plex Sans Condensed Bold"/>
              </a:rPr>
              <a:t>Product Backlog: </a:t>
            </a:r>
            <a:r>
              <a:rPr lang="en-US" sz="1103" spc="-1">
                <a:solidFill>
                  <a:srgbClr val="000000"/>
                </a:solidFill>
                <a:latin typeface="IBM Plex Sans Condensed"/>
                <a:ea typeface="IBM Plex Sans Condensed"/>
                <a:cs typeface="IBM Plex Sans Condensed"/>
                <a:sym typeface="IBM Plex Sans Condensed"/>
              </a:rPr>
              <a:t>Contains a list of all requirements (like user stories and epics). Prepared by Product </a:t>
            </a:r>
          </a:p>
          <a:p>
            <a:pPr algn="l">
              <a:lnSpc>
                <a:spcPts val="795"/>
              </a:lnSpc>
            </a:pPr>
            <a:r>
              <a:rPr lang="en-US" sz="1103" spc="-1">
                <a:solidFill>
                  <a:srgbClr val="000000"/>
                </a:solidFill>
                <a:latin typeface="IBM Plex Sans Condensed"/>
                <a:ea typeface="IBM Plex Sans Condensed"/>
                <a:cs typeface="IBM Plex Sans Condensed"/>
                <a:sym typeface="IBM Plex Sans Condensed"/>
              </a:rPr>
              <a:t>Owner.</a:t>
            </a:r>
            <a:r>
              <a:rPr lang="en-US" sz="1103" spc="-1">
                <a:solidFill>
                  <a:srgbClr val="000000"/>
                </a:solidFill>
                <a:latin typeface="IBM Plex Sans Condensed Bold"/>
                <a:ea typeface="IBM Plex Sans Condensed Bold"/>
                <a:cs typeface="IBM Plex Sans Condensed Bold"/>
                <a:sym typeface="IBM Plex Sans Condensed Bold"/>
              </a:rPr>
              <a:t> </a:t>
            </a:r>
          </a:p>
        </p:txBody>
      </p:sp>
      <p:sp>
        <p:nvSpPr>
          <p:cNvPr id="19" name="TextBox 19"/>
          <p:cNvSpPr txBox="1"/>
          <p:nvPr/>
        </p:nvSpPr>
        <p:spPr>
          <a:xfrm>
            <a:off x="1372238" y="6435014"/>
            <a:ext cx="114719" cy="990029"/>
          </a:xfrm>
          <a:prstGeom prst="rect">
            <a:avLst/>
          </a:prstGeom>
        </p:spPr>
        <p:txBody>
          <a:bodyPr lIns="0" tIns="0" rIns="0" bIns="0" rtlCol="0" anchor="t">
            <a:spAutoFit/>
          </a:bodyPr>
          <a:lstStyle/>
          <a:p>
            <a:pPr algn="just">
              <a:lnSpc>
                <a:spcPts val="1527"/>
              </a:lnSpc>
            </a:pPr>
            <a:r>
              <a:rPr lang="en-US" sz="1200">
                <a:solidFill>
                  <a:srgbClr val="000000"/>
                </a:solidFill>
                <a:latin typeface="Arimo"/>
                <a:ea typeface="Arimo"/>
                <a:cs typeface="Arimo"/>
                <a:sym typeface="Arimo"/>
              </a:rPr>
              <a:t>     </a:t>
            </a:r>
          </a:p>
        </p:txBody>
      </p:sp>
      <p:sp>
        <p:nvSpPr>
          <p:cNvPr id="20" name="TextBox 20"/>
          <p:cNvSpPr txBox="1"/>
          <p:nvPr/>
        </p:nvSpPr>
        <p:spPr>
          <a:xfrm>
            <a:off x="1600838" y="6480686"/>
            <a:ext cx="3331797" cy="962406"/>
          </a:xfrm>
          <a:prstGeom prst="rect">
            <a:avLst/>
          </a:prstGeom>
        </p:spPr>
        <p:txBody>
          <a:bodyPr lIns="0" tIns="0" rIns="0" bIns="0" rtlCol="0" anchor="t">
            <a:spAutoFit/>
          </a:bodyPr>
          <a:lstStyle/>
          <a:p>
            <a:pPr algn="l">
              <a:lnSpc>
                <a:spcPts val="1527"/>
              </a:lnSpc>
            </a:pPr>
            <a:r>
              <a:rPr lang="en-US" sz="1200" spc="-1">
                <a:solidFill>
                  <a:srgbClr val="000000"/>
                </a:solidFill>
                <a:latin typeface="IBM Plex Sans Condensed"/>
                <a:ea typeface="IBM Plex Sans Condensed"/>
                <a:cs typeface="IBM Plex Sans Condensed"/>
                <a:sym typeface="IBM Plex Sans Condensed"/>
              </a:rPr>
              <a:t>The story is </a:t>
            </a:r>
            <a:r>
              <a:rPr lang="en-US" sz="1200" spc="-1">
                <a:solidFill>
                  <a:srgbClr val="FF0000"/>
                </a:solidFill>
                <a:latin typeface="IBM Plex Sans Condensed"/>
                <a:ea typeface="IBM Plex Sans Condensed"/>
                <a:cs typeface="IBM Plex Sans Condensed"/>
                <a:sym typeface="IBM Plex Sans Condensed"/>
              </a:rPr>
              <a:t>developed completely</a:t>
            </a:r>
            <a:r>
              <a:rPr lang="en-US" sz="1200" spc="-1">
                <a:solidFill>
                  <a:srgbClr val="000000"/>
                </a:solidFill>
                <a:latin typeface="IBM Plex Sans Condensed"/>
                <a:ea typeface="IBM Plex Sans Condensed"/>
                <a:cs typeface="IBM Plex Sans Condensed"/>
                <a:sym typeface="IBM Plex Sans Condensed"/>
              </a:rPr>
              <a:t> </a:t>
            </a:r>
            <a:r>
              <a:rPr lang="en-US" sz="1200" spc="-1">
                <a:solidFill>
                  <a:srgbClr val="FF0000"/>
                </a:solidFill>
                <a:latin typeface="IBM Plex Sans Condensed"/>
                <a:ea typeface="IBM Plex Sans Condensed"/>
                <a:cs typeface="IBM Plex Sans Condensed"/>
                <a:sym typeface="IBM Plex Sans Condensed"/>
              </a:rPr>
              <a:t>Testing (QA) complete</a:t>
            </a:r>
            <a:r>
              <a:rPr lang="en-US" sz="1200" spc="-1">
                <a:solidFill>
                  <a:srgbClr val="000000"/>
                </a:solidFill>
                <a:latin typeface="IBM Plex Sans Condensed"/>
                <a:ea typeface="IBM Plex Sans Condensed"/>
                <a:cs typeface="IBM Plex Sans Condensed"/>
                <a:sym typeface="IBM Plex Sans Condensed"/>
              </a:rPr>
              <a:t> </a:t>
            </a:r>
            <a:r>
              <a:rPr lang="en-US" sz="1200" spc="-1">
                <a:solidFill>
                  <a:srgbClr val="FF0000"/>
                </a:solidFill>
                <a:latin typeface="IBM Plex Sans Condensed"/>
                <a:ea typeface="IBM Plex Sans Condensed"/>
                <a:cs typeface="IBM Plex Sans Condensed"/>
                <a:sym typeface="IBM Plex Sans Condensed"/>
              </a:rPr>
              <a:t>Regression </a:t>
            </a:r>
            <a:r>
              <a:rPr lang="en-US" sz="1200" spc="-1">
                <a:solidFill>
                  <a:srgbClr val="000000"/>
                </a:solidFill>
                <a:latin typeface="IBM Plex Sans Condensed"/>
                <a:ea typeface="IBM Plex Sans Condensed"/>
                <a:cs typeface="IBM Plex Sans Condensed"/>
                <a:sym typeface="IBM Plex Sans Condensed"/>
              </a:rPr>
              <a:t>around the story is complete The story meets and satisfies the acceptance criteria The feature is eligible to be deployed in production. </a:t>
            </a:r>
          </a:p>
        </p:txBody>
      </p:sp>
      <p:sp>
        <p:nvSpPr>
          <p:cNvPr id="22" name="Footer Placeholder 21"/>
          <p:cNvSpPr>
            <a:spLocks noGrp="1"/>
          </p:cNvSpPr>
          <p:nvPr>
            <p:ph type="ftr" sz="quarter" idx="11"/>
          </p:nvPr>
        </p:nvSpPr>
        <p:spPr/>
        <p:txBody>
          <a:bodyPr/>
          <a:lstStyle/>
          <a:p>
            <a:r>
              <a:rPr lang="en-US" smtClean="0"/>
              <a:t>Mr. RANJIT KUMBHAR  7757962804</a:t>
            </a:r>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1372238" y="879643"/>
            <a:ext cx="65789" cy="207226"/>
          </a:xfrm>
          <a:prstGeom prst="rect">
            <a:avLst/>
          </a:prstGeom>
        </p:spPr>
        <p:txBody>
          <a:bodyPr lIns="0" tIns="0" rIns="0" bIns="0" rtlCol="0" anchor="t">
            <a:spAutoFit/>
          </a:bodyPr>
          <a:lstStyle/>
          <a:p>
            <a:pPr algn="l">
              <a:lnSpc>
                <a:spcPts val="1545"/>
              </a:lnSpc>
            </a:pPr>
            <a:r>
              <a:rPr lang="en-US" sz="1103">
                <a:solidFill>
                  <a:srgbClr val="000000"/>
                </a:solidFill>
                <a:latin typeface="Arimo"/>
                <a:ea typeface="Arimo"/>
                <a:cs typeface="Arimo"/>
                <a:sym typeface="Arimo"/>
              </a:rPr>
              <a:t></a:t>
            </a:r>
          </a:p>
        </p:txBody>
      </p:sp>
      <p:sp>
        <p:nvSpPr>
          <p:cNvPr id="4" name="TextBox 4"/>
          <p:cNvSpPr txBox="1"/>
          <p:nvPr/>
        </p:nvSpPr>
        <p:spPr>
          <a:xfrm>
            <a:off x="1143305" y="1937852"/>
            <a:ext cx="148885" cy="202330"/>
          </a:xfrm>
          <a:prstGeom prst="rect">
            <a:avLst/>
          </a:prstGeom>
        </p:spPr>
        <p:txBody>
          <a:bodyPr lIns="0" tIns="0" rIns="0" bIns="0" rtlCol="0" anchor="t">
            <a:spAutoFit/>
          </a:bodyPr>
          <a:lstStyle/>
          <a:p>
            <a:pPr algn="l">
              <a:lnSpc>
                <a:spcPts val="1545"/>
              </a:lnSpc>
            </a:pPr>
            <a:r>
              <a:rPr lang="en-US" sz="1103" spc="-1">
                <a:solidFill>
                  <a:srgbClr val="5B9BD5"/>
                </a:solidFill>
                <a:latin typeface="IBM Plex Sans Condensed Bold"/>
                <a:ea typeface="IBM Plex Sans Condensed Bold"/>
                <a:cs typeface="IBM Plex Sans Condensed Bold"/>
                <a:sym typeface="IBM Plex Sans Condensed Bold"/>
              </a:rPr>
              <a:t>2. </a:t>
            </a:r>
          </a:p>
        </p:txBody>
      </p:sp>
      <p:sp>
        <p:nvSpPr>
          <p:cNvPr id="5" name="TextBox 5"/>
          <p:cNvSpPr txBox="1"/>
          <p:nvPr/>
        </p:nvSpPr>
        <p:spPr>
          <a:xfrm>
            <a:off x="1143305" y="3382861"/>
            <a:ext cx="148885" cy="202330"/>
          </a:xfrm>
          <a:prstGeom prst="rect">
            <a:avLst/>
          </a:prstGeom>
        </p:spPr>
        <p:txBody>
          <a:bodyPr lIns="0" tIns="0" rIns="0" bIns="0" rtlCol="0" anchor="t">
            <a:spAutoFit/>
          </a:bodyPr>
          <a:lstStyle/>
          <a:p>
            <a:pPr algn="l">
              <a:lnSpc>
                <a:spcPts val="1545"/>
              </a:lnSpc>
            </a:pPr>
            <a:r>
              <a:rPr lang="en-US" sz="1103" spc="-1">
                <a:solidFill>
                  <a:srgbClr val="5B9BD5"/>
                </a:solidFill>
                <a:latin typeface="IBM Plex Sans Condensed Bold"/>
                <a:ea typeface="IBM Plex Sans Condensed Bold"/>
                <a:cs typeface="IBM Plex Sans Condensed Bold"/>
                <a:sym typeface="IBM Plex Sans Condensed Bold"/>
              </a:rPr>
              <a:t>3. </a:t>
            </a:r>
          </a:p>
        </p:txBody>
      </p:sp>
      <p:sp>
        <p:nvSpPr>
          <p:cNvPr id="6" name="TextBox 6"/>
          <p:cNvSpPr txBox="1"/>
          <p:nvPr/>
        </p:nvSpPr>
        <p:spPr>
          <a:xfrm>
            <a:off x="1143305" y="4633170"/>
            <a:ext cx="148885" cy="202330"/>
          </a:xfrm>
          <a:prstGeom prst="rect">
            <a:avLst/>
          </a:prstGeom>
        </p:spPr>
        <p:txBody>
          <a:bodyPr lIns="0" tIns="0" rIns="0" bIns="0" rtlCol="0" anchor="t">
            <a:spAutoFit/>
          </a:bodyPr>
          <a:lstStyle/>
          <a:p>
            <a:pPr algn="l">
              <a:lnSpc>
                <a:spcPts val="1545"/>
              </a:lnSpc>
            </a:pPr>
            <a:r>
              <a:rPr lang="en-US" sz="1103" spc="-1">
                <a:solidFill>
                  <a:srgbClr val="5B9BD5"/>
                </a:solidFill>
                <a:latin typeface="IBM Plex Sans Condensed Bold"/>
                <a:ea typeface="IBM Plex Sans Condensed Bold"/>
                <a:cs typeface="IBM Plex Sans Condensed Bold"/>
                <a:sym typeface="IBM Plex Sans Condensed Bold"/>
              </a:rPr>
              <a:t>4. </a:t>
            </a:r>
          </a:p>
        </p:txBody>
      </p:sp>
      <p:sp>
        <p:nvSpPr>
          <p:cNvPr id="7" name="TextBox 7"/>
          <p:cNvSpPr txBox="1"/>
          <p:nvPr/>
        </p:nvSpPr>
        <p:spPr>
          <a:xfrm>
            <a:off x="1143305" y="6276299"/>
            <a:ext cx="148885" cy="202330"/>
          </a:xfrm>
          <a:prstGeom prst="rect">
            <a:avLst/>
          </a:prstGeom>
        </p:spPr>
        <p:txBody>
          <a:bodyPr lIns="0" tIns="0" rIns="0" bIns="0" rtlCol="0" anchor="t">
            <a:spAutoFit/>
          </a:bodyPr>
          <a:lstStyle/>
          <a:p>
            <a:pPr algn="l">
              <a:lnSpc>
                <a:spcPts val="1545"/>
              </a:lnSpc>
            </a:pPr>
            <a:r>
              <a:rPr lang="en-US" sz="1103" spc="-1">
                <a:solidFill>
                  <a:srgbClr val="5B9BD5"/>
                </a:solidFill>
                <a:latin typeface="IBM Plex Sans Condensed Bold"/>
                <a:ea typeface="IBM Plex Sans Condensed Bold"/>
                <a:cs typeface="IBM Plex Sans Condensed Bold"/>
                <a:sym typeface="IBM Plex Sans Condensed Bold"/>
              </a:rPr>
              <a:t>5. </a:t>
            </a:r>
          </a:p>
        </p:txBody>
      </p:sp>
      <p:sp>
        <p:nvSpPr>
          <p:cNvPr id="8" name="TextBox 8"/>
          <p:cNvSpPr txBox="1"/>
          <p:nvPr/>
        </p:nvSpPr>
        <p:spPr>
          <a:xfrm>
            <a:off x="1143305" y="7526360"/>
            <a:ext cx="148885" cy="202330"/>
          </a:xfrm>
          <a:prstGeom prst="rect">
            <a:avLst/>
          </a:prstGeom>
        </p:spPr>
        <p:txBody>
          <a:bodyPr lIns="0" tIns="0" rIns="0" bIns="0" rtlCol="0" anchor="t">
            <a:spAutoFit/>
          </a:bodyPr>
          <a:lstStyle/>
          <a:p>
            <a:pPr algn="l">
              <a:lnSpc>
                <a:spcPts val="1545"/>
              </a:lnSpc>
            </a:pPr>
            <a:r>
              <a:rPr lang="en-US" sz="1103" spc="-1">
                <a:solidFill>
                  <a:srgbClr val="5B9BD5"/>
                </a:solidFill>
                <a:latin typeface="IBM Plex Sans Condensed Bold"/>
                <a:ea typeface="IBM Plex Sans Condensed Bold"/>
                <a:cs typeface="IBM Plex Sans Condensed Bold"/>
                <a:sym typeface="IBM Plex Sans Condensed Bold"/>
              </a:rPr>
              <a:t>6. </a:t>
            </a:r>
          </a:p>
        </p:txBody>
      </p:sp>
      <p:sp>
        <p:nvSpPr>
          <p:cNvPr id="9" name="TextBox 9"/>
          <p:cNvSpPr txBox="1"/>
          <p:nvPr/>
        </p:nvSpPr>
        <p:spPr>
          <a:xfrm>
            <a:off x="1143305" y="8776316"/>
            <a:ext cx="148885" cy="202330"/>
          </a:xfrm>
          <a:prstGeom prst="rect">
            <a:avLst/>
          </a:prstGeom>
        </p:spPr>
        <p:txBody>
          <a:bodyPr lIns="0" tIns="0" rIns="0" bIns="0" rtlCol="0" anchor="t">
            <a:spAutoFit/>
          </a:bodyPr>
          <a:lstStyle/>
          <a:p>
            <a:pPr algn="l">
              <a:lnSpc>
                <a:spcPts val="1545"/>
              </a:lnSpc>
            </a:pPr>
            <a:r>
              <a:rPr lang="en-US" sz="1103" spc="-1">
                <a:solidFill>
                  <a:srgbClr val="000000"/>
                </a:solidFill>
                <a:latin typeface="IBM Plex Sans Condensed Bold"/>
                <a:ea typeface="IBM Plex Sans Condensed Bold"/>
                <a:cs typeface="IBM Plex Sans Condensed Bold"/>
                <a:sym typeface="IBM Plex Sans Condensed Bold"/>
              </a:rPr>
              <a:t>7. </a:t>
            </a:r>
          </a:p>
        </p:txBody>
      </p:sp>
      <p:sp>
        <p:nvSpPr>
          <p:cNvPr id="10" name="TextBox 10"/>
          <p:cNvSpPr txBox="1"/>
          <p:nvPr/>
        </p:nvSpPr>
        <p:spPr>
          <a:xfrm>
            <a:off x="1372238" y="8798357"/>
            <a:ext cx="1951196" cy="180289"/>
          </a:xfrm>
          <a:prstGeom prst="rect">
            <a:avLst/>
          </a:prstGeom>
        </p:spPr>
        <p:txBody>
          <a:bodyPr lIns="0" tIns="0" rIns="0" bIns="0" rtlCol="0" anchor="t">
            <a:spAutoFit/>
          </a:bodyPr>
          <a:lstStyle/>
          <a:p>
            <a:pPr algn="l">
              <a:lnSpc>
                <a:spcPts val="1545"/>
              </a:lnSpc>
            </a:pPr>
            <a:r>
              <a:rPr lang="en-US" sz="1103" spc="-1">
                <a:solidFill>
                  <a:srgbClr val="5B9BD5"/>
                </a:solidFill>
                <a:latin typeface="IBM Plex Sans Condensed Bold"/>
                <a:ea typeface="IBM Plex Sans Condensed Bold"/>
                <a:cs typeface="IBM Plex Sans Condensed Bold"/>
                <a:sym typeface="IBM Plex Sans Condensed Bold"/>
              </a:rPr>
              <a:t>Beware of the pesticide paradox</a:t>
            </a:r>
            <a:r>
              <a:rPr lang="en-US" sz="1103" spc="-1">
                <a:solidFill>
                  <a:srgbClr val="000000"/>
                </a:solidFill>
                <a:latin typeface="IBM Plex Sans Condensed Bold"/>
                <a:ea typeface="IBM Plex Sans Condensed Bold"/>
                <a:cs typeface="IBM Plex Sans Condensed Bold"/>
                <a:sym typeface="IBM Plex Sans Condensed Bold"/>
              </a:rPr>
              <a:t> </a:t>
            </a:r>
          </a:p>
        </p:txBody>
      </p:sp>
      <p:sp>
        <p:nvSpPr>
          <p:cNvPr id="11" name="TextBox 11"/>
          <p:cNvSpPr txBox="1"/>
          <p:nvPr/>
        </p:nvSpPr>
        <p:spPr>
          <a:xfrm>
            <a:off x="1372238" y="6298340"/>
            <a:ext cx="1755334" cy="180289"/>
          </a:xfrm>
          <a:prstGeom prst="rect">
            <a:avLst/>
          </a:prstGeom>
        </p:spPr>
        <p:txBody>
          <a:bodyPr lIns="0" tIns="0" rIns="0" bIns="0" rtlCol="0" anchor="t">
            <a:spAutoFit/>
          </a:bodyPr>
          <a:lstStyle/>
          <a:p>
            <a:pPr algn="l">
              <a:lnSpc>
                <a:spcPts val="1573"/>
              </a:lnSpc>
            </a:pPr>
            <a:r>
              <a:rPr lang="en-US" sz="1103" spc="-1">
                <a:solidFill>
                  <a:srgbClr val="5B9BD5"/>
                </a:solidFill>
                <a:latin typeface="IBM Plex Sans Condensed Bold"/>
                <a:ea typeface="IBM Plex Sans Condensed Bold"/>
                <a:cs typeface="IBM Plex Sans Condensed Bold"/>
                <a:sym typeface="IBM Plex Sans Condensed Bold"/>
              </a:rPr>
              <a:t>Testing is context-dependent </a:t>
            </a:r>
          </a:p>
        </p:txBody>
      </p:sp>
      <p:sp>
        <p:nvSpPr>
          <p:cNvPr id="12" name="TextBox 12"/>
          <p:cNvSpPr txBox="1"/>
          <p:nvPr/>
        </p:nvSpPr>
        <p:spPr>
          <a:xfrm>
            <a:off x="1372238" y="6459007"/>
            <a:ext cx="105042" cy="411442"/>
          </a:xfrm>
          <a:prstGeom prst="rect">
            <a:avLst/>
          </a:prstGeom>
        </p:spPr>
        <p:txBody>
          <a:bodyPr lIns="0" tIns="0" rIns="0" bIns="0" rtlCol="0" anchor="t">
            <a:spAutoFit/>
          </a:bodyPr>
          <a:lstStyle/>
          <a:p>
            <a:pPr algn="just">
              <a:lnSpc>
                <a:spcPts val="1573"/>
              </a:lnSpc>
            </a:pPr>
            <a:r>
              <a:rPr lang="en-US" sz="1103">
                <a:solidFill>
                  <a:srgbClr val="000000"/>
                </a:solidFill>
                <a:latin typeface="Arimo"/>
                <a:ea typeface="Arimo"/>
                <a:cs typeface="Arimo"/>
                <a:sym typeface="Arimo"/>
              </a:rPr>
              <a:t>  </a:t>
            </a:r>
          </a:p>
        </p:txBody>
      </p:sp>
      <p:sp>
        <p:nvSpPr>
          <p:cNvPr id="13" name="TextBox 13"/>
          <p:cNvSpPr txBox="1"/>
          <p:nvPr/>
        </p:nvSpPr>
        <p:spPr>
          <a:xfrm>
            <a:off x="1600838" y="6502556"/>
            <a:ext cx="5394217" cy="579958"/>
          </a:xfrm>
          <a:prstGeom prst="rect">
            <a:avLst/>
          </a:prstGeom>
        </p:spPr>
        <p:txBody>
          <a:bodyPr lIns="0" tIns="0" rIns="0" bIns="0" rtlCol="0" anchor="t">
            <a:spAutoFit/>
          </a:bodyPr>
          <a:lstStyle/>
          <a:p>
            <a:pPr algn="l">
              <a:lnSpc>
                <a:spcPts val="1573"/>
              </a:lnSpc>
            </a:pPr>
            <a:r>
              <a:rPr lang="en-US" sz="1103" spc="-1">
                <a:solidFill>
                  <a:srgbClr val="FF0000"/>
                </a:solidFill>
                <a:latin typeface="IBM Plex Sans Condensed"/>
                <a:ea typeface="IBM Plex Sans Condensed"/>
                <a:cs typeface="IBM Plex Sans Condensed"/>
                <a:sym typeface="IBM Plex Sans Condensed"/>
              </a:rPr>
              <a:t>Testing is done differently in different contexts. </a:t>
            </a:r>
            <a:r>
              <a:rPr lang="en-US" sz="1103" spc="-1">
                <a:solidFill>
                  <a:srgbClr val="000000"/>
                </a:solidFill>
                <a:latin typeface="IBM Plex Sans Condensed"/>
                <a:ea typeface="IBM Plex Sans Condensed"/>
                <a:cs typeface="IBM Plex Sans Condensed"/>
                <a:sym typeface="IBM Plex Sans Condensed"/>
              </a:rPr>
              <a:t>For example, testing in an Agile project is done differently than testing in a sequential software development lifecycle project. </a:t>
            </a:r>
          </a:p>
        </p:txBody>
      </p:sp>
      <p:sp>
        <p:nvSpPr>
          <p:cNvPr id="14" name="TextBox 14"/>
          <p:cNvSpPr txBox="1"/>
          <p:nvPr/>
        </p:nvSpPr>
        <p:spPr>
          <a:xfrm>
            <a:off x="1372238" y="7548401"/>
            <a:ext cx="1453372" cy="180289"/>
          </a:xfrm>
          <a:prstGeom prst="rect">
            <a:avLst/>
          </a:prstGeom>
        </p:spPr>
        <p:txBody>
          <a:bodyPr lIns="0" tIns="0" rIns="0" bIns="0" rtlCol="0" anchor="t">
            <a:spAutoFit/>
          </a:bodyPr>
          <a:lstStyle/>
          <a:p>
            <a:pPr algn="l">
              <a:lnSpc>
                <a:spcPts val="1561"/>
              </a:lnSpc>
            </a:pPr>
            <a:r>
              <a:rPr lang="en-US" sz="1103" spc="-1">
                <a:solidFill>
                  <a:srgbClr val="5B9BD5"/>
                </a:solidFill>
                <a:latin typeface="IBM Plex Sans Condensed Bold"/>
                <a:ea typeface="IBM Plex Sans Condensed Bold"/>
                <a:cs typeface="IBM Plex Sans Condensed Bold"/>
                <a:sym typeface="IBM Plex Sans Condensed Bold"/>
              </a:rPr>
              <a:t>Defects cluster together </a:t>
            </a:r>
          </a:p>
        </p:txBody>
      </p:sp>
      <p:sp>
        <p:nvSpPr>
          <p:cNvPr id="15" name="TextBox 15"/>
          <p:cNvSpPr txBox="1"/>
          <p:nvPr/>
        </p:nvSpPr>
        <p:spPr>
          <a:xfrm>
            <a:off x="1372238" y="7709068"/>
            <a:ext cx="105042" cy="207226"/>
          </a:xfrm>
          <a:prstGeom prst="rect">
            <a:avLst/>
          </a:prstGeom>
        </p:spPr>
        <p:txBody>
          <a:bodyPr lIns="0" tIns="0" rIns="0" bIns="0" rtlCol="0" anchor="t">
            <a:spAutoFit/>
          </a:bodyPr>
          <a:lstStyle/>
          <a:p>
            <a:pPr algn="l">
              <a:lnSpc>
                <a:spcPts val="1561"/>
              </a:lnSpc>
            </a:pPr>
            <a:r>
              <a:rPr lang="en-US" sz="1103">
                <a:solidFill>
                  <a:srgbClr val="000000"/>
                </a:solidFill>
                <a:latin typeface="Arimo"/>
                <a:ea typeface="Arimo"/>
                <a:cs typeface="Arimo"/>
                <a:sym typeface="Arimo"/>
              </a:rPr>
              <a:t> </a:t>
            </a:r>
          </a:p>
        </p:txBody>
      </p:sp>
      <p:sp>
        <p:nvSpPr>
          <p:cNvPr id="16" name="TextBox 16"/>
          <p:cNvSpPr txBox="1"/>
          <p:nvPr/>
        </p:nvSpPr>
        <p:spPr>
          <a:xfrm>
            <a:off x="1600838" y="7752617"/>
            <a:ext cx="5395303" cy="576786"/>
          </a:xfrm>
          <a:prstGeom prst="rect">
            <a:avLst/>
          </a:prstGeom>
        </p:spPr>
        <p:txBody>
          <a:bodyPr lIns="0" tIns="0" rIns="0" bIns="0" rtlCol="0" anchor="t">
            <a:spAutoFit/>
          </a:bodyPr>
          <a:lstStyle/>
          <a:p>
            <a:pPr algn="l">
              <a:lnSpc>
                <a:spcPts val="1561"/>
              </a:lnSpc>
            </a:pPr>
            <a:r>
              <a:rPr lang="en-US" sz="1103" spc="-1">
                <a:solidFill>
                  <a:srgbClr val="FF0000"/>
                </a:solidFill>
                <a:latin typeface="IBM Plex Sans Condensed"/>
                <a:ea typeface="IBM Plex Sans Condensed"/>
                <a:cs typeface="IBM Plex Sans Condensed"/>
                <a:sym typeface="IBM Plex Sans Condensed"/>
              </a:rPr>
              <a:t>This is the idea that </a:t>
            </a:r>
            <a:r>
              <a:rPr lang="en-US" sz="1103" spc="-1">
                <a:solidFill>
                  <a:srgbClr val="FF0000"/>
                </a:solidFill>
                <a:latin typeface="IBM Plex Sans Condensed Bold"/>
                <a:ea typeface="IBM Plex Sans Condensed Bold"/>
                <a:cs typeface="IBM Plex Sans Condensed Bold"/>
                <a:sym typeface="IBM Plex Sans Condensed Bold"/>
              </a:rPr>
              <a:t>certain components or modules</a:t>
            </a:r>
            <a:r>
              <a:rPr lang="en-US" sz="1103" spc="-1">
                <a:solidFill>
                  <a:srgbClr val="FF0000"/>
                </a:solidFill>
                <a:latin typeface="IBM Plex Sans Condensed"/>
                <a:ea typeface="IBM Plex Sans Condensed"/>
                <a:cs typeface="IBM Plex Sans Condensed"/>
                <a:sym typeface="IBM Plex Sans Condensed"/>
              </a:rPr>
              <a:t> of software usually </a:t>
            </a:r>
            <a:r>
              <a:rPr lang="en-US" sz="1103" spc="-1">
                <a:solidFill>
                  <a:srgbClr val="FF0000"/>
                </a:solidFill>
                <a:latin typeface="IBM Plex Sans Condensed Bold"/>
                <a:ea typeface="IBM Plex Sans Condensed Bold"/>
                <a:cs typeface="IBM Plex Sans Condensed Bold"/>
                <a:sym typeface="IBM Plex Sans Condensed Bold"/>
              </a:rPr>
              <a:t>contain the most number of issues</a:t>
            </a:r>
            <a:r>
              <a:rPr lang="en-US" sz="1103" spc="-1">
                <a:solidFill>
                  <a:srgbClr val="FF0000"/>
                </a:solidFill>
                <a:latin typeface="IBM Plex Sans Condensed"/>
                <a:ea typeface="IBM Plex Sans Condensed"/>
                <a:cs typeface="IBM Plex Sans Condensed"/>
                <a:sym typeface="IBM Plex Sans Condensed"/>
              </a:rPr>
              <a:t> or are </a:t>
            </a:r>
            <a:r>
              <a:rPr lang="en-US" sz="1103" spc="-1">
                <a:solidFill>
                  <a:srgbClr val="FF0000"/>
                </a:solidFill>
                <a:latin typeface="IBM Plex Sans Condensed Bold"/>
                <a:ea typeface="IBM Plex Sans Condensed Bold"/>
                <a:cs typeface="IBM Plex Sans Condensed Bold"/>
                <a:sym typeface="IBM Plex Sans Condensed Bold"/>
              </a:rPr>
              <a:t>responsible for most operational failures.</a:t>
            </a:r>
            <a:r>
              <a:rPr lang="en-US" sz="1103" spc="-1">
                <a:solidFill>
                  <a:srgbClr val="FF0000"/>
                </a:solidFill>
                <a:latin typeface="IBM Plex Sans Condensed"/>
                <a:ea typeface="IBM Plex Sans Condensed"/>
                <a:cs typeface="IBM Plex Sans Condensed"/>
                <a:sym typeface="IBM Plex Sans Condensed"/>
              </a:rPr>
              <a:t> </a:t>
            </a:r>
          </a:p>
          <a:p>
            <a:pPr algn="l">
              <a:lnSpc>
                <a:spcPts val="1700"/>
              </a:lnSpc>
            </a:pPr>
            <a:r>
              <a:rPr lang="en-US" sz="1103" spc="-1">
                <a:solidFill>
                  <a:srgbClr val="000000"/>
                </a:solidFill>
                <a:latin typeface="IBM Plex Sans Condensed"/>
                <a:ea typeface="IBM Plex Sans Condensed"/>
                <a:cs typeface="IBM Plex Sans Condensed"/>
                <a:sym typeface="IBM Plex Sans Condensed"/>
              </a:rPr>
              <a:t>Testing, therefore, should be </a:t>
            </a:r>
            <a:r>
              <a:rPr lang="en-US" sz="1103" spc="-1">
                <a:solidFill>
                  <a:srgbClr val="FF0000"/>
                </a:solidFill>
                <a:latin typeface="IBM Plex Sans Condensed Bold"/>
                <a:ea typeface="IBM Plex Sans Condensed Bold"/>
                <a:cs typeface="IBM Plex Sans Condensed Bold"/>
                <a:sym typeface="IBM Plex Sans Condensed Bold"/>
              </a:rPr>
              <a:t>focused on these areas</a:t>
            </a:r>
            <a:r>
              <a:rPr lang="en-US" sz="1103" spc="-1">
                <a:solidFill>
                  <a:srgbClr val="FF0000"/>
                </a:solidFill>
                <a:latin typeface="IBM Plex Sans Condensed"/>
                <a:ea typeface="IBM Plex Sans Condensed"/>
                <a:cs typeface="IBM Plex Sans Condensed"/>
                <a:sym typeface="IBM Plex Sans Condensed"/>
              </a:rPr>
              <a:t>.</a:t>
            </a:r>
            <a:r>
              <a:rPr lang="en-US" sz="1103" spc="-1">
                <a:solidFill>
                  <a:srgbClr val="000000"/>
                </a:solidFill>
                <a:latin typeface="IBM Plex Sans Condensed"/>
                <a:ea typeface="IBM Plex Sans Condensed"/>
                <a:cs typeface="IBM Plex Sans Condensed"/>
                <a:sym typeface="IBM Plex Sans Condensed"/>
              </a:rPr>
              <a:t> </a:t>
            </a:r>
          </a:p>
        </p:txBody>
      </p:sp>
      <p:sp>
        <p:nvSpPr>
          <p:cNvPr id="17" name="TextBox 17"/>
          <p:cNvSpPr txBox="1"/>
          <p:nvPr/>
        </p:nvSpPr>
        <p:spPr>
          <a:xfrm>
            <a:off x="1372238" y="8086515"/>
            <a:ext cx="105042" cy="226276"/>
          </a:xfrm>
          <a:prstGeom prst="rect">
            <a:avLst/>
          </a:prstGeom>
        </p:spPr>
        <p:txBody>
          <a:bodyPr lIns="0" tIns="0" rIns="0" bIns="0" rtlCol="0" anchor="t">
            <a:spAutoFit/>
          </a:bodyPr>
          <a:lstStyle/>
          <a:p>
            <a:pPr algn="l">
              <a:lnSpc>
                <a:spcPts val="1700"/>
              </a:lnSpc>
            </a:pPr>
            <a:r>
              <a:rPr lang="en-US" sz="1103">
                <a:solidFill>
                  <a:srgbClr val="000000"/>
                </a:solidFill>
                <a:latin typeface="Arimo"/>
                <a:ea typeface="Arimo"/>
                <a:cs typeface="Arimo"/>
                <a:sym typeface="Arimo"/>
              </a:rPr>
              <a:t> </a:t>
            </a:r>
          </a:p>
        </p:txBody>
      </p:sp>
      <p:sp>
        <p:nvSpPr>
          <p:cNvPr id="18" name="TextBox 18"/>
          <p:cNvSpPr txBox="1"/>
          <p:nvPr/>
        </p:nvSpPr>
        <p:spPr>
          <a:xfrm>
            <a:off x="1600838" y="923192"/>
            <a:ext cx="5396694" cy="570433"/>
          </a:xfrm>
          <a:prstGeom prst="rect">
            <a:avLst/>
          </a:prstGeom>
        </p:spPr>
        <p:txBody>
          <a:bodyPr lIns="0" tIns="0" rIns="0" bIns="0" rtlCol="0" anchor="t">
            <a:spAutoFit/>
          </a:bodyPr>
          <a:lstStyle/>
          <a:p>
            <a:pPr algn="just">
              <a:lnSpc>
                <a:spcPts val="1535"/>
              </a:lnSpc>
            </a:pPr>
            <a:r>
              <a:rPr lang="en-US" sz="1103" spc="-1">
                <a:solidFill>
                  <a:srgbClr val="000000"/>
                </a:solidFill>
                <a:latin typeface="IBM Plex Sans Condensed"/>
                <a:ea typeface="IBM Plex Sans Condensed"/>
                <a:cs typeface="IBM Plex Sans Condensed"/>
                <a:sym typeface="IBM Plex Sans Condensed"/>
              </a:rPr>
              <a:t>Testing </a:t>
            </a:r>
            <a:r>
              <a:rPr lang="en-US" sz="1103" spc="-1">
                <a:solidFill>
                  <a:srgbClr val="FF0000"/>
                </a:solidFill>
                <a:latin typeface="IBM Plex Sans Condensed"/>
                <a:ea typeface="IBM Plex Sans Condensed"/>
                <a:cs typeface="IBM Plex Sans Condensed"/>
                <a:sym typeface="IBM Plex Sans Condensed"/>
              </a:rPr>
              <a:t>can show that defects are present </a:t>
            </a:r>
            <a:r>
              <a:rPr lang="en-US" sz="1103" spc="-1">
                <a:solidFill>
                  <a:srgbClr val="FF0000"/>
                </a:solidFill>
                <a:latin typeface="IBM Plex Sans Condensed Bold"/>
                <a:ea typeface="IBM Plex Sans Condensed Bold"/>
                <a:cs typeface="IBM Plex Sans Condensed Bold"/>
                <a:sym typeface="IBM Plex Sans Condensed Bold"/>
              </a:rPr>
              <a:t>but cannot prove that</a:t>
            </a:r>
            <a:r>
              <a:rPr lang="en-US" sz="1103" spc="-1">
                <a:solidFill>
                  <a:srgbClr val="FF0000"/>
                </a:solidFill>
                <a:latin typeface="IBM Plex Sans Condensed"/>
                <a:ea typeface="IBM Plex Sans Condensed"/>
                <a:cs typeface="IBM Plex Sans Condensed"/>
                <a:sym typeface="IBM Plex Sans Condensed"/>
              </a:rPr>
              <a:t> there are no defects. </a:t>
            </a:r>
            <a:r>
              <a:rPr lang="en-US" sz="1103" spc="-1">
                <a:solidFill>
                  <a:srgbClr val="000000"/>
                </a:solidFill>
                <a:latin typeface="IBM Plex Sans Condensed"/>
                <a:ea typeface="IBM Plex Sans Condensed"/>
                <a:cs typeface="IBM Plex Sans Condensed"/>
                <a:sym typeface="IBM Plex Sans Condensed"/>
              </a:rPr>
              <a:t>Testing </a:t>
            </a:r>
            <a:r>
              <a:rPr lang="en-US" sz="1103" spc="-1">
                <a:solidFill>
                  <a:srgbClr val="FF0000"/>
                </a:solidFill>
                <a:latin typeface="IBM Plex Sans Condensed Bold"/>
                <a:ea typeface="IBM Plex Sans Condensed Bold"/>
                <a:cs typeface="IBM Plex Sans Condensed Bold"/>
                <a:sym typeface="IBM Plex Sans Condensed Bold"/>
              </a:rPr>
              <a:t>reduces</a:t>
            </a:r>
            <a:r>
              <a:rPr lang="en-US" sz="1103" spc="-1">
                <a:solidFill>
                  <a:srgbClr val="FF0000"/>
                </a:solidFill>
                <a:latin typeface="IBM Plex Sans Condensed"/>
                <a:ea typeface="IBM Plex Sans Condensed"/>
                <a:cs typeface="IBM Plex Sans Condensed"/>
                <a:sym typeface="IBM Plex Sans Condensed"/>
              </a:rPr>
              <a:t> the </a:t>
            </a:r>
            <a:r>
              <a:rPr lang="en-US" sz="1103" spc="-1">
                <a:solidFill>
                  <a:srgbClr val="FF0000"/>
                </a:solidFill>
                <a:latin typeface="IBM Plex Sans Condensed Bold"/>
                <a:ea typeface="IBM Plex Sans Condensed Bold"/>
                <a:cs typeface="IBM Plex Sans Condensed Bold"/>
                <a:sym typeface="IBM Plex Sans Condensed Bold"/>
              </a:rPr>
              <a:t>probability</a:t>
            </a:r>
            <a:r>
              <a:rPr lang="en-US" sz="1103" spc="-1">
                <a:solidFill>
                  <a:srgbClr val="FF0000"/>
                </a:solidFill>
                <a:latin typeface="IBM Plex Sans Condensed"/>
                <a:ea typeface="IBM Plex Sans Condensed"/>
                <a:cs typeface="IBM Plex Sans Condensed"/>
                <a:sym typeface="IBM Plex Sans Condensed"/>
              </a:rPr>
              <a:t> of undiscovered defects </a:t>
            </a:r>
            <a:r>
              <a:rPr lang="en-US" sz="1103" spc="-1">
                <a:solidFill>
                  <a:srgbClr val="000000"/>
                </a:solidFill>
                <a:latin typeface="IBM Plex Sans Condensed"/>
                <a:ea typeface="IBM Plex Sans Condensed"/>
                <a:cs typeface="IBM Plex Sans Condensed"/>
                <a:sym typeface="IBM Plex Sans Condensed"/>
              </a:rPr>
              <a:t>remaining in the software, but testing is not proof of correctness even if no defects are found. </a:t>
            </a:r>
          </a:p>
        </p:txBody>
      </p:sp>
      <p:sp>
        <p:nvSpPr>
          <p:cNvPr id="19" name="TextBox 19"/>
          <p:cNvSpPr txBox="1"/>
          <p:nvPr/>
        </p:nvSpPr>
        <p:spPr>
          <a:xfrm>
            <a:off x="1372238" y="1959893"/>
            <a:ext cx="1941871" cy="180289"/>
          </a:xfrm>
          <a:prstGeom prst="rect">
            <a:avLst/>
          </a:prstGeom>
        </p:spPr>
        <p:txBody>
          <a:bodyPr lIns="0" tIns="0" rIns="0" bIns="0" rtlCol="0" anchor="t">
            <a:spAutoFit/>
          </a:bodyPr>
          <a:lstStyle/>
          <a:p>
            <a:pPr algn="l">
              <a:lnSpc>
                <a:spcPts val="1559"/>
              </a:lnSpc>
            </a:pPr>
            <a:r>
              <a:rPr lang="en-US" sz="1103" spc="-1">
                <a:solidFill>
                  <a:srgbClr val="5B9BD5"/>
                </a:solidFill>
                <a:latin typeface="IBM Plex Sans Condensed Bold"/>
                <a:ea typeface="IBM Plex Sans Condensed Bold"/>
                <a:cs typeface="IBM Plex Sans Condensed Bold"/>
                <a:sym typeface="IBM Plex Sans Condensed Bold"/>
              </a:rPr>
              <a:t>Exhaustive testing is impossible: </a:t>
            </a:r>
          </a:p>
        </p:txBody>
      </p:sp>
      <p:sp>
        <p:nvSpPr>
          <p:cNvPr id="20" name="TextBox 20"/>
          <p:cNvSpPr txBox="1"/>
          <p:nvPr/>
        </p:nvSpPr>
        <p:spPr>
          <a:xfrm>
            <a:off x="1372238" y="2120560"/>
            <a:ext cx="105042" cy="207226"/>
          </a:xfrm>
          <a:prstGeom prst="rect">
            <a:avLst/>
          </a:prstGeom>
        </p:spPr>
        <p:txBody>
          <a:bodyPr lIns="0" tIns="0" rIns="0" bIns="0" rtlCol="0" anchor="t">
            <a:spAutoFit/>
          </a:bodyPr>
          <a:lstStyle/>
          <a:p>
            <a:pPr algn="l">
              <a:lnSpc>
                <a:spcPts val="1559"/>
              </a:lnSpc>
            </a:pPr>
            <a:r>
              <a:rPr lang="en-US" sz="1103">
                <a:solidFill>
                  <a:srgbClr val="000000"/>
                </a:solidFill>
                <a:latin typeface="Arimo"/>
                <a:ea typeface="Arimo"/>
                <a:cs typeface="Arimo"/>
                <a:sym typeface="Arimo"/>
              </a:rPr>
              <a:t> </a:t>
            </a:r>
          </a:p>
        </p:txBody>
      </p:sp>
      <p:sp>
        <p:nvSpPr>
          <p:cNvPr id="21" name="TextBox 21"/>
          <p:cNvSpPr txBox="1"/>
          <p:nvPr/>
        </p:nvSpPr>
        <p:spPr>
          <a:xfrm>
            <a:off x="1600838" y="2164109"/>
            <a:ext cx="5396751" cy="774906"/>
          </a:xfrm>
          <a:prstGeom prst="rect">
            <a:avLst/>
          </a:prstGeom>
        </p:spPr>
        <p:txBody>
          <a:bodyPr lIns="0" tIns="0" rIns="0" bIns="0" rtlCol="0" anchor="t">
            <a:spAutoFit/>
          </a:bodyPr>
          <a:lstStyle/>
          <a:p>
            <a:pPr algn="l">
              <a:lnSpc>
                <a:spcPts val="1559"/>
              </a:lnSpc>
            </a:pPr>
            <a:r>
              <a:rPr lang="en-US" sz="1103" spc="-1">
                <a:solidFill>
                  <a:srgbClr val="FF0000"/>
                </a:solidFill>
                <a:latin typeface="IBM Plex Sans Condensed"/>
                <a:ea typeface="IBM Plex Sans Condensed"/>
                <a:cs typeface="IBM Plex Sans Condensed"/>
                <a:sym typeface="IBM Plex Sans Condensed"/>
              </a:rPr>
              <a:t>Testing everything (all combinations of inputs and preconditions) </a:t>
            </a:r>
            <a:r>
              <a:rPr lang="en-US" sz="1103" spc="-1">
                <a:solidFill>
                  <a:srgbClr val="000000"/>
                </a:solidFill>
                <a:latin typeface="IBM Plex Sans Condensed"/>
                <a:ea typeface="IBM Plex Sans Condensed"/>
                <a:cs typeface="IBM Plex Sans Condensed"/>
                <a:sym typeface="IBM Plex Sans Condensed"/>
              </a:rPr>
              <a:t>is </a:t>
            </a:r>
            <a:r>
              <a:rPr lang="en-US" sz="1103" spc="-1">
                <a:solidFill>
                  <a:srgbClr val="FF0000"/>
                </a:solidFill>
                <a:latin typeface="IBM Plex Sans Condensed Bold"/>
                <a:ea typeface="IBM Plex Sans Condensed Bold"/>
                <a:cs typeface="IBM Plex Sans Condensed Bold"/>
                <a:sym typeface="IBM Plex Sans Condensed Bold"/>
              </a:rPr>
              <a:t>not feasible</a:t>
            </a:r>
            <a:r>
              <a:rPr lang="en-US" sz="1103" spc="-1">
                <a:solidFill>
                  <a:srgbClr val="FF0000"/>
                </a:solidFill>
                <a:latin typeface="IBM Plex Sans Condensed"/>
                <a:ea typeface="IBM Plex Sans Condensed"/>
                <a:cs typeface="IBM Plex Sans Condensed"/>
                <a:sym typeface="IBM Plex Sans Condensed"/>
              </a:rPr>
              <a:t> </a:t>
            </a:r>
            <a:r>
              <a:rPr lang="en-US" sz="1103" spc="-1">
                <a:solidFill>
                  <a:srgbClr val="000000"/>
                </a:solidFill>
                <a:latin typeface="IBM Plex Sans Condensed"/>
                <a:ea typeface="IBM Plex Sans Condensed"/>
                <a:cs typeface="IBM Plex Sans Condensed"/>
                <a:sym typeface="IBM Plex Sans Condensed"/>
              </a:rPr>
              <a:t>except for trivial cases. </a:t>
            </a:r>
          </a:p>
          <a:p>
            <a:pPr algn="l">
              <a:lnSpc>
                <a:spcPts val="1803"/>
              </a:lnSpc>
            </a:pPr>
            <a:r>
              <a:rPr lang="en-US" sz="1103" spc="-1">
                <a:solidFill>
                  <a:srgbClr val="000000"/>
                </a:solidFill>
                <a:latin typeface="IBM Plex Sans Condensed"/>
                <a:ea typeface="IBM Plex Sans Condensed"/>
                <a:cs typeface="IBM Plex Sans Condensed"/>
                <a:sym typeface="IBM Plex Sans Condensed"/>
              </a:rPr>
              <a:t>Rather than attempting to test exhaustively, risk analysis, </a:t>
            </a:r>
            <a:r>
              <a:rPr lang="en-US" sz="1103" spc="-1">
                <a:solidFill>
                  <a:srgbClr val="FF0000"/>
                </a:solidFill>
                <a:latin typeface="IBM Plex Sans Condensed"/>
                <a:ea typeface="IBM Plex Sans Condensed"/>
                <a:cs typeface="IBM Plex Sans Condensed"/>
                <a:sym typeface="IBM Plex Sans Condensed"/>
              </a:rPr>
              <a:t>test techniques, and priorities </a:t>
            </a:r>
          </a:p>
          <a:p>
            <a:pPr algn="l">
              <a:lnSpc>
                <a:spcPts val="1219"/>
              </a:lnSpc>
            </a:pPr>
            <a:r>
              <a:rPr lang="en-US" sz="1103" spc="-1">
                <a:solidFill>
                  <a:srgbClr val="FF0000"/>
                </a:solidFill>
                <a:latin typeface="IBM Plex Sans Condensed"/>
                <a:ea typeface="IBM Plex Sans Condensed"/>
                <a:cs typeface="IBM Plex Sans Condensed"/>
                <a:sym typeface="IBM Plex Sans Condensed"/>
              </a:rPr>
              <a:t>should be used </a:t>
            </a:r>
            <a:r>
              <a:rPr lang="en-US" sz="1103" spc="-1">
                <a:solidFill>
                  <a:srgbClr val="FF0000"/>
                </a:solidFill>
                <a:latin typeface="IBM Plex Sans Condensed Bold"/>
                <a:ea typeface="IBM Plex Sans Condensed Bold"/>
                <a:cs typeface="IBM Plex Sans Condensed Bold"/>
                <a:sym typeface="IBM Plex Sans Condensed Bold"/>
              </a:rPr>
              <a:t>to focus test efforts.</a:t>
            </a:r>
            <a:r>
              <a:rPr lang="en-US" sz="1103" spc="-1">
                <a:solidFill>
                  <a:srgbClr val="000000"/>
                </a:solidFill>
                <a:latin typeface="IBM Plex Sans Condensed"/>
                <a:ea typeface="IBM Plex Sans Condensed"/>
                <a:cs typeface="IBM Plex Sans Condensed"/>
                <a:sym typeface="IBM Plex Sans Condensed"/>
              </a:rPr>
              <a:t> </a:t>
            </a:r>
          </a:p>
        </p:txBody>
      </p:sp>
      <p:sp>
        <p:nvSpPr>
          <p:cNvPr id="22" name="TextBox 22"/>
          <p:cNvSpPr txBox="1"/>
          <p:nvPr/>
        </p:nvSpPr>
        <p:spPr>
          <a:xfrm>
            <a:off x="1372238" y="2494578"/>
            <a:ext cx="105042" cy="235801"/>
          </a:xfrm>
          <a:prstGeom prst="rect">
            <a:avLst/>
          </a:prstGeom>
        </p:spPr>
        <p:txBody>
          <a:bodyPr lIns="0" tIns="0" rIns="0" bIns="0" rtlCol="0" anchor="t">
            <a:spAutoFit/>
          </a:bodyPr>
          <a:lstStyle/>
          <a:p>
            <a:pPr algn="l">
              <a:lnSpc>
                <a:spcPts val="1803"/>
              </a:lnSpc>
            </a:pPr>
            <a:r>
              <a:rPr lang="en-US" sz="1103">
                <a:solidFill>
                  <a:srgbClr val="000000"/>
                </a:solidFill>
                <a:latin typeface="Arimo"/>
                <a:ea typeface="Arimo"/>
                <a:cs typeface="Arimo"/>
                <a:sym typeface="Arimo"/>
              </a:rPr>
              <a:t> </a:t>
            </a:r>
          </a:p>
        </p:txBody>
      </p:sp>
      <p:sp>
        <p:nvSpPr>
          <p:cNvPr id="23" name="TextBox 23"/>
          <p:cNvSpPr txBox="1"/>
          <p:nvPr/>
        </p:nvSpPr>
        <p:spPr>
          <a:xfrm>
            <a:off x="1372238" y="3404892"/>
            <a:ext cx="2159498" cy="180289"/>
          </a:xfrm>
          <a:prstGeom prst="rect">
            <a:avLst/>
          </a:prstGeom>
        </p:spPr>
        <p:txBody>
          <a:bodyPr lIns="0" tIns="0" rIns="0" bIns="0" rtlCol="0" anchor="t">
            <a:spAutoFit/>
          </a:bodyPr>
          <a:lstStyle/>
          <a:p>
            <a:pPr algn="l">
              <a:lnSpc>
                <a:spcPts val="1568"/>
              </a:lnSpc>
            </a:pPr>
            <a:r>
              <a:rPr lang="en-US" sz="1103" spc="-1">
                <a:solidFill>
                  <a:srgbClr val="5B9BD5"/>
                </a:solidFill>
                <a:latin typeface="IBM Plex Sans Condensed Bold"/>
                <a:ea typeface="IBM Plex Sans Condensed Bold"/>
                <a:cs typeface="IBM Plex Sans Condensed Bold"/>
                <a:sym typeface="IBM Plex Sans Condensed Bold"/>
              </a:rPr>
              <a:t>Early testing saves time and money: </a:t>
            </a:r>
          </a:p>
        </p:txBody>
      </p:sp>
      <p:sp>
        <p:nvSpPr>
          <p:cNvPr id="24" name="TextBox 24"/>
          <p:cNvSpPr txBox="1"/>
          <p:nvPr/>
        </p:nvSpPr>
        <p:spPr>
          <a:xfrm>
            <a:off x="1372238" y="3568998"/>
            <a:ext cx="105042" cy="207226"/>
          </a:xfrm>
          <a:prstGeom prst="rect">
            <a:avLst/>
          </a:prstGeom>
        </p:spPr>
        <p:txBody>
          <a:bodyPr lIns="0" tIns="0" rIns="0" bIns="0" rtlCol="0" anchor="t">
            <a:spAutoFit/>
          </a:bodyPr>
          <a:lstStyle/>
          <a:p>
            <a:pPr algn="l">
              <a:lnSpc>
                <a:spcPts val="1568"/>
              </a:lnSpc>
            </a:pPr>
            <a:r>
              <a:rPr lang="en-US" sz="1103">
                <a:solidFill>
                  <a:srgbClr val="000000"/>
                </a:solidFill>
                <a:latin typeface="Arimo"/>
                <a:ea typeface="Arimo"/>
                <a:cs typeface="Arimo"/>
                <a:sym typeface="Arimo"/>
              </a:rPr>
              <a:t> </a:t>
            </a:r>
          </a:p>
        </p:txBody>
      </p:sp>
      <p:sp>
        <p:nvSpPr>
          <p:cNvPr id="25" name="TextBox 25"/>
          <p:cNvSpPr txBox="1"/>
          <p:nvPr/>
        </p:nvSpPr>
        <p:spPr>
          <a:xfrm>
            <a:off x="1600838" y="3612537"/>
            <a:ext cx="5397094" cy="576529"/>
          </a:xfrm>
          <a:prstGeom prst="rect">
            <a:avLst/>
          </a:prstGeom>
        </p:spPr>
        <p:txBody>
          <a:bodyPr lIns="0" tIns="0" rIns="0" bIns="0" rtlCol="0" anchor="t">
            <a:spAutoFit/>
          </a:bodyPr>
          <a:lstStyle/>
          <a:p>
            <a:pPr algn="l">
              <a:lnSpc>
                <a:spcPts val="1568"/>
              </a:lnSpc>
            </a:pPr>
            <a:r>
              <a:rPr lang="en-US" sz="1103" spc="-1">
                <a:solidFill>
                  <a:srgbClr val="000000"/>
                </a:solidFill>
                <a:latin typeface="IBM Plex Sans Condensed"/>
                <a:ea typeface="IBM Plex Sans Condensed"/>
                <a:cs typeface="IBM Plex Sans Condensed"/>
                <a:sym typeface="IBM Plex Sans Condensed"/>
              </a:rPr>
              <a:t>To find defects early, </a:t>
            </a:r>
            <a:r>
              <a:rPr lang="en-US" sz="1103" spc="-1">
                <a:solidFill>
                  <a:srgbClr val="FF0000"/>
                </a:solidFill>
                <a:latin typeface="IBM Plex Sans Condensed"/>
                <a:ea typeface="IBM Plex Sans Condensed"/>
                <a:cs typeface="IBM Plex Sans Condensed"/>
                <a:sym typeface="IBM Plex Sans Condensed"/>
              </a:rPr>
              <a:t>both static and dynamic test activities </a:t>
            </a:r>
            <a:r>
              <a:rPr lang="en-US" sz="1103" spc="-1">
                <a:solidFill>
                  <a:srgbClr val="FF0000"/>
                </a:solidFill>
                <a:latin typeface="IBM Plex Sans Condensed Bold"/>
                <a:ea typeface="IBM Plex Sans Condensed Bold"/>
                <a:cs typeface="IBM Plex Sans Condensed Bold"/>
                <a:sym typeface="IBM Plex Sans Condensed Bold"/>
              </a:rPr>
              <a:t>should be</a:t>
            </a:r>
            <a:r>
              <a:rPr lang="en-US" sz="1103" spc="-1">
                <a:solidFill>
                  <a:srgbClr val="FF0000"/>
                </a:solidFill>
                <a:latin typeface="IBM Plex Sans Condensed"/>
                <a:ea typeface="IBM Plex Sans Condensed"/>
                <a:cs typeface="IBM Plex Sans Condensed"/>
                <a:sym typeface="IBM Plex Sans Condensed"/>
              </a:rPr>
              <a:t> started as early as possible</a:t>
            </a:r>
            <a:r>
              <a:rPr lang="en-US" sz="1103" spc="-1">
                <a:solidFill>
                  <a:srgbClr val="000000"/>
                </a:solidFill>
                <a:latin typeface="IBM Plex Sans Condensed"/>
                <a:ea typeface="IBM Plex Sans Condensed"/>
                <a:cs typeface="IBM Plex Sans Condensed"/>
                <a:sym typeface="IBM Plex Sans Condensed"/>
              </a:rPr>
              <a:t> in the software development lifecycle. </a:t>
            </a:r>
          </a:p>
          <a:p>
            <a:pPr algn="l">
              <a:lnSpc>
                <a:spcPts val="1731"/>
              </a:lnSpc>
            </a:pPr>
            <a:r>
              <a:rPr lang="en-US" sz="1103" spc="-1">
                <a:solidFill>
                  <a:srgbClr val="FF0000"/>
                </a:solidFill>
                <a:latin typeface="IBM Plex Sans Condensed"/>
                <a:ea typeface="IBM Plex Sans Condensed"/>
                <a:cs typeface="IBM Plex Sans Condensed"/>
                <a:sym typeface="IBM Plex Sans Condensed"/>
              </a:rPr>
              <a:t>Testing early in the software development lifecycle helps reduce or eliminate </a:t>
            </a:r>
            <a:r>
              <a:rPr lang="en-US" sz="1103" spc="-1">
                <a:solidFill>
                  <a:srgbClr val="FF0000"/>
                </a:solidFill>
                <a:latin typeface="IBM Plex Sans Condensed Bold"/>
                <a:ea typeface="IBM Plex Sans Condensed Bold"/>
                <a:cs typeface="IBM Plex Sans Condensed Bold"/>
                <a:sym typeface="IBM Plex Sans Condensed Bold"/>
              </a:rPr>
              <a:t>costly changes</a:t>
            </a:r>
            <a:r>
              <a:rPr lang="en-US" sz="1103" spc="-1">
                <a:solidFill>
                  <a:srgbClr val="FF0000"/>
                </a:solidFill>
                <a:latin typeface="IBM Plex Sans Condensed"/>
                <a:ea typeface="IBM Plex Sans Condensed"/>
                <a:cs typeface="IBM Plex Sans Condensed"/>
                <a:sym typeface="IBM Plex Sans Condensed"/>
              </a:rPr>
              <a:t>.</a:t>
            </a:r>
            <a:r>
              <a:rPr lang="en-US" sz="1103" spc="-1">
                <a:solidFill>
                  <a:srgbClr val="000000"/>
                </a:solidFill>
                <a:latin typeface="IBM Plex Sans Condensed"/>
                <a:ea typeface="IBM Plex Sans Condensed"/>
                <a:cs typeface="IBM Plex Sans Condensed"/>
                <a:sym typeface="IBM Plex Sans Condensed"/>
              </a:rPr>
              <a:t> </a:t>
            </a:r>
          </a:p>
        </p:txBody>
      </p:sp>
      <p:sp>
        <p:nvSpPr>
          <p:cNvPr id="26" name="TextBox 26"/>
          <p:cNvSpPr txBox="1"/>
          <p:nvPr/>
        </p:nvSpPr>
        <p:spPr>
          <a:xfrm>
            <a:off x="1372238" y="3946188"/>
            <a:ext cx="105042" cy="226276"/>
          </a:xfrm>
          <a:prstGeom prst="rect">
            <a:avLst/>
          </a:prstGeom>
        </p:spPr>
        <p:txBody>
          <a:bodyPr lIns="0" tIns="0" rIns="0" bIns="0" rtlCol="0" anchor="t">
            <a:spAutoFit/>
          </a:bodyPr>
          <a:lstStyle/>
          <a:p>
            <a:pPr algn="l">
              <a:lnSpc>
                <a:spcPts val="1731"/>
              </a:lnSpc>
            </a:pPr>
            <a:r>
              <a:rPr lang="en-US" sz="1103">
                <a:solidFill>
                  <a:srgbClr val="000000"/>
                </a:solidFill>
                <a:latin typeface="Arimo"/>
                <a:ea typeface="Arimo"/>
                <a:cs typeface="Arimo"/>
                <a:sym typeface="Arimo"/>
              </a:rPr>
              <a:t> </a:t>
            </a:r>
          </a:p>
        </p:txBody>
      </p:sp>
      <p:sp>
        <p:nvSpPr>
          <p:cNvPr id="27" name="TextBox 27"/>
          <p:cNvSpPr txBox="1"/>
          <p:nvPr/>
        </p:nvSpPr>
        <p:spPr>
          <a:xfrm>
            <a:off x="1372238" y="4645685"/>
            <a:ext cx="1739789" cy="189814"/>
          </a:xfrm>
          <a:prstGeom prst="rect">
            <a:avLst/>
          </a:prstGeom>
        </p:spPr>
        <p:txBody>
          <a:bodyPr lIns="0" tIns="0" rIns="0" bIns="0" rtlCol="0" anchor="t">
            <a:spAutoFit/>
          </a:bodyPr>
          <a:lstStyle/>
          <a:p>
            <a:pPr algn="l">
              <a:lnSpc>
                <a:spcPts val="1631"/>
              </a:lnSpc>
            </a:pPr>
            <a:r>
              <a:rPr lang="en-US" sz="1103" spc="-1">
                <a:solidFill>
                  <a:srgbClr val="5B9BD5"/>
                </a:solidFill>
                <a:latin typeface="IBM Plex Sans Condensed Bold"/>
                <a:ea typeface="IBM Plex Sans Condensed Bold"/>
                <a:cs typeface="IBM Plex Sans Condensed Bold"/>
                <a:sym typeface="IBM Plex Sans Condensed Bold"/>
              </a:rPr>
              <a:t>Absence-of-errors is a fallacy </a:t>
            </a:r>
          </a:p>
        </p:txBody>
      </p:sp>
      <p:sp>
        <p:nvSpPr>
          <p:cNvPr id="28" name="TextBox 28"/>
          <p:cNvSpPr txBox="1"/>
          <p:nvPr/>
        </p:nvSpPr>
        <p:spPr>
          <a:xfrm>
            <a:off x="1372238" y="4809411"/>
            <a:ext cx="105042" cy="216751"/>
          </a:xfrm>
          <a:prstGeom prst="rect">
            <a:avLst/>
          </a:prstGeom>
        </p:spPr>
        <p:txBody>
          <a:bodyPr lIns="0" tIns="0" rIns="0" bIns="0" rtlCol="0" anchor="t">
            <a:spAutoFit/>
          </a:bodyPr>
          <a:lstStyle/>
          <a:p>
            <a:pPr algn="l">
              <a:lnSpc>
                <a:spcPts val="1631"/>
              </a:lnSpc>
            </a:pPr>
            <a:r>
              <a:rPr lang="en-US" sz="1103">
                <a:solidFill>
                  <a:srgbClr val="000000"/>
                </a:solidFill>
                <a:latin typeface="Arimo"/>
                <a:ea typeface="Arimo"/>
                <a:cs typeface="Arimo"/>
                <a:sym typeface="Arimo"/>
              </a:rPr>
              <a:t> </a:t>
            </a:r>
          </a:p>
        </p:txBody>
      </p:sp>
      <p:sp>
        <p:nvSpPr>
          <p:cNvPr id="29" name="TextBox 29"/>
          <p:cNvSpPr txBox="1"/>
          <p:nvPr/>
        </p:nvSpPr>
        <p:spPr>
          <a:xfrm>
            <a:off x="1600838" y="4852949"/>
            <a:ext cx="5397094" cy="979246"/>
          </a:xfrm>
          <a:prstGeom prst="rect">
            <a:avLst/>
          </a:prstGeom>
        </p:spPr>
        <p:txBody>
          <a:bodyPr lIns="0" tIns="0" rIns="0" bIns="0" rtlCol="0" anchor="t">
            <a:spAutoFit/>
          </a:bodyPr>
          <a:lstStyle/>
          <a:p>
            <a:pPr algn="just">
              <a:lnSpc>
                <a:spcPts val="1631"/>
              </a:lnSpc>
            </a:pPr>
            <a:r>
              <a:rPr lang="en-US" sz="1103" spc="-1">
                <a:solidFill>
                  <a:srgbClr val="000000"/>
                </a:solidFill>
                <a:latin typeface="IBM Plex Sans Condensed"/>
                <a:ea typeface="IBM Plex Sans Condensed"/>
                <a:cs typeface="IBM Plex Sans Condensed"/>
                <a:sym typeface="IBM Plex Sans Condensed"/>
              </a:rPr>
              <a:t>Some organizations </a:t>
            </a:r>
            <a:r>
              <a:rPr lang="en-US" sz="1103" spc="-1">
                <a:solidFill>
                  <a:srgbClr val="FF0000"/>
                </a:solidFill>
                <a:latin typeface="IBM Plex Sans Condensed Bold"/>
                <a:ea typeface="IBM Plex Sans Condensed Bold"/>
                <a:cs typeface="IBM Plex Sans Condensed Bold"/>
                <a:sym typeface="IBM Plex Sans Condensed Bold"/>
              </a:rPr>
              <a:t>expect</a:t>
            </a:r>
            <a:r>
              <a:rPr lang="en-US" sz="1103" spc="-1">
                <a:solidFill>
                  <a:srgbClr val="FF0000"/>
                </a:solidFill>
                <a:latin typeface="IBM Plex Sans Condensed"/>
                <a:ea typeface="IBM Plex Sans Condensed"/>
                <a:cs typeface="IBM Plex Sans Condensed"/>
                <a:sym typeface="IBM Plex Sans Condensed"/>
              </a:rPr>
              <a:t> </a:t>
            </a:r>
            <a:r>
              <a:rPr lang="en-US" sz="1103" spc="-1">
                <a:solidFill>
                  <a:srgbClr val="000000"/>
                </a:solidFill>
                <a:latin typeface="IBM Plex Sans Condensed"/>
                <a:ea typeface="IBM Plex Sans Condensed"/>
                <a:cs typeface="IBM Plex Sans Condensed"/>
                <a:sym typeface="IBM Plex Sans Condensed"/>
              </a:rPr>
              <a:t>that testers can run </a:t>
            </a:r>
            <a:r>
              <a:rPr lang="en-US" sz="1103" spc="-1">
                <a:solidFill>
                  <a:srgbClr val="FF0000"/>
                </a:solidFill>
                <a:latin typeface="IBM Plex Sans Condensed"/>
                <a:ea typeface="IBM Plex Sans Condensed"/>
                <a:cs typeface="IBM Plex Sans Condensed"/>
                <a:sym typeface="IBM Plex Sans Condensed"/>
              </a:rPr>
              <a:t>all possible tests and find all possible defects</a:t>
            </a:r>
            <a:r>
              <a:rPr lang="en-US" sz="1103" spc="-1">
                <a:solidFill>
                  <a:srgbClr val="000000"/>
                </a:solidFill>
                <a:latin typeface="IBM Plex Sans Condensed"/>
                <a:ea typeface="IBM Plex Sans Condensed"/>
                <a:cs typeface="IBM Plex Sans Condensed"/>
                <a:sym typeface="IBM Plex Sans Condensed"/>
              </a:rPr>
              <a:t>, </a:t>
            </a:r>
          </a:p>
          <a:p>
            <a:pPr algn="just">
              <a:lnSpc>
                <a:spcPts val="1392"/>
              </a:lnSpc>
            </a:pPr>
            <a:r>
              <a:rPr lang="en-US" sz="1103" spc="-1">
                <a:solidFill>
                  <a:srgbClr val="000000"/>
                </a:solidFill>
                <a:latin typeface="IBM Plex Sans Condensed"/>
                <a:ea typeface="IBM Plex Sans Condensed"/>
                <a:cs typeface="IBM Plex Sans Condensed"/>
                <a:sym typeface="IBM Plex Sans Condensed"/>
              </a:rPr>
              <a:t>but this is impossible. It is a </a:t>
            </a:r>
            <a:r>
              <a:rPr lang="en-US" sz="1103" spc="-1">
                <a:solidFill>
                  <a:srgbClr val="FF0000"/>
                </a:solidFill>
                <a:latin typeface="IBM Plex Sans Condensed"/>
                <a:ea typeface="IBM Plex Sans Condensed"/>
                <a:cs typeface="IBM Plex Sans Condensed"/>
                <a:sym typeface="IBM Plex Sans Condensed"/>
              </a:rPr>
              <a:t>fallacy (i.e., a wrong belief) to expect </a:t>
            </a:r>
            <a:r>
              <a:rPr lang="en-US" sz="1103" spc="-1">
                <a:solidFill>
                  <a:srgbClr val="000000"/>
                </a:solidFill>
                <a:latin typeface="IBM Plex Sans Condensed"/>
                <a:ea typeface="IBM Plex Sans Condensed"/>
                <a:cs typeface="IBM Plex Sans Condensed"/>
                <a:sym typeface="IBM Plex Sans Condensed"/>
              </a:rPr>
              <a:t>that just </a:t>
            </a:r>
            <a:r>
              <a:rPr lang="en-US" sz="1103" spc="-1">
                <a:solidFill>
                  <a:srgbClr val="FF0000"/>
                </a:solidFill>
                <a:latin typeface="IBM Plex Sans Condensed"/>
                <a:ea typeface="IBM Plex Sans Condensed"/>
                <a:cs typeface="IBM Plex Sans Condensed"/>
                <a:sym typeface="IBM Plex Sans Condensed"/>
              </a:rPr>
              <a:t>finding and fixing </a:t>
            </a:r>
            <a:r>
              <a:rPr lang="en-US" sz="1103" spc="-1">
                <a:solidFill>
                  <a:srgbClr val="000000"/>
                </a:solidFill>
                <a:latin typeface="IBM Plex Sans Condensed"/>
                <a:ea typeface="IBM Plex Sans Condensed"/>
                <a:cs typeface="IBM Plex Sans Condensed"/>
                <a:sym typeface="IBM Plex Sans Condensed"/>
              </a:rPr>
              <a:t>a </a:t>
            </a:r>
          </a:p>
          <a:p>
            <a:pPr algn="just">
              <a:lnSpc>
                <a:spcPts val="1727"/>
              </a:lnSpc>
            </a:pPr>
            <a:r>
              <a:rPr lang="en-US" sz="1103" spc="-1">
                <a:solidFill>
                  <a:srgbClr val="000000"/>
                </a:solidFill>
                <a:latin typeface="IBM Plex Sans Condensed"/>
                <a:ea typeface="IBM Plex Sans Condensed"/>
                <a:cs typeface="IBM Plex Sans Condensed"/>
                <a:sym typeface="IBM Plex Sans Condensed"/>
              </a:rPr>
              <a:t>large number of defects will ensure the success of a system. </a:t>
            </a:r>
          </a:p>
          <a:p>
            <a:pPr algn="just">
              <a:lnSpc>
                <a:spcPts val="1535"/>
              </a:lnSpc>
            </a:pPr>
            <a:r>
              <a:rPr lang="en-US" sz="1103" spc="-1">
                <a:solidFill>
                  <a:srgbClr val="000000"/>
                </a:solidFill>
                <a:latin typeface="IBM Plex Sans Condensed"/>
                <a:ea typeface="IBM Plex Sans Condensed"/>
                <a:cs typeface="IBM Plex Sans Condensed"/>
                <a:sym typeface="IBM Plex Sans Condensed"/>
              </a:rPr>
              <a:t>For example, testing all specified requirements and fixing all defects found </a:t>
            </a:r>
            <a:r>
              <a:rPr lang="en-US" sz="1103" spc="-1">
                <a:solidFill>
                  <a:srgbClr val="FF0000"/>
                </a:solidFill>
                <a:latin typeface="IBM Plex Sans Condensed"/>
                <a:ea typeface="IBM Plex Sans Condensed"/>
                <a:cs typeface="IBM Plex Sans Condensed"/>
                <a:sym typeface="IBM Plex Sans Condensed"/>
              </a:rPr>
              <a:t>could still produce </a:t>
            </a:r>
            <a:r>
              <a:rPr lang="en-US" sz="1103" spc="-1">
                <a:solidFill>
                  <a:srgbClr val="000000"/>
                </a:solidFill>
                <a:latin typeface="IBM Plex Sans Condensed"/>
                <a:ea typeface="IBM Plex Sans Condensed"/>
                <a:cs typeface="IBM Plex Sans Condensed"/>
                <a:sym typeface="IBM Plex Sans Condensed"/>
              </a:rPr>
              <a:t>a system that is difficult to use but does not fulfill the </a:t>
            </a:r>
            <a:r>
              <a:rPr lang="en-US" sz="1103" spc="-1">
                <a:solidFill>
                  <a:srgbClr val="FF0000"/>
                </a:solidFill>
                <a:latin typeface="IBM Plex Sans Condensed Bold"/>
                <a:ea typeface="IBM Plex Sans Condensed Bold"/>
                <a:cs typeface="IBM Plex Sans Condensed Bold"/>
                <a:sym typeface="IBM Plex Sans Condensed Bold"/>
              </a:rPr>
              <a:t>users’ needs and expectations.</a:t>
            </a:r>
            <a:r>
              <a:rPr lang="en-US" sz="1103" spc="-1">
                <a:solidFill>
                  <a:srgbClr val="000000"/>
                </a:solidFill>
                <a:latin typeface="IBM Plex Sans Condensed"/>
                <a:ea typeface="IBM Plex Sans Condensed"/>
                <a:cs typeface="IBM Plex Sans Condensed"/>
                <a:sym typeface="IBM Plex Sans Condensed"/>
              </a:rPr>
              <a:t> </a:t>
            </a:r>
          </a:p>
        </p:txBody>
      </p:sp>
      <p:sp>
        <p:nvSpPr>
          <p:cNvPr id="30" name="TextBox 30"/>
          <p:cNvSpPr txBox="1"/>
          <p:nvPr/>
        </p:nvSpPr>
        <p:spPr>
          <a:xfrm>
            <a:off x="1372238" y="5413296"/>
            <a:ext cx="105042" cy="207226"/>
          </a:xfrm>
          <a:prstGeom prst="rect">
            <a:avLst/>
          </a:prstGeom>
        </p:spPr>
        <p:txBody>
          <a:bodyPr lIns="0" tIns="0" rIns="0" bIns="0" rtlCol="0" anchor="t">
            <a:spAutoFit/>
          </a:bodyPr>
          <a:lstStyle/>
          <a:p>
            <a:pPr algn="l">
              <a:lnSpc>
                <a:spcPts val="1535"/>
              </a:lnSpc>
            </a:pPr>
            <a:r>
              <a:rPr lang="en-US" sz="1103">
                <a:solidFill>
                  <a:srgbClr val="000000"/>
                </a:solidFill>
                <a:latin typeface="Arimo"/>
                <a:ea typeface="Arimo"/>
                <a:cs typeface="Arimo"/>
                <a:sym typeface="Arimo"/>
              </a:rPr>
              <a:t> </a:t>
            </a:r>
          </a:p>
        </p:txBody>
      </p:sp>
      <p:sp>
        <p:nvSpPr>
          <p:cNvPr id="32" name="Footer Placeholder 31"/>
          <p:cNvSpPr>
            <a:spLocks noGrp="1"/>
          </p:cNvSpPr>
          <p:nvPr>
            <p:ph type="ftr" sz="quarter" idx="11"/>
          </p:nvPr>
        </p:nvSpPr>
        <p:spPr/>
        <p:txBody>
          <a:bodyPr/>
          <a:lstStyle/>
          <a:p>
            <a:r>
              <a:rPr lang="en-US" smtClean="0"/>
              <a:t>Mr. RANJIT KUMBHAR  7757962804</a:t>
            </a:r>
            <a:endParaRPr lang="en-US"/>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914400" y="932812"/>
            <a:ext cx="115567" cy="6748148"/>
          </a:xfrm>
          <a:custGeom>
            <a:avLst/>
            <a:gdLst/>
            <a:ahLst/>
            <a:cxnLst/>
            <a:rect l="l" t="t" r="r" b="b"/>
            <a:pathLst>
              <a:path w="115567" h="6748148">
                <a:moveTo>
                  <a:pt x="0" y="0"/>
                </a:moveTo>
                <a:lnTo>
                  <a:pt x="115567" y="0"/>
                </a:lnTo>
                <a:lnTo>
                  <a:pt x="115567" y="6748148"/>
                </a:lnTo>
                <a:lnTo>
                  <a:pt x="0" y="6748148"/>
                </a:lnTo>
                <a:lnTo>
                  <a:pt x="0" y="0"/>
                </a:lnTo>
                <a:close/>
              </a:path>
            </a:pathLst>
          </a:custGeom>
          <a:blipFill>
            <a:blip r:embed="rId2"/>
            <a:stretch>
              <a:fillRect/>
            </a:stretch>
          </a:blipFill>
        </p:spPr>
      </p:sp>
      <p:sp>
        <p:nvSpPr>
          <p:cNvPr id="4" name="TextBox 4"/>
          <p:cNvSpPr txBox="1"/>
          <p:nvPr/>
        </p:nvSpPr>
        <p:spPr>
          <a:xfrm>
            <a:off x="1143305" y="5331866"/>
            <a:ext cx="4153195" cy="378409"/>
          </a:xfrm>
          <a:prstGeom prst="rect">
            <a:avLst/>
          </a:prstGeom>
        </p:spPr>
        <p:txBody>
          <a:bodyPr lIns="0" tIns="0" rIns="0" bIns="0" rtlCol="0" anchor="t">
            <a:spAutoFit/>
          </a:bodyPr>
          <a:lstStyle/>
          <a:p>
            <a:pPr algn="l">
              <a:lnSpc>
                <a:spcPts val="1547"/>
              </a:lnSpc>
            </a:pPr>
            <a:r>
              <a:rPr lang="en-US" sz="1103" spc="-1">
                <a:solidFill>
                  <a:srgbClr val="000000"/>
                </a:solidFill>
                <a:latin typeface="IBM Plex Sans Condensed"/>
                <a:ea typeface="IBM Plex Sans Condensed"/>
                <a:cs typeface="IBM Plex Sans Condensed"/>
                <a:sym typeface="IBM Plex Sans Condensed"/>
              </a:rPr>
              <a:t> </a:t>
            </a:r>
          </a:p>
          <a:p>
            <a:pPr algn="l">
              <a:lnSpc>
                <a:spcPts val="1547"/>
              </a:lnSpc>
            </a:pPr>
            <a:r>
              <a:rPr lang="en-US" sz="1103" spc="-1">
                <a:solidFill>
                  <a:srgbClr val="000000"/>
                </a:solidFill>
                <a:latin typeface="IBM Plex Sans Condensed Bold"/>
                <a:ea typeface="IBM Plex Sans Condensed Bold"/>
                <a:cs typeface="IBM Plex Sans Condensed Bold"/>
                <a:sym typeface="IBM Plex Sans Condensed Bold"/>
              </a:rPr>
              <a:t>Scrum Meeting/Scrum Call/Standup Meeting: </a:t>
            </a:r>
            <a:r>
              <a:rPr lang="en-US" sz="1103" spc="-1">
                <a:solidFill>
                  <a:srgbClr val="000000"/>
                </a:solidFill>
                <a:latin typeface="IBM Plex Sans Condensed"/>
                <a:ea typeface="IBM Plex Sans Condensed"/>
                <a:cs typeface="IBM Plex Sans Condensed"/>
                <a:sym typeface="IBM Plex Sans Condensed"/>
              </a:rPr>
              <a:t>This happens every day.</a:t>
            </a:r>
            <a:r>
              <a:rPr lang="en-US" sz="1103" spc="-1">
                <a:solidFill>
                  <a:srgbClr val="000000"/>
                </a:solidFill>
                <a:latin typeface="IBM Plex Sans Condensed Bold"/>
                <a:ea typeface="IBM Plex Sans Condensed Bold"/>
                <a:cs typeface="IBM Plex Sans Condensed Bold"/>
                <a:sym typeface="IBM Plex Sans Condensed Bold"/>
              </a:rPr>
              <a:t> </a:t>
            </a:r>
          </a:p>
        </p:txBody>
      </p:sp>
      <p:sp>
        <p:nvSpPr>
          <p:cNvPr id="5" name="TextBox 5"/>
          <p:cNvSpPr txBox="1"/>
          <p:nvPr/>
        </p:nvSpPr>
        <p:spPr>
          <a:xfrm>
            <a:off x="1372238" y="5725316"/>
            <a:ext cx="2921451" cy="180289"/>
          </a:xfrm>
          <a:prstGeom prst="rect">
            <a:avLst/>
          </a:prstGeom>
        </p:spPr>
        <p:txBody>
          <a:bodyPr lIns="0" tIns="0" rIns="0" bIns="0" rtlCol="0" anchor="t">
            <a:spAutoFit/>
          </a:bodyPr>
          <a:lstStyle/>
          <a:p>
            <a:pPr algn="l">
              <a:lnSpc>
                <a:spcPts val="1547"/>
              </a:lnSpc>
            </a:pPr>
            <a:r>
              <a:rPr lang="en-US" sz="1103" spc="-1">
                <a:solidFill>
                  <a:srgbClr val="000000"/>
                </a:solidFill>
                <a:latin typeface="IBM Plex Sans Condensed"/>
                <a:ea typeface="IBM Plex Sans Condensed"/>
                <a:cs typeface="IBM Plex Sans Condensed"/>
                <a:sym typeface="IBM Plex Sans Condensed"/>
              </a:rPr>
              <a:t>Points to be discussed in Daily stand-up meetings:</a:t>
            </a:r>
            <a:r>
              <a:rPr lang="en-US" sz="1103" spc="-1">
                <a:solidFill>
                  <a:srgbClr val="000000"/>
                </a:solidFill>
                <a:latin typeface="IBM Plex Sans Condensed Bold"/>
                <a:ea typeface="IBM Plex Sans Condensed Bold"/>
                <a:cs typeface="IBM Plex Sans Condensed Bold"/>
                <a:sym typeface="IBM Plex Sans Condensed Bold"/>
              </a:rPr>
              <a:t> </a:t>
            </a:r>
          </a:p>
        </p:txBody>
      </p:sp>
      <p:sp>
        <p:nvSpPr>
          <p:cNvPr id="6" name="TextBox 6"/>
          <p:cNvSpPr txBox="1"/>
          <p:nvPr/>
        </p:nvSpPr>
        <p:spPr>
          <a:xfrm>
            <a:off x="1600838" y="5827909"/>
            <a:ext cx="112405" cy="203187"/>
          </a:xfrm>
          <a:prstGeom prst="rect">
            <a:avLst/>
          </a:prstGeom>
        </p:spPr>
        <p:txBody>
          <a:bodyPr lIns="0" tIns="0" rIns="0" bIns="0" rtlCol="0" anchor="t">
            <a:spAutoFit/>
          </a:bodyPr>
          <a:lstStyle/>
          <a:p>
            <a:pPr algn="l">
              <a:lnSpc>
                <a:spcPts val="1547"/>
              </a:lnSpc>
            </a:pPr>
            <a:r>
              <a:rPr lang="en-US" sz="1103">
                <a:solidFill>
                  <a:srgbClr val="000000"/>
                </a:solidFill>
                <a:latin typeface="Arimo"/>
                <a:ea typeface="Arimo"/>
                <a:cs typeface="Arimo"/>
                <a:sym typeface="Arimo"/>
              </a:rPr>
              <a:t></a:t>
            </a:r>
          </a:p>
        </p:txBody>
      </p:sp>
      <p:sp>
        <p:nvSpPr>
          <p:cNvPr id="7" name="TextBox 7"/>
          <p:cNvSpPr txBox="1"/>
          <p:nvPr/>
        </p:nvSpPr>
        <p:spPr>
          <a:xfrm>
            <a:off x="1710566" y="5999759"/>
            <a:ext cx="2013375" cy="94755"/>
          </a:xfrm>
          <a:prstGeom prst="rect">
            <a:avLst/>
          </a:prstGeom>
        </p:spPr>
        <p:txBody>
          <a:bodyPr lIns="0" tIns="0" rIns="0" bIns="0" rtlCol="0" anchor="t">
            <a:spAutoFit/>
          </a:bodyPr>
          <a:lstStyle/>
          <a:p>
            <a:pPr algn="l">
              <a:lnSpc>
                <a:spcPts val="551"/>
              </a:lnSpc>
            </a:pPr>
            <a:r>
              <a:rPr lang="en-US" sz="1103" spc="-1">
                <a:solidFill>
                  <a:srgbClr val="000000"/>
                </a:solidFill>
                <a:latin typeface="IBM Plex Sans Condensed"/>
                <a:ea typeface="IBM Plex Sans Condensed"/>
                <a:cs typeface="IBM Plex Sans Condensed"/>
                <a:sym typeface="IBM Plex Sans Condensed"/>
              </a:rPr>
              <a:t> What are we going to do today? </a:t>
            </a:r>
          </a:p>
        </p:txBody>
      </p:sp>
      <p:sp>
        <p:nvSpPr>
          <p:cNvPr id="8" name="TextBox 8"/>
          <p:cNvSpPr txBox="1"/>
          <p:nvPr/>
        </p:nvSpPr>
        <p:spPr>
          <a:xfrm>
            <a:off x="1600838" y="5930779"/>
            <a:ext cx="112405" cy="298437"/>
          </a:xfrm>
          <a:prstGeom prst="rect">
            <a:avLst/>
          </a:prstGeom>
        </p:spPr>
        <p:txBody>
          <a:bodyPr lIns="0" tIns="0" rIns="0" bIns="0" rtlCol="0" anchor="t">
            <a:spAutoFit/>
          </a:bodyPr>
          <a:lstStyle/>
          <a:p>
            <a:pPr algn="l">
              <a:lnSpc>
                <a:spcPts val="2567"/>
              </a:lnSpc>
            </a:pPr>
            <a:r>
              <a:rPr lang="en-US" sz="1103">
                <a:solidFill>
                  <a:srgbClr val="000000"/>
                </a:solidFill>
                <a:latin typeface="Arimo"/>
                <a:ea typeface="Arimo"/>
                <a:cs typeface="Arimo"/>
                <a:sym typeface="Arimo"/>
              </a:rPr>
              <a:t></a:t>
            </a:r>
          </a:p>
        </p:txBody>
      </p:sp>
      <p:sp>
        <p:nvSpPr>
          <p:cNvPr id="9" name="TextBox 9"/>
          <p:cNvSpPr txBox="1"/>
          <p:nvPr/>
        </p:nvSpPr>
        <p:spPr>
          <a:xfrm>
            <a:off x="1710566" y="6197879"/>
            <a:ext cx="1842383" cy="94755"/>
          </a:xfrm>
          <a:prstGeom prst="rect">
            <a:avLst/>
          </a:prstGeom>
        </p:spPr>
        <p:txBody>
          <a:bodyPr lIns="0" tIns="0" rIns="0" bIns="0" rtlCol="0" anchor="t">
            <a:spAutoFit/>
          </a:bodyPr>
          <a:lstStyle/>
          <a:p>
            <a:pPr algn="l">
              <a:lnSpc>
                <a:spcPts val="551"/>
              </a:lnSpc>
            </a:pPr>
            <a:r>
              <a:rPr lang="en-US" sz="1103" spc="-1">
                <a:solidFill>
                  <a:srgbClr val="000000"/>
                </a:solidFill>
                <a:latin typeface="IBM Plex Sans Condensed"/>
                <a:ea typeface="IBM Plex Sans Condensed"/>
                <a:cs typeface="IBM Plex Sans Condensed"/>
                <a:sym typeface="IBM Plex Sans Condensed"/>
              </a:rPr>
              <a:t> What have I done yesterday? </a:t>
            </a:r>
          </a:p>
        </p:txBody>
      </p:sp>
      <p:sp>
        <p:nvSpPr>
          <p:cNvPr id="10" name="TextBox 10"/>
          <p:cNvSpPr txBox="1"/>
          <p:nvPr/>
        </p:nvSpPr>
        <p:spPr>
          <a:xfrm>
            <a:off x="1600838" y="6125851"/>
            <a:ext cx="112405" cy="298437"/>
          </a:xfrm>
          <a:prstGeom prst="rect">
            <a:avLst/>
          </a:prstGeom>
        </p:spPr>
        <p:txBody>
          <a:bodyPr lIns="0" tIns="0" rIns="0" bIns="0" rtlCol="0" anchor="t">
            <a:spAutoFit/>
          </a:bodyPr>
          <a:lstStyle/>
          <a:p>
            <a:pPr algn="l">
              <a:lnSpc>
                <a:spcPts val="2520"/>
              </a:lnSpc>
            </a:pPr>
            <a:r>
              <a:rPr lang="en-US" sz="1103">
                <a:solidFill>
                  <a:srgbClr val="000000"/>
                </a:solidFill>
                <a:latin typeface="Arimo"/>
                <a:ea typeface="Arimo"/>
                <a:cs typeface="Arimo"/>
                <a:sym typeface="Arimo"/>
              </a:rPr>
              <a:t></a:t>
            </a:r>
          </a:p>
        </p:txBody>
      </p:sp>
      <p:sp>
        <p:nvSpPr>
          <p:cNvPr id="11" name="TextBox 11"/>
          <p:cNvSpPr txBox="1"/>
          <p:nvPr/>
        </p:nvSpPr>
        <p:spPr>
          <a:xfrm>
            <a:off x="1710566" y="6392951"/>
            <a:ext cx="3749078" cy="94755"/>
          </a:xfrm>
          <a:prstGeom prst="rect">
            <a:avLst/>
          </a:prstGeom>
        </p:spPr>
        <p:txBody>
          <a:bodyPr lIns="0" tIns="0" rIns="0" bIns="0" rtlCol="0" anchor="t">
            <a:spAutoFit/>
          </a:bodyPr>
          <a:lstStyle/>
          <a:p>
            <a:pPr algn="l">
              <a:lnSpc>
                <a:spcPts val="551"/>
              </a:lnSpc>
            </a:pPr>
            <a:r>
              <a:rPr lang="en-US" sz="1103" spc="-1">
                <a:solidFill>
                  <a:srgbClr val="000000"/>
                </a:solidFill>
                <a:latin typeface="IBM Plex Sans Condensed"/>
                <a:ea typeface="IBM Plex Sans Condensed"/>
                <a:cs typeface="IBM Plex Sans Condensed"/>
                <a:sym typeface="IBM Plex Sans Condensed"/>
              </a:rPr>
              <a:t> Any blockers/issues, due to which we are not able to proceed. </a:t>
            </a:r>
          </a:p>
        </p:txBody>
      </p:sp>
      <p:sp>
        <p:nvSpPr>
          <p:cNvPr id="12" name="TextBox 12"/>
          <p:cNvSpPr txBox="1"/>
          <p:nvPr/>
        </p:nvSpPr>
        <p:spPr>
          <a:xfrm>
            <a:off x="1143305" y="6960137"/>
            <a:ext cx="5860513" cy="768553"/>
          </a:xfrm>
          <a:prstGeom prst="rect">
            <a:avLst/>
          </a:prstGeom>
        </p:spPr>
        <p:txBody>
          <a:bodyPr lIns="0" tIns="0" rIns="0" bIns="0" rtlCol="0" anchor="t">
            <a:spAutoFit/>
          </a:bodyPr>
          <a:lstStyle/>
          <a:p>
            <a:pPr algn="l">
              <a:lnSpc>
                <a:spcPts val="1535"/>
              </a:lnSpc>
            </a:pPr>
            <a:r>
              <a:rPr lang="en-US" sz="1103" spc="-1">
                <a:solidFill>
                  <a:srgbClr val="000000"/>
                </a:solidFill>
                <a:latin typeface="IBM Plex Sans Condensed Bold"/>
                <a:ea typeface="IBM Plex Sans Condensed Bold"/>
                <a:cs typeface="IBM Plex Sans Condensed Bold"/>
                <a:sym typeface="IBM Plex Sans Condensed Bold"/>
              </a:rPr>
              <a:t>Story Point: </a:t>
            </a:r>
            <a:r>
              <a:rPr lang="en-US" sz="1103" spc="-1">
                <a:solidFill>
                  <a:srgbClr val="000000"/>
                </a:solidFill>
                <a:latin typeface="IBM Plex Sans Condensed"/>
                <a:ea typeface="IBM Plex Sans Condensed"/>
                <a:cs typeface="IBM Plex Sans Condensed"/>
                <a:sym typeface="IBM Plex Sans Condensed"/>
              </a:rPr>
              <a:t>Rough estimation given by Developers and QA in the form of the Fibonacci series.</a:t>
            </a:r>
            <a:r>
              <a:rPr lang="en-US" sz="1103" spc="-1">
                <a:solidFill>
                  <a:srgbClr val="000000"/>
                </a:solidFill>
                <a:latin typeface="IBM Plex Sans Condensed Bold"/>
                <a:ea typeface="IBM Plex Sans Condensed Bold"/>
                <a:cs typeface="IBM Plex Sans Condensed Bold"/>
                <a:sym typeface="IBM Plex Sans Condensed Bold"/>
              </a:rPr>
              <a:t> Time Boxing in Scrum: </a:t>
            </a:r>
            <a:r>
              <a:rPr lang="en-US" sz="1103" spc="-1">
                <a:solidFill>
                  <a:srgbClr val="000000"/>
                </a:solidFill>
                <a:latin typeface="IBM Plex Sans Condensed"/>
                <a:ea typeface="IBM Plex Sans Condensed"/>
                <a:cs typeface="IBM Plex Sans Condensed"/>
                <a:sym typeface="IBM Plex Sans Condensed"/>
              </a:rPr>
              <a:t>Timeboxing is nothing but the Sprint which is the </a:t>
            </a:r>
            <a:r>
              <a:rPr lang="en-US" sz="1103" spc="-1">
                <a:solidFill>
                  <a:srgbClr val="FF0000"/>
                </a:solidFill>
                <a:latin typeface="IBM Plex Sans Condensed Bold"/>
                <a:ea typeface="IBM Plex Sans Condensed Bold"/>
                <a:cs typeface="IBM Plex Sans Condensed Bold"/>
                <a:sym typeface="IBM Plex Sans Condensed Bold"/>
              </a:rPr>
              <a:t>specific amount of time to complete the specified amount of work.</a:t>
            </a:r>
            <a:r>
              <a:rPr lang="en-US" sz="1103" spc="-1">
                <a:solidFill>
                  <a:srgbClr val="000000"/>
                </a:solidFill>
                <a:latin typeface="IBM Plex Sans Condensed Bold"/>
                <a:ea typeface="IBM Plex Sans Condensed Bold"/>
                <a:cs typeface="IBM Plex Sans Condensed Bold"/>
                <a:sym typeface="IBM Plex Sans Condensed Bold"/>
              </a:rPr>
              <a:t> Scum of Scrums: </a:t>
            </a:r>
          </a:p>
        </p:txBody>
      </p:sp>
      <p:sp>
        <p:nvSpPr>
          <p:cNvPr id="13" name="TextBox 13"/>
          <p:cNvSpPr txBox="1"/>
          <p:nvPr/>
        </p:nvSpPr>
        <p:spPr>
          <a:xfrm>
            <a:off x="1372238" y="7690018"/>
            <a:ext cx="105042" cy="226276"/>
          </a:xfrm>
          <a:prstGeom prst="rect">
            <a:avLst/>
          </a:prstGeom>
        </p:spPr>
        <p:txBody>
          <a:bodyPr lIns="0" tIns="0" rIns="0" bIns="0" rtlCol="0" anchor="t">
            <a:spAutoFit/>
          </a:bodyPr>
          <a:lstStyle/>
          <a:p>
            <a:pPr algn="l">
              <a:lnSpc>
                <a:spcPts val="1727"/>
              </a:lnSpc>
            </a:pPr>
            <a:r>
              <a:rPr lang="en-US" sz="1103">
                <a:solidFill>
                  <a:srgbClr val="000000"/>
                </a:solidFill>
                <a:latin typeface="Arimo"/>
                <a:ea typeface="Arimo"/>
                <a:cs typeface="Arimo"/>
                <a:sym typeface="Arimo"/>
              </a:rPr>
              <a:t> </a:t>
            </a:r>
          </a:p>
        </p:txBody>
      </p:sp>
      <p:sp>
        <p:nvSpPr>
          <p:cNvPr id="14" name="TextBox 14"/>
          <p:cNvSpPr txBox="1"/>
          <p:nvPr/>
        </p:nvSpPr>
        <p:spPr>
          <a:xfrm>
            <a:off x="1600838" y="7733567"/>
            <a:ext cx="5397094" cy="1196311"/>
          </a:xfrm>
          <a:prstGeom prst="rect">
            <a:avLst/>
          </a:prstGeom>
        </p:spPr>
        <p:txBody>
          <a:bodyPr lIns="0" tIns="0" rIns="0" bIns="0" rtlCol="0" anchor="t">
            <a:spAutoFit/>
          </a:bodyPr>
          <a:lstStyle/>
          <a:p>
            <a:pPr algn="just">
              <a:lnSpc>
                <a:spcPts val="1727"/>
              </a:lnSpc>
            </a:pPr>
            <a:r>
              <a:rPr lang="en-US" sz="1103" spc="-1">
                <a:solidFill>
                  <a:srgbClr val="000000"/>
                </a:solidFill>
                <a:latin typeface="IBM Plex Sans Condensed"/>
                <a:ea typeface="IBM Plex Sans Condensed"/>
                <a:cs typeface="IBM Plex Sans Condensed"/>
                <a:sym typeface="IBM Plex Sans Condensed"/>
              </a:rPr>
              <a:t>Suppose 7 teams are working on a project and each team has 7 members. Each team leads </a:t>
            </a:r>
          </a:p>
          <a:p>
            <a:pPr algn="just">
              <a:lnSpc>
                <a:spcPts val="1347"/>
              </a:lnSpc>
            </a:pPr>
            <a:r>
              <a:rPr lang="en-US" sz="1103" spc="-1">
                <a:solidFill>
                  <a:srgbClr val="000000"/>
                </a:solidFill>
                <a:latin typeface="IBM Plex Sans Condensed"/>
                <a:ea typeface="IBM Plex Sans Condensed"/>
                <a:cs typeface="IBM Plex Sans Condensed"/>
                <a:sym typeface="IBM Plex Sans Condensed"/>
              </a:rPr>
              <a:t>its particular scrum meeting. Now to coordinate among the teams a separate meeting has to </a:t>
            </a:r>
          </a:p>
          <a:p>
            <a:pPr algn="just">
              <a:lnSpc>
                <a:spcPts val="1619"/>
              </a:lnSpc>
            </a:pPr>
            <a:r>
              <a:rPr lang="en-US" sz="1103" spc="-1">
                <a:solidFill>
                  <a:srgbClr val="000000"/>
                </a:solidFill>
                <a:latin typeface="IBM Plex Sans Condensed"/>
                <a:ea typeface="IBM Plex Sans Condensed"/>
                <a:cs typeface="IBM Plex Sans Condensed"/>
                <a:sym typeface="IBM Plex Sans Condensed"/>
              </a:rPr>
              <a:t>be organized, thatmeeting is called Scrum of Scrums.</a:t>
            </a:r>
            <a:r>
              <a:rPr lang="en-US" sz="1103" spc="-1">
                <a:solidFill>
                  <a:srgbClr val="000000"/>
                </a:solidFill>
                <a:latin typeface="IBM Plex Sans Condensed Bold"/>
                <a:ea typeface="IBM Plex Sans Condensed Bold"/>
                <a:cs typeface="IBM Plex Sans Condensed Bold"/>
                <a:sym typeface="IBM Plex Sans Condensed Bold"/>
              </a:rPr>
              <a:t> </a:t>
            </a:r>
            <a:r>
              <a:rPr lang="en-US" sz="1103" spc="-1">
                <a:solidFill>
                  <a:srgbClr val="000000"/>
                </a:solidFill>
                <a:latin typeface="IBM Plex Sans Condensed"/>
                <a:ea typeface="IBM Plex Sans Condensed"/>
                <a:cs typeface="IBM Plex Sans Condensed"/>
                <a:sym typeface="IBM Plex Sans Condensed"/>
              </a:rPr>
              <a:t>An ambassador (team leads) (a designated person who represents the team) represents the team in the scrum of scrums.</a:t>
            </a:r>
            <a:r>
              <a:rPr lang="en-US" sz="1103" spc="-1">
                <a:solidFill>
                  <a:srgbClr val="000000"/>
                </a:solidFill>
                <a:latin typeface="IBM Plex Sans Condensed Bold"/>
                <a:ea typeface="IBM Plex Sans Condensed Bold"/>
                <a:cs typeface="IBM Plex Sans Condensed Bold"/>
                <a:sym typeface="IBM Plex Sans Condensed Bold"/>
              </a:rPr>
              <a:t> </a:t>
            </a:r>
            <a:r>
              <a:rPr lang="en-US" sz="1103" spc="-1">
                <a:solidFill>
                  <a:srgbClr val="000000"/>
                </a:solidFill>
                <a:latin typeface="IBM Plex Sans Condensed"/>
                <a:ea typeface="IBM Plex Sans Condensed"/>
                <a:cs typeface="IBM Plex Sans Condensed"/>
                <a:sym typeface="IBM Plex Sans Condensed"/>
              </a:rPr>
              <a:t>Few points discussed in the meeting are:</a:t>
            </a:r>
            <a:r>
              <a:rPr lang="en-US" sz="1103" spc="-1">
                <a:solidFill>
                  <a:srgbClr val="000000"/>
                </a:solidFill>
                <a:latin typeface="IBM Plex Sans Condensed Bold"/>
                <a:ea typeface="IBM Plex Sans Condensed Bold"/>
                <a:cs typeface="IBM Plex Sans Condensed Bold"/>
                <a:sym typeface="IBM Plex Sans Condensed Bold"/>
              </a:rPr>
              <a:t> </a:t>
            </a:r>
          </a:p>
        </p:txBody>
      </p:sp>
      <p:sp>
        <p:nvSpPr>
          <p:cNvPr id="15" name="TextBox 15"/>
          <p:cNvSpPr txBox="1"/>
          <p:nvPr/>
        </p:nvSpPr>
        <p:spPr>
          <a:xfrm>
            <a:off x="1372238" y="8297208"/>
            <a:ext cx="105042" cy="216751"/>
          </a:xfrm>
          <a:prstGeom prst="rect">
            <a:avLst/>
          </a:prstGeom>
        </p:spPr>
        <p:txBody>
          <a:bodyPr lIns="0" tIns="0" rIns="0" bIns="0" rtlCol="0" anchor="t">
            <a:spAutoFit/>
          </a:bodyPr>
          <a:lstStyle/>
          <a:p>
            <a:pPr algn="l">
              <a:lnSpc>
                <a:spcPts val="1619"/>
              </a:lnSpc>
            </a:pPr>
            <a:r>
              <a:rPr lang="en-US" sz="1103">
                <a:solidFill>
                  <a:srgbClr val="000000"/>
                </a:solidFill>
                <a:latin typeface="Arimo"/>
                <a:ea typeface="Arimo"/>
                <a:cs typeface="Arimo"/>
                <a:sym typeface="Arimo"/>
              </a:rPr>
              <a:t> </a:t>
            </a:r>
          </a:p>
        </p:txBody>
      </p:sp>
      <p:sp>
        <p:nvSpPr>
          <p:cNvPr id="16" name="TextBox 16"/>
          <p:cNvSpPr txBox="1"/>
          <p:nvPr/>
        </p:nvSpPr>
        <p:spPr>
          <a:xfrm>
            <a:off x="1372238" y="8696525"/>
            <a:ext cx="105042" cy="216751"/>
          </a:xfrm>
          <a:prstGeom prst="rect">
            <a:avLst/>
          </a:prstGeom>
        </p:spPr>
        <p:txBody>
          <a:bodyPr lIns="0" tIns="0" rIns="0" bIns="0" rtlCol="0" anchor="t">
            <a:spAutoFit/>
          </a:bodyPr>
          <a:lstStyle/>
          <a:p>
            <a:pPr algn="l">
              <a:lnSpc>
                <a:spcPts val="1619"/>
              </a:lnSpc>
            </a:pPr>
            <a:r>
              <a:rPr lang="en-US" sz="1103">
                <a:solidFill>
                  <a:srgbClr val="000000"/>
                </a:solidFill>
                <a:latin typeface="Arimo"/>
                <a:ea typeface="Arimo"/>
                <a:cs typeface="Arimo"/>
                <a:sym typeface="Arimo"/>
              </a:rPr>
              <a:t> </a:t>
            </a:r>
          </a:p>
        </p:txBody>
      </p:sp>
      <p:sp>
        <p:nvSpPr>
          <p:cNvPr id="17" name="TextBox 17"/>
          <p:cNvSpPr txBox="1"/>
          <p:nvPr/>
        </p:nvSpPr>
        <p:spPr>
          <a:xfrm>
            <a:off x="1829438" y="8871547"/>
            <a:ext cx="112405" cy="184137"/>
          </a:xfrm>
          <a:prstGeom prst="rect">
            <a:avLst/>
          </a:prstGeom>
        </p:spPr>
        <p:txBody>
          <a:bodyPr lIns="0" tIns="0" rIns="0" bIns="0" rtlCol="0" anchor="t">
            <a:spAutoFit/>
          </a:bodyPr>
          <a:lstStyle/>
          <a:p>
            <a:pPr algn="l">
              <a:lnSpc>
                <a:spcPts val="1392"/>
              </a:lnSpc>
            </a:pPr>
            <a:r>
              <a:rPr lang="en-US" sz="1103">
                <a:solidFill>
                  <a:srgbClr val="000000"/>
                </a:solidFill>
                <a:latin typeface="Arimo"/>
                <a:ea typeface="Arimo"/>
                <a:cs typeface="Arimo"/>
                <a:sym typeface="Arimo"/>
              </a:rPr>
              <a:t></a:t>
            </a:r>
          </a:p>
        </p:txBody>
      </p:sp>
      <p:sp>
        <p:nvSpPr>
          <p:cNvPr id="18" name="TextBox 18"/>
          <p:cNvSpPr txBox="1"/>
          <p:nvPr/>
        </p:nvSpPr>
        <p:spPr>
          <a:xfrm>
            <a:off x="1939166" y="9024337"/>
            <a:ext cx="3046066" cy="94755"/>
          </a:xfrm>
          <a:prstGeom prst="rect">
            <a:avLst/>
          </a:prstGeom>
        </p:spPr>
        <p:txBody>
          <a:bodyPr lIns="0" tIns="0" rIns="0" bIns="0" rtlCol="0" anchor="t">
            <a:spAutoFit/>
          </a:bodyPr>
          <a:lstStyle/>
          <a:p>
            <a:pPr algn="l">
              <a:lnSpc>
                <a:spcPts val="551"/>
              </a:lnSpc>
            </a:pPr>
            <a:r>
              <a:rPr lang="en-US" sz="1103" spc="-1">
                <a:solidFill>
                  <a:srgbClr val="000000"/>
                </a:solidFill>
                <a:latin typeface="IBM Plex Sans Condensed"/>
                <a:ea typeface="IBM Plex Sans Condensed"/>
                <a:cs typeface="IBM Plex Sans Condensed"/>
                <a:sym typeface="IBM Plex Sans Condensed"/>
              </a:rPr>
              <a:t> The progress of each team, after the last meeting. </a:t>
            </a:r>
          </a:p>
        </p:txBody>
      </p:sp>
      <p:sp>
        <p:nvSpPr>
          <p:cNvPr id="19" name="TextBox 19"/>
          <p:cNvSpPr txBox="1"/>
          <p:nvPr/>
        </p:nvSpPr>
        <p:spPr>
          <a:xfrm>
            <a:off x="1143305" y="914048"/>
            <a:ext cx="5863838" cy="2533983"/>
          </a:xfrm>
          <a:prstGeom prst="rect">
            <a:avLst/>
          </a:prstGeom>
        </p:spPr>
        <p:txBody>
          <a:bodyPr lIns="0" tIns="0" rIns="0" bIns="0" rtlCol="0" anchor="t">
            <a:spAutoFit/>
          </a:bodyPr>
          <a:lstStyle/>
          <a:p>
            <a:pPr algn="l">
              <a:lnSpc>
                <a:spcPts val="1545"/>
              </a:lnSpc>
            </a:pPr>
            <a:r>
              <a:rPr lang="en-US" sz="1103" spc="-1">
                <a:solidFill>
                  <a:srgbClr val="000000"/>
                </a:solidFill>
                <a:latin typeface="IBM Plex Sans Condensed Bold"/>
                <a:ea typeface="IBM Plex Sans Condensed Bold"/>
                <a:cs typeface="IBM Plex Sans Condensed Bold"/>
                <a:sym typeface="IBM Plex Sans Condensed Bold"/>
              </a:rPr>
              <a:t>Epic: </a:t>
            </a:r>
            <a:r>
              <a:rPr lang="en-US" sz="1103" spc="-1">
                <a:solidFill>
                  <a:srgbClr val="000000"/>
                </a:solidFill>
                <a:latin typeface="IBM Plex Sans Condensed"/>
                <a:ea typeface="IBM Plex Sans Condensed"/>
                <a:cs typeface="IBM Plex Sans Condensed"/>
                <a:sym typeface="IBM Plex Sans Condensed"/>
              </a:rPr>
              <a:t>Collection of </a:t>
            </a:r>
            <a:r>
              <a:rPr lang="en-US" sz="1103" spc="-1">
                <a:solidFill>
                  <a:srgbClr val="FF0000"/>
                </a:solidFill>
                <a:latin typeface="IBM Plex Sans Condensed"/>
                <a:ea typeface="IBM Plex Sans Condensed"/>
                <a:cs typeface="IBM Plex Sans Condensed"/>
                <a:sym typeface="IBM Plex Sans Condensed"/>
              </a:rPr>
              <a:t>related user stories.</a:t>
            </a:r>
            <a:r>
              <a:rPr lang="en-US" sz="1103" spc="-1">
                <a:solidFill>
                  <a:srgbClr val="000000"/>
                </a:solidFill>
                <a:latin typeface="IBM Plex Sans Condensed"/>
                <a:ea typeface="IBM Plex Sans Condensed"/>
                <a:cs typeface="IBM Plex Sans Condensed"/>
                <a:sym typeface="IBM Plex Sans Condensed"/>
              </a:rPr>
              <a:t> Epic is nothing but a large (high level) requirement.</a:t>
            </a:r>
            <a:r>
              <a:rPr lang="en-US" sz="1103" spc="-1">
                <a:solidFill>
                  <a:srgbClr val="000000"/>
                </a:solidFill>
                <a:latin typeface="IBM Plex Sans Condensed Bold"/>
                <a:ea typeface="IBM Plex Sans Condensed Bold"/>
                <a:cs typeface="IBM Plex Sans Condensed Bold"/>
                <a:sym typeface="IBM Plex Sans Condensed Bold"/>
              </a:rPr>
              <a:t> User Story: </a:t>
            </a:r>
            <a:r>
              <a:rPr lang="en-US" sz="1103" spc="-1">
                <a:solidFill>
                  <a:srgbClr val="000000"/>
                </a:solidFill>
                <a:latin typeface="IBM Plex Sans Condensed"/>
                <a:ea typeface="IBM Plex Sans Condensed"/>
                <a:cs typeface="IBM Plex Sans Condensed"/>
                <a:sym typeface="IBM Plex Sans Condensed"/>
              </a:rPr>
              <a:t>A feature/module in a software. Define the customer needs. It is nothing but the </a:t>
            </a:r>
            <a:r>
              <a:rPr lang="en-US" sz="1103" spc="-1">
                <a:solidFill>
                  <a:srgbClr val="FF0000"/>
                </a:solidFill>
                <a:latin typeface="IBM Plex Sans Condensed"/>
                <a:ea typeface="IBM Plex Sans Condensed"/>
                <a:cs typeface="IBM Plex Sans Condensed"/>
                <a:sym typeface="IBM Plex Sans Condensed"/>
              </a:rPr>
              <a:t>phrasing of the requirement</a:t>
            </a:r>
            <a:r>
              <a:rPr lang="en-US" sz="1103" spc="-1">
                <a:solidFill>
                  <a:srgbClr val="000000"/>
                </a:solidFill>
                <a:latin typeface="IBM Plex Sans Condensed"/>
                <a:ea typeface="IBM Plex Sans Condensed"/>
                <a:cs typeface="IBM Plex Sans Condensed"/>
                <a:sym typeface="IBM Plex Sans Condensed"/>
              </a:rPr>
              <a:t> in the form of a story.</a:t>
            </a:r>
            <a:r>
              <a:rPr lang="en-US" sz="1103" spc="-1">
                <a:solidFill>
                  <a:srgbClr val="000000"/>
                </a:solidFill>
                <a:latin typeface="IBM Plex Sans Condensed Bold"/>
                <a:ea typeface="IBM Plex Sans Condensed Bold"/>
                <a:cs typeface="IBM Plex Sans Condensed Bold"/>
                <a:sym typeface="IBM Plex Sans Condensed Bold"/>
              </a:rPr>
              <a:t> Task: </a:t>
            </a:r>
            <a:r>
              <a:rPr lang="en-US" sz="1103" spc="-1">
                <a:solidFill>
                  <a:srgbClr val="FF0000"/>
                </a:solidFill>
                <a:latin typeface="IBM Plex Sans Condensed"/>
                <a:ea typeface="IBM Plex Sans Condensed"/>
                <a:cs typeface="IBM Plex Sans Condensed"/>
                <a:sym typeface="IBM Plex Sans Condensed"/>
              </a:rPr>
              <a:t>To achieve </a:t>
            </a:r>
            <a:r>
              <a:rPr lang="en-US" sz="1103" spc="-1">
                <a:solidFill>
                  <a:srgbClr val="000000"/>
                </a:solidFill>
                <a:latin typeface="IBM Plex Sans Condensed"/>
                <a:ea typeface="IBM Plex Sans Condensed"/>
                <a:cs typeface="IBM Plex Sans Condensed"/>
                <a:sym typeface="IBM Plex Sans Condensed"/>
              </a:rPr>
              <a:t>the business requirements </a:t>
            </a:r>
            <a:r>
              <a:rPr lang="en-US" sz="1103" spc="-1">
                <a:solidFill>
                  <a:srgbClr val="FF0000"/>
                </a:solidFill>
                <a:latin typeface="IBM Plex Sans Condensed"/>
                <a:ea typeface="IBM Plex Sans Condensed"/>
                <a:cs typeface="IBM Plex Sans Condensed"/>
                <a:sym typeface="IBM Plex Sans Condensed"/>
              </a:rPr>
              <a:t>development team create tasks.</a:t>
            </a:r>
            <a:r>
              <a:rPr lang="en-US" sz="1103" spc="-1">
                <a:solidFill>
                  <a:srgbClr val="000000"/>
                </a:solidFill>
                <a:latin typeface="IBM Plex Sans Condensed Bold"/>
                <a:ea typeface="IBM Plex Sans Condensed Bold"/>
                <a:cs typeface="IBM Plex Sans Condensed Bold"/>
                <a:sym typeface="IBM Plex Sans Condensed Bold"/>
              </a:rPr>
              <a:t> Sprint/Iteration: </a:t>
            </a:r>
            <a:r>
              <a:rPr lang="en-US" sz="1103" spc="-1">
                <a:solidFill>
                  <a:srgbClr val="FF0000"/>
                </a:solidFill>
                <a:latin typeface="IBM Plex Sans Condensed Bold"/>
                <a:ea typeface="IBM Plex Sans Condensed Bold"/>
                <a:cs typeface="IBM Plex Sans Condensed Bold"/>
                <a:sym typeface="IBM Plex Sans Condensed Bold"/>
              </a:rPr>
              <a:t>Period/time to complete</a:t>
            </a:r>
            <a:r>
              <a:rPr lang="en-US" sz="1103" spc="-1">
                <a:solidFill>
                  <a:srgbClr val="FF0000"/>
                </a:solidFill>
                <a:latin typeface="IBM Plex Sans Condensed"/>
                <a:ea typeface="IBM Plex Sans Condensed"/>
                <a:cs typeface="IBM Plex Sans Condensed"/>
                <a:sym typeface="IBM Plex Sans Condensed"/>
              </a:rPr>
              <a:t> </a:t>
            </a:r>
            <a:r>
              <a:rPr lang="en-US" sz="1103" spc="-1">
                <a:solidFill>
                  <a:srgbClr val="000000"/>
                </a:solidFill>
                <a:latin typeface="IBM Plex Sans Condensed"/>
                <a:ea typeface="IBM Plex Sans Condensed"/>
                <a:cs typeface="IBM Plex Sans Condensed"/>
                <a:sym typeface="IBM Plex Sans Condensed"/>
              </a:rPr>
              <a:t>(means development and testing) </a:t>
            </a:r>
            <a:r>
              <a:rPr lang="en-US" sz="1103" spc="-1">
                <a:solidFill>
                  <a:srgbClr val="FF0000"/>
                </a:solidFill>
                <a:latin typeface="IBM Plex Sans Condensed"/>
                <a:ea typeface="IBM Plex Sans Condensed"/>
                <a:cs typeface="IBM Plex Sans Condensed"/>
                <a:sym typeface="IBM Plex Sans Condensed"/>
              </a:rPr>
              <a:t>the user stories</a:t>
            </a:r>
            <a:r>
              <a:rPr lang="en-US" sz="1103" spc="-1">
                <a:solidFill>
                  <a:srgbClr val="000000"/>
                </a:solidFill>
                <a:latin typeface="IBM Plex Sans Condensed"/>
                <a:ea typeface="IBM Plex Sans Condensed"/>
                <a:cs typeface="IBM Plex Sans Condensed"/>
                <a:sym typeface="IBM Plex Sans Condensed"/>
              </a:rPr>
              <a:t>, decided/selected by the Product Owner and Team. It is usually for 2-4 weeks of time.</a:t>
            </a:r>
            <a:r>
              <a:rPr lang="en-US" sz="1103" spc="-1">
                <a:solidFill>
                  <a:srgbClr val="000000"/>
                </a:solidFill>
                <a:latin typeface="IBM Plex Sans Condensed Bold"/>
                <a:ea typeface="IBM Plex Sans Condensed Bold"/>
                <a:cs typeface="IBM Plex Sans Condensed Bold"/>
                <a:sym typeface="IBM Plex Sans Condensed Bold"/>
              </a:rPr>
              <a:t> Sprint Backlog: </a:t>
            </a:r>
            <a:r>
              <a:rPr lang="en-US" sz="1103" spc="-1">
                <a:solidFill>
                  <a:srgbClr val="000000"/>
                </a:solidFill>
                <a:latin typeface="IBM Plex Sans Condensed"/>
                <a:ea typeface="IBM Plex Sans Condensed"/>
                <a:cs typeface="IBM Plex Sans Condensed"/>
                <a:sym typeface="IBM Plex Sans Condensed"/>
              </a:rPr>
              <a:t>List of committed stories by the Developers and QAs for a specific Sprint.</a:t>
            </a:r>
            <a:r>
              <a:rPr lang="en-US" sz="1103" spc="-1">
                <a:solidFill>
                  <a:srgbClr val="000000"/>
                </a:solidFill>
                <a:latin typeface="IBM Plex Sans Condensed Bold"/>
                <a:ea typeface="IBM Plex Sans Condensed Bold"/>
                <a:cs typeface="IBM Plex Sans Condensed Bold"/>
                <a:sym typeface="IBM Plex Sans Condensed Bold"/>
              </a:rPr>
              <a:t> Sprint Planning Meeting: </a:t>
            </a:r>
            <a:r>
              <a:rPr lang="en-US" sz="1103" spc="-1">
                <a:solidFill>
                  <a:srgbClr val="000000"/>
                </a:solidFill>
                <a:latin typeface="IBM Plex Sans Condensed"/>
                <a:ea typeface="IBM Plex Sans Condensed"/>
                <a:cs typeface="IBM Plex Sans Condensed"/>
                <a:sym typeface="IBM Plex Sans Condensed"/>
              </a:rPr>
              <a:t>This is the meeting with the team, </a:t>
            </a:r>
            <a:r>
              <a:rPr lang="en-US" sz="1103" spc="-1">
                <a:solidFill>
                  <a:srgbClr val="FF0000"/>
                </a:solidFill>
                <a:latin typeface="IBM Plex Sans Condensed Bold"/>
                <a:ea typeface="IBM Plex Sans Condensed Bold"/>
                <a:cs typeface="IBM Plex Sans Condensed Bold"/>
                <a:sym typeface="IBM Plex Sans Condensed Bold"/>
              </a:rPr>
              <a:t>to define</a:t>
            </a:r>
            <a:r>
              <a:rPr lang="en-US" sz="1103" spc="-1">
                <a:solidFill>
                  <a:srgbClr val="FF0000"/>
                </a:solidFill>
                <a:latin typeface="IBM Plex Sans Condensed"/>
                <a:ea typeface="IBM Plex Sans Condensed"/>
                <a:cs typeface="IBM Plex Sans Condensed"/>
                <a:sym typeface="IBM Plex Sans Condensed"/>
              </a:rPr>
              <a:t> what can be delivered in the Sprint and its duration</a:t>
            </a:r>
            <a:r>
              <a:rPr lang="en-US" sz="1103" spc="-1">
                <a:solidFill>
                  <a:srgbClr val="000000"/>
                </a:solidFill>
                <a:latin typeface="IBM Plex Sans Condensed"/>
                <a:ea typeface="IBM Plex Sans Condensed"/>
                <a:cs typeface="IBM Plex Sans Condensed"/>
                <a:sym typeface="IBM Plex Sans Condensed"/>
              </a:rPr>
              <a:t>.</a:t>
            </a:r>
            <a:r>
              <a:rPr lang="en-US" sz="1103" spc="-1">
                <a:solidFill>
                  <a:srgbClr val="000000"/>
                </a:solidFill>
                <a:latin typeface="IBM Plex Sans Condensed Bold"/>
                <a:ea typeface="IBM Plex Sans Condensed Bold"/>
                <a:cs typeface="IBM Plex Sans Condensed Bold"/>
                <a:sym typeface="IBM Plex Sans Condensed Bold"/>
              </a:rPr>
              <a:t> Sprint Review Meeting:</a:t>
            </a:r>
            <a:r>
              <a:rPr lang="en-US" sz="1103" spc="-1">
                <a:solidFill>
                  <a:srgbClr val="000000"/>
                </a:solidFill>
                <a:latin typeface="IBM Plex Sans Condensed"/>
                <a:ea typeface="IBM Plex Sans Condensed"/>
                <a:cs typeface="IBM Plex Sans Condensed"/>
                <a:sym typeface="IBM Plex Sans Condensed"/>
              </a:rPr>
              <a:t> Here we walkthrough and </a:t>
            </a:r>
            <a:r>
              <a:rPr lang="en-US" sz="1103" spc="-1">
                <a:solidFill>
                  <a:srgbClr val="FF0000"/>
                </a:solidFill>
                <a:latin typeface="IBM Plex Sans Condensed"/>
                <a:ea typeface="IBM Plex Sans Condensed"/>
                <a:cs typeface="IBM Plex Sans Condensed"/>
                <a:sym typeface="IBM Plex Sans Condensed"/>
              </a:rPr>
              <a:t>demonstrate </a:t>
            </a:r>
            <a:r>
              <a:rPr lang="en-US" sz="1103" spc="-1">
                <a:solidFill>
                  <a:srgbClr val="000000"/>
                </a:solidFill>
                <a:latin typeface="IBM Plex Sans Condensed"/>
                <a:ea typeface="IBM Plex Sans Condensed"/>
                <a:cs typeface="IBM Plex Sans Condensed"/>
                <a:sym typeface="IBM Plex Sans Condensed"/>
              </a:rPr>
              <a:t>the feature or story implemented by the team to the stakeholder.</a:t>
            </a:r>
            <a:r>
              <a:rPr lang="en-US" sz="1103" spc="-1">
                <a:solidFill>
                  <a:srgbClr val="000000"/>
                </a:solidFill>
                <a:latin typeface="IBM Plex Sans Condensed Bold"/>
                <a:ea typeface="IBM Plex Sans Condensed Bold"/>
                <a:cs typeface="IBM Plex Sans Condensed Bold"/>
                <a:sym typeface="IBM Plex Sans Condensed Bold"/>
              </a:rPr>
              <a:t> Sprint Retrospective Meeting: </a:t>
            </a:r>
            <a:r>
              <a:rPr lang="en-US" sz="1103" spc="-1">
                <a:solidFill>
                  <a:srgbClr val="000000"/>
                </a:solidFill>
                <a:latin typeface="IBM Plex Sans Condensed"/>
                <a:ea typeface="IBM Plex Sans Condensed"/>
                <a:cs typeface="IBM Plex Sans Condensed"/>
                <a:sym typeface="IBM Plex Sans Condensed"/>
              </a:rPr>
              <a:t>Conducts </a:t>
            </a:r>
            <a:r>
              <a:rPr lang="en-US" sz="1103" spc="-1">
                <a:solidFill>
                  <a:srgbClr val="FF0000"/>
                </a:solidFill>
                <a:latin typeface="IBM Plex Sans Condensed"/>
                <a:ea typeface="IBM Plex Sans Condensed"/>
                <a:cs typeface="IBM Plex Sans Condensed"/>
                <a:sym typeface="IBM Plex Sans Condensed"/>
              </a:rPr>
              <a:t>after completion </a:t>
            </a:r>
            <a:r>
              <a:rPr lang="en-US" sz="1103" spc="-1">
                <a:solidFill>
                  <a:srgbClr val="000000"/>
                </a:solidFill>
                <a:latin typeface="IBM Plex Sans Condensed"/>
                <a:ea typeface="IBM Plex Sans Condensed"/>
                <a:cs typeface="IBM Plex Sans Condensed"/>
                <a:sym typeface="IBM Plex Sans Condensed"/>
              </a:rPr>
              <a:t>of Sprint only. The entire team including the Product Owner and Scrum Master should participate. </a:t>
            </a:r>
          </a:p>
        </p:txBody>
      </p:sp>
      <p:sp>
        <p:nvSpPr>
          <p:cNvPr id="20" name="TextBox 20"/>
          <p:cNvSpPr txBox="1"/>
          <p:nvPr/>
        </p:nvSpPr>
        <p:spPr>
          <a:xfrm>
            <a:off x="1372238" y="3462804"/>
            <a:ext cx="1932546" cy="180289"/>
          </a:xfrm>
          <a:prstGeom prst="rect">
            <a:avLst/>
          </a:prstGeom>
        </p:spPr>
        <p:txBody>
          <a:bodyPr lIns="0" tIns="0" rIns="0" bIns="0" rtlCol="0" anchor="t">
            <a:spAutoFit/>
          </a:bodyPr>
          <a:lstStyle/>
          <a:p>
            <a:pPr algn="l">
              <a:lnSpc>
                <a:spcPts val="1545"/>
              </a:lnSpc>
            </a:pPr>
            <a:r>
              <a:rPr lang="en-US" sz="1103" spc="-1">
                <a:solidFill>
                  <a:srgbClr val="000000"/>
                </a:solidFill>
                <a:latin typeface="IBM Plex Sans Condensed"/>
                <a:ea typeface="IBM Plex Sans Condensed"/>
                <a:cs typeface="IBM Plex Sans Condensed"/>
                <a:sym typeface="IBM Plex Sans Condensed"/>
              </a:rPr>
              <a:t>They discuss majorly on 3 things, </a:t>
            </a:r>
          </a:p>
        </p:txBody>
      </p:sp>
      <p:sp>
        <p:nvSpPr>
          <p:cNvPr id="21" name="TextBox 21"/>
          <p:cNvSpPr txBox="1"/>
          <p:nvPr/>
        </p:nvSpPr>
        <p:spPr>
          <a:xfrm>
            <a:off x="1600838" y="3568837"/>
            <a:ext cx="112405" cy="203187"/>
          </a:xfrm>
          <a:prstGeom prst="rect">
            <a:avLst/>
          </a:prstGeom>
        </p:spPr>
        <p:txBody>
          <a:bodyPr lIns="0" tIns="0" rIns="0" bIns="0" rtlCol="0" anchor="t">
            <a:spAutoFit/>
          </a:bodyPr>
          <a:lstStyle/>
          <a:p>
            <a:pPr algn="l">
              <a:lnSpc>
                <a:spcPts val="1545"/>
              </a:lnSpc>
            </a:pPr>
            <a:r>
              <a:rPr lang="en-US" sz="1103">
                <a:solidFill>
                  <a:srgbClr val="000000"/>
                </a:solidFill>
                <a:latin typeface="Arimo"/>
                <a:ea typeface="Arimo"/>
                <a:cs typeface="Arimo"/>
                <a:sym typeface="Arimo"/>
              </a:rPr>
              <a:t></a:t>
            </a:r>
          </a:p>
        </p:txBody>
      </p:sp>
      <p:sp>
        <p:nvSpPr>
          <p:cNvPr id="22" name="TextBox 22"/>
          <p:cNvSpPr txBox="1"/>
          <p:nvPr/>
        </p:nvSpPr>
        <p:spPr>
          <a:xfrm>
            <a:off x="1710566" y="3740677"/>
            <a:ext cx="1136256" cy="94755"/>
          </a:xfrm>
          <a:prstGeom prst="rect">
            <a:avLst/>
          </a:prstGeom>
        </p:spPr>
        <p:txBody>
          <a:bodyPr lIns="0" tIns="0" rIns="0" bIns="0" rtlCol="0" anchor="t">
            <a:spAutoFit/>
          </a:bodyPr>
          <a:lstStyle/>
          <a:p>
            <a:pPr algn="l">
              <a:lnSpc>
                <a:spcPts val="551"/>
              </a:lnSpc>
            </a:pPr>
            <a:r>
              <a:rPr lang="en-US" sz="1103" spc="-1">
                <a:solidFill>
                  <a:srgbClr val="000000"/>
                </a:solidFill>
                <a:latin typeface="IBM Plex Sans Condensed"/>
                <a:ea typeface="IBM Plex Sans Condensed"/>
                <a:cs typeface="IBM Plex Sans Condensed"/>
                <a:sym typeface="IBM Plex Sans Condensed"/>
              </a:rPr>
              <a:t> What went </a:t>
            </a:r>
            <a:r>
              <a:rPr lang="en-US" sz="1103" spc="-1">
                <a:solidFill>
                  <a:srgbClr val="FF0000"/>
                </a:solidFill>
                <a:latin typeface="IBM Plex Sans Condensed"/>
                <a:ea typeface="IBM Plex Sans Condensed"/>
                <a:cs typeface="IBM Plex Sans Condensed"/>
                <a:sym typeface="IBM Plex Sans Condensed"/>
              </a:rPr>
              <a:t>well</a:t>
            </a:r>
            <a:r>
              <a:rPr lang="en-US" sz="1103" spc="-1">
                <a:solidFill>
                  <a:srgbClr val="000000"/>
                </a:solidFill>
                <a:latin typeface="IBM Plex Sans Condensed"/>
                <a:ea typeface="IBM Plex Sans Condensed"/>
                <a:cs typeface="IBM Plex Sans Condensed"/>
                <a:sym typeface="IBM Plex Sans Condensed"/>
              </a:rPr>
              <a:t>? </a:t>
            </a:r>
          </a:p>
        </p:txBody>
      </p:sp>
      <p:sp>
        <p:nvSpPr>
          <p:cNvPr id="23" name="TextBox 23"/>
          <p:cNvSpPr txBox="1"/>
          <p:nvPr/>
        </p:nvSpPr>
        <p:spPr>
          <a:xfrm>
            <a:off x="1600838" y="3668659"/>
            <a:ext cx="112405" cy="298437"/>
          </a:xfrm>
          <a:prstGeom prst="rect">
            <a:avLst/>
          </a:prstGeom>
        </p:spPr>
        <p:txBody>
          <a:bodyPr lIns="0" tIns="0" rIns="0" bIns="0" rtlCol="0" anchor="t">
            <a:spAutoFit/>
          </a:bodyPr>
          <a:lstStyle/>
          <a:p>
            <a:pPr algn="l">
              <a:lnSpc>
                <a:spcPts val="2520"/>
              </a:lnSpc>
            </a:pPr>
            <a:r>
              <a:rPr lang="en-US" sz="1103">
                <a:solidFill>
                  <a:srgbClr val="000000"/>
                </a:solidFill>
                <a:latin typeface="Arimo"/>
                <a:ea typeface="Arimo"/>
                <a:cs typeface="Arimo"/>
                <a:sym typeface="Arimo"/>
              </a:rPr>
              <a:t></a:t>
            </a:r>
          </a:p>
        </p:txBody>
      </p:sp>
      <p:sp>
        <p:nvSpPr>
          <p:cNvPr id="24" name="TextBox 24"/>
          <p:cNvSpPr txBox="1"/>
          <p:nvPr/>
        </p:nvSpPr>
        <p:spPr>
          <a:xfrm>
            <a:off x="1710566" y="3935749"/>
            <a:ext cx="1267225" cy="94755"/>
          </a:xfrm>
          <a:prstGeom prst="rect">
            <a:avLst/>
          </a:prstGeom>
        </p:spPr>
        <p:txBody>
          <a:bodyPr lIns="0" tIns="0" rIns="0" bIns="0" rtlCol="0" anchor="t">
            <a:spAutoFit/>
          </a:bodyPr>
          <a:lstStyle/>
          <a:p>
            <a:pPr algn="l">
              <a:lnSpc>
                <a:spcPts val="551"/>
              </a:lnSpc>
            </a:pPr>
            <a:r>
              <a:rPr lang="en-US" sz="1103" spc="-1">
                <a:solidFill>
                  <a:srgbClr val="000000"/>
                </a:solidFill>
                <a:latin typeface="IBM Plex Sans Condensed"/>
                <a:ea typeface="IBM Plex Sans Condensed"/>
                <a:cs typeface="IBM Plex Sans Condensed"/>
                <a:sym typeface="IBM Plex Sans Condensed"/>
              </a:rPr>
              <a:t> What went </a:t>
            </a:r>
            <a:r>
              <a:rPr lang="en-US" sz="1103" spc="-1">
                <a:solidFill>
                  <a:srgbClr val="FF0000"/>
                </a:solidFill>
                <a:latin typeface="IBM Plex Sans Condensed"/>
                <a:ea typeface="IBM Plex Sans Condensed"/>
                <a:cs typeface="IBM Plex Sans Condensed"/>
                <a:sym typeface="IBM Plex Sans Condensed"/>
              </a:rPr>
              <a:t>wrong</a:t>
            </a:r>
            <a:r>
              <a:rPr lang="en-US" sz="1103" spc="-1">
                <a:solidFill>
                  <a:srgbClr val="000000"/>
                </a:solidFill>
                <a:latin typeface="IBM Plex Sans Condensed"/>
                <a:ea typeface="IBM Plex Sans Condensed"/>
                <a:cs typeface="IBM Plex Sans Condensed"/>
                <a:sym typeface="IBM Plex Sans Condensed"/>
              </a:rPr>
              <a:t>? </a:t>
            </a:r>
          </a:p>
        </p:txBody>
      </p:sp>
      <p:sp>
        <p:nvSpPr>
          <p:cNvPr id="25" name="TextBox 25"/>
          <p:cNvSpPr txBox="1"/>
          <p:nvPr/>
        </p:nvSpPr>
        <p:spPr>
          <a:xfrm>
            <a:off x="1600838" y="3863731"/>
            <a:ext cx="112405" cy="298437"/>
          </a:xfrm>
          <a:prstGeom prst="rect">
            <a:avLst/>
          </a:prstGeom>
        </p:spPr>
        <p:txBody>
          <a:bodyPr lIns="0" tIns="0" rIns="0" bIns="0" rtlCol="0" anchor="t">
            <a:spAutoFit/>
          </a:bodyPr>
          <a:lstStyle/>
          <a:p>
            <a:pPr algn="l">
              <a:lnSpc>
                <a:spcPts val="2520"/>
              </a:lnSpc>
            </a:pPr>
            <a:r>
              <a:rPr lang="en-US" sz="1103">
                <a:solidFill>
                  <a:srgbClr val="000000"/>
                </a:solidFill>
                <a:latin typeface="Arimo"/>
                <a:ea typeface="Arimo"/>
                <a:cs typeface="Arimo"/>
                <a:sym typeface="Arimo"/>
              </a:rPr>
              <a:t></a:t>
            </a:r>
          </a:p>
        </p:txBody>
      </p:sp>
      <p:sp>
        <p:nvSpPr>
          <p:cNvPr id="26" name="TextBox 26"/>
          <p:cNvSpPr txBox="1"/>
          <p:nvPr/>
        </p:nvSpPr>
        <p:spPr>
          <a:xfrm>
            <a:off x="1710566" y="4130821"/>
            <a:ext cx="3067831" cy="94755"/>
          </a:xfrm>
          <a:prstGeom prst="rect">
            <a:avLst/>
          </a:prstGeom>
        </p:spPr>
        <p:txBody>
          <a:bodyPr lIns="0" tIns="0" rIns="0" bIns="0" rtlCol="0" anchor="t">
            <a:spAutoFit/>
          </a:bodyPr>
          <a:lstStyle/>
          <a:p>
            <a:pPr algn="l">
              <a:lnSpc>
                <a:spcPts val="551"/>
              </a:lnSpc>
            </a:pPr>
            <a:r>
              <a:rPr lang="en-US" sz="1103" spc="-1">
                <a:solidFill>
                  <a:srgbClr val="000000"/>
                </a:solidFill>
                <a:latin typeface="IBM Plex Sans Condensed"/>
                <a:ea typeface="IBM Plex Sans Condensed"/>
                <a:cs typeface="IBM Plex Sans Condensed"/>
                <a:sym typeface="IBM Plex Sans Condensed"/>
              </a:rPr>
              <a:t> </a:t>
            </a:r>
            <a:r>
              <a:rPr lang="en-US" sz="1103" spc="-1">
                <a:solidFill>
                  <a:srgbClr val="FF0000"/>
                </a:solidFill>
                <a:latin typeface="IBM Plex Sans Condensed"/>
                <a:ea typeface="IBM Plex Sans Condensed"/>
                <a:cs typeface="IBM Plex Sans Condensed"/>
                <a:sym typeface="IBM Plex Sans Condensed"/>
              </a:rPr>
              <a:t>Improvements </a:t>
            </a:r>
            <a:r>
              <a:rPr lang="en-US" sz="1103" spc="-1">
                <a:solidFill>
                  <a:srgbClr val="000000"/>
                </a:solidFill>
                <a:latin typeface="IBM Plex Sans Condensed"/>
                <a:ea typeface="IBM Plex Sans Condensed"/>
                <a:cs typeface="IBM Plex Sans Condensed"/>
                <a:sym typeface="IBM Plex Sans Condensed"/>
              </a:rPr>
              <a:t>are needed in the upcoming sprint. </a:t>
            </a:r>
          </a:p>
        </p:txBody>
      </p:sp>
      <p:sp>
        <p:nvSpPr>
          <p:cNvPr id="27" name="TextBox 27"/>
          <p:cNvSpPr txBox="1"/>
          <p:nvPr/>
        </p:nvSpPr>
        <p:spPr>
          <a:xfrm>
            <a:off x="1143305" y="4154319"/>
            <a:ext cx="1680667" cy="275539"/>
          </a:xfrm>
          <a:prstGeom prst="rect">
            <a:avLst/>
          </a:prstGeom>
        </p:spPr>
        <p:txBody>
          <a:bodyPr lIns="0" tIns="0" rIns="0" bIns="0" rtlCol="0" anchor="t">
            <a:spAutoFit/>
          </a:bodyPr>
          <a:lstStyle/>
          <a:p>
            <a:pPr algn="l">
              <a:lnSpc>
                <a:spcPts val="2567"/>
              </a:lnSpc>
            </a:pPr>
            <a:r>
              <a:rPr lang="en-US" sz="1103" spc="-1">
                <a:solidFill>
                  <a:srgbClr val="000000"/>
                </a:solidFill>
                <a:latin typeface="IBM Plex Sans Condensed Bold"/>
                <a:ea typeface="IBM Plex Sans Condensed Bold"/>
                <a:cs typeface="IBM Plex Sans Condensed Bold"/>
                <a:sym typeface="IBM Plex Sans Condensed Bold"/>
              </a:rPr>
              <a:t>Backlog Grooming Meeting: </a:t>
            </a:r>
          </a:p>
        </p:txBody>
      </p:sp>
      <p:sp>
        <p:nvSpPr>
          <p:cNvPr id="28" name="TextBox 28"/>
          <p:cNvSpPr txBox="1"/>
          <p:nvPr/>
        </p:nvSpPr>
        <p:spPr>
          <a:xfrm>
            <a:off x="1143305" y="4547787"/>
            <a:ext cx="115033" cy="779593"/>
          </a:xfrm>
          <a:prstGeom prst="rect">
            <a:avLst/>
          </a:prstGeom>
        </p:spPr>
        <p:txBody>
          <a:bodyPr lIns="0" tIns="0" rIns="0" bIns="0" rtlCol="0" anchor="t">
            <a:spAutoFit/>
          </a:bodyPr>
          <a:lstStyle/>
          <a:p>
            <a:pPr algn="just">
              <a:lnSpc>
                <a:spcPts val="1514"/>
              </a:lnSpc>
            </a:pPr>
            <a:r>
              <a:rPr lang="en-US" sz="1200" spc="2">
                <a:solidFill>
                  <a:srgbClr val="000000"/>
                </a:solidFill>
                <a:latin typeface="Arimo"/>
                <a:ea typeface="Arimo"/>
                <a:cs typeface="Arimo"/>
                <a:sym typeface="Arimo"/>
              </a:rPr>
              <a:t>  </a:t>
            </a:r>
          </a:p>
          <a:p>
            <a:pPr algn="just">
              <a:lnSpc>
                <a:spcPts val="3000"/>
              </a:lnSpc>
            </a:pPr>
            <a:r>
              <a:rPr lang="en-US" sz="1200" spc="2">
                <a:solidFill>
                  <a:srgbClr val="000000"/>
                </a:solidFill>
                <a:latin typeface="Arimo"/>
                <a:ea typeface="Arimo"/>
                <a:cs typeface="Arimo"/>
                <a:sym typeface="Arimo"/>
              </a:rPr>
              <a:t> </a:t>
            </a:r>
          </a:p>
        </p:txBody>
      </p:sp>
      <p:sp>
        <p:nvSpPr>
          <p:cNvPr id="29" name="TextBox 29"/>
          <p:cNvSpPr txBox="1"/>
          <p:nvPr/>
        </p:nvSpPr>
        <p:spPr>
          <a:xfrm>
            <a:off x="1372238" y="4593460"/>
            <a:ext cx="5163617" cy="751970"/>
          </a:xfrm>
          <a:prstGeom prst="rect">
            <a:avLst/>
          </a:prstGeom>
        </p:spPr>
        <p:txBody>
          <a:bodyPr lIns="0" tIns="0" rIns="0" bIns="0" rtlCol="0" anchor="t">
            <a:spAutoFit/>
          </a:bodyPr>
          <a:lstStyle/>
          <a:p>
            <a:pPr algn="l">
              <a:lnSpc>
                <a:spcPts val="1501"/>
              </a:lnSpc>
            </a:pPr>
            <a:r>
              <a:rPr lang="en-US" sz="1200" spc="-1">
                <a:solidFill>
                  <a:srgbClr val="000000"/>
                </a:solidFill>
                <a:latin typeface="IBM Plex Sans Condensed"/>
                <a:ea typeface="IBM Plex Sans Condensed"/>
                <a:cs typeface="IBM Plex Sans Condensed"/>
                <a:sym typeface="IBM Plex Sans Condensed"/>
              </a:rPr>
              <a:t>In this meeting, the scrum team along with the scrum master and product owner. The product owner presents the business requirements and as per the priority team discussed over it and identifies the complexity, dependencies, and efforts. The team may also do the story pointing at this stage. </a:t>
            </a:r>
          </a:p>
        </p:txBody>
      </p:sp>
      <p:sp>
        <p:nvSpPr>
          <p:cNvPr id="31" name="Footer Placeholder 30"/>
          <p:cNvSpPr>
            <a:spLocks noGrp="1"/>
          </p:cNvSpPr>
          <p:nvPr>
            <p:ph type="ftr" sz="quarter" idx="11"/>
          </p:nvPr>
        </p:nvSpPr>
        <p:spPr/>
        <p:txBody>
          <a:bodyPr/>
          <a:lstStyle/>
          <a:p>
            <a:r>
              <a:rPr lang="en-US" smtClean="0"/>
              <a:t>Mr. RANJIT KUMBHAR  7757962804</a:t>
            </a:r>
            <a:endParaRPr lang="en-US"/>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914400" y="1325880"/>
            <a:ext cx="115567" cy="7342508"/>
          </a:xfrm>
          <a:custGeom>
            <a:avLst/>
            <a:gdLst/>
            <a:ahLst/>
            <a:cxnLst/>
            <a:rect l="l" t="t" r="r" b="b"/>
            <a:pathLst>
              <a:path w="115567" h="7342508">
                <a:moveTo>
                  <a:pt x="0" y="0"/>
                </a:moveTo>
                <a:lnTo>
                  <a:pt x="115567" y="0"/>
                </a:lnTo>
                <a:lnTo>
                  <a:pt x="115567" y="7342508"/>
                </a:lnTo>
                <a:lnTo>
                  <a:pt x="0" y="7342508"/>
                </a:lnTo>
                <a:lnTo>
                  <a:pt x="0" y="0"/>
                </a:lnTo>
                <a:close/>
              </a:path>
            </a:pathLst>
          </a:custGeom>
          <a:blipFill>
            <a:blip r:embed="rId2"/>
            <a:stretch>
              <a:fillRect/>
            </a:stretch>
          </a:blipFill>
        </p:spPr>
      </p:sp>
      <p:sp>
        <p:nvSpPr>
          <p:cNvPr id="3" name="Freeform 3"/>
          <p:cNvSpPr/>
          <p:nvPr/>
        </p:nvSpPr>
        <p:spPr>
          <a:xfrm>
            <a:off x="1600838" y="1713614"/>
            <a:ext cx="3982212" cy="152400"/>
          </a:xfrm>
          <a:custGeom>
            <a:avLst/>
            <a:gdLst/>
            <a:ahLst/>
            <a:cxnLst/>
            <a:rect l="l" t="t" r="r" b="b"/>
            <a:pathLst>
              <a:path w="3982212" h="152400">
                <a:moveTo>
                  <a:pt x="0" y="0"/>
                </a:moveTo>
                <a:lnTo>
                  <a:pt x="3982212" y="0"/>
                </a:lnTo>
                <a:lnTo>
                  <a:pt x="3982212" y="152400"/>
                </a:lnTo>
                <a:lnTo>
                  <a:pt x="0" y="152400"/>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5" name="TextBox 5"/>
          <p:cNvSpPr txBox="1"/>
          <p:nvPr/>
        </p:nvSpPr>
        <p:spPr>
          <a:xfrm>
            <a:off x="1829438" y="916819"/>
            <a:ext cx="112405" cy="107937"/>
          </a:xfrm>
          <a:prstGeom prst="rect">
            <a:avLst/>
          </a:prstGeom>
        </p:spPr>
        <p:txBody>
          <a:bodyPr lIns="0" tIns="0" rIns="0" bIns="0" rtlCol="0" anchor="t">
            <a:spAutoFit/>
          </a:bodyPr>
          <a:lstStyle/>
          <a:p>
            <a:pPr algn="l">
              <a:lnSpc>
                <a:spcPts val="551"/>
              </a:lnSpc>
            </a:pPr>
            <a:r>
              <a:rPr lang="en-US" sz="1103">
                <a:solidFill>
                  <a:srgbClr val="000000"/>
                </a:solidFill>
                <a:latin typeface="Arimo"/>
                <a:ea typeface="Arimo"/>
                <a:cs typeface="Arimo"/>
                <a:sym typeface="Arimo"/>
              </a:rPr>
              <a:t></a:t>
            </a:r>
          </a:p>
        </p:txBody>
      </p:sp>
      <p:sp>
        <p:nvSpPr>
          <p:cNvPr id="6" name="TextBox 6"/>
          <p:cNvSpPr txBox="1"/>
          <p:nvPr/>
        </p:nvSpPr>
        <p:spPr>
          <a:xfrm>
            <a:off x="1939166" y="974369"/>
            <a:ext cx="39757" cy="108194"/>
          </a:xfrm>
          <a:prstGeom prst="rect">
            <a:avLst/>
          </a:prstGeom>
        </p:spPr>
        <p:txBody>
          <a:bodyPr lIns="0" tIns="0" rIns="0" bIns="0" rtlCol="0" anchor="t">
            <a:spAutoFit/>
          </a:bodyPr>
          <a:lstStyle/>
          <a:p>
            <a:pPr algn="l">
              <a:lnSpc>
                <a:spcPts val="551"/>
              </a:lnSpc>
            </a:pPr>
            <a:r>
              <a:rPr lang="en-US" sz="1103">
                <a:solidFill>
                  <a:srgbClr val="000000"/>
                </a:solidFill>
                <a:latin typeface="Arimo"/>
                <a:ea typeface="Arimo"/>
                <a:cs typeface="Arimo"/>
                <a:sym typeface="Arimo"/>
              </a:rPr>
              <a:t> </a:t>
            </a:r>
          </a:p>
        </p:txBody>
      </p:sp>
      <p:sp>
        <p:nvSpPr>
          <p:cNvPr id="7" name="TextBox 7"/>
          <p:cNvSpPr txBox="1"/>
          <p:nvPr/>
        </p:nvSpPr>
        <p:spPr>
          <a:xfrm>
            <a:off x="1829438" y="921391"/>
            <a:ext cx="112405" cy="298437"/>
          </a:xfrm>
          <a:prstGeom prst="rect">
            <a:avLst/>
          </a:prstGeom>
        </p:spPr>
        <p:txBody>
          <a:bodyPr lIns="0" tIns="0" rIns="0" bIns="0" rtlCol="0" anchor="t">
            <a:spAutoFit/>
          </a:bodyPr>
          <a:lstStyle/>
          <a:p>
            <a:pPr algn="l">
              <a:lnSpc>
                <a:spcPts val="2520"/>
              </a:lnSpc>
            </a:pPr>
            <a:r>
              <a:rPr lang="en-US" sz="1103">
                <a:solidFill>
                  <a:srgbClr val="000000"/>
                </a:solidFill>
                <a:latin typeface="Arimo"/>
                <a:ea typeface="Arimo"/>
                <a:cs typeface="Arimo"/>
                <a:sym typeface="Arimo"/>
              </a:rPr>
              <a:t></a:t>
            </a:r>
          </a:p>
        </p:txBody>
      </p:sp>
      <p:sp>
        <p:nvSpPr>
          <p:cNvPr id="8" name="TextBox 8"/>
          <p:cNvSpPr txBox="1"/>
          <p:nvPr/>
        </p:nvSpPr>
        <p:spPr>
          <a:xfrm>
            <a:off x="1939166" y="1169441"/>
            <a:ext cx="39757" cy="108194"/>
          </a:xfrm>
          <a:prstGeom prst="rect">
            <a:avLst/>
          </a:prstGeom>
        </p:spPr>
        <p:txBody>
          <a:bodyPr lIns="0" tIns="0" rIns="0" bIns="0" rtlCol="0" anchor="t">
            <a:spAutoFit/>
          </a:bodyPr>
          <a:lstStyle/>
          <a:p>
            <a:pPr algn="l">
              <a:lnSpc>
                <a:spcPts val="551"/>
              </a:lnSpc>
            </a:pPr>
            <a:r>
              <a:rPr lang="en-US" sz="1103">
                <a:solidFill>
                  <a:srgbClr val="000000"/>
                </a:solidFill>
                <a:latin typeface="Arimo"/>
                <a:ea typeface="Arimo"/>
                <a:cs typeface="Arimo"/>
                <a:sym typeface="Arimo"/>
              </a:rPr>
              <a:t> </a:t>
            </a:r>
          </a:p>
        </p:txBody>
      </p:sp>
      <p:sp>
        <p:nvSpPr>
          <p:cNvPr id="9" name="TextBox 9"/>
          <p:cNvSpPr txBox="1"/>
          <p:nvPr/>
        </p:nvSpPr>
        <p:spPr>
          <a:xfrm>
            <a:off x="1143305" y="2840250"/>
            <a:ext cx="3640217" cy="598627"/>
          </a:xfrm>
          <a:prstGeom prst="rect">
            <a:avLst/>
          </a:prstGeom>
        </p:spPr>
        <p:txBody>
          <a:bodyPr lIns="0" tIns="0" rIns="0" bIns="0" rtlCol="0" anchor="t">
            <a:spAutoFit/>
          </a:bodyPr>
          <a:lstStyle/>
          <a:p>
            <a:pPr algn="l">
              <a:lnSpc>
                <a:spcPts val="2594"/>
              </a:lnSpc>
            </a:pPr>
            <a:r>
              <a:rPr lang="en-US" sz="1103" spc="-1">
                <a:solidFill>
                  <a:srgbClr val="000000"/>
                </a:solidFill>
                <a:latin typeface="IBM Plex Sans Condensed Bold"/>
                <a:ea typeface="IBM Plex Sans Condensed Bold"/>
                <a:cs typeface="IBM Plex Sans Condensed Bold"/>
                <a:sym typeface="IBM Plex Sans Condensed Bold"/>
              </a:rPr>
              <a:t>Scrum Board/Task Board: </a:t>
            </a:r>
            <a:r>
              <a:rPr lang="en-US" sz="1103" spc="-1">
                <a:solidFill>
                  <a:srgbClr val="000000"/>
                </a:solidFill>
                <a:latin typeface="IBM Plex Sans Condensed"/>
                <a:ea typeface="IBM Plex Sans Condensed"/>
                <a:cs typeface="IBM Plex Sans Condensed"/>
                <a:sym typeface="IBM Plex Sans Condensed"/>
              </a:rPr>
              <a:t>It is showing the status of the story. Scrum Board contains points like, </a:t>
            </a:r>
          </a:p>
        </p:txBody>
      </p:sp>
      <p:sp>
        <p:nvSpPr>
          <p:cNvPr id="10" name="TextBox 10"/>
          <p:cNvSpPr txBox="1"/>
          <p:nvPr/>
        </p:nvSpPr>
        <p:spPr>
          <a:xfrm>
            <a:off x="1372238" y="3452412"/>
            <a:ext cx="105042" cy="1113244"/>
          </a:xfrm>
          <a:prstGeom prst="rect">
            <a:avLst/>
          </a:prstGeom>
        </p:spPr>
        <p:txBody>
          <a:bodyPr lIns="0" tIns="0" rIns="0" bIns="0" rtlCol="0" anchor="t">
            <a:spAutoFit/>
          </a:bodyPr>
          <a:lstStyle/>
          <a:p>
            <a:pPr algn="just">
              <a:lnSpc>
                <a:spcPts val="2594"/>
              </a:lnSpc>
            </a:pPr>
            <a:r>
              <a:rPr lang="en-US" sz="1103">
                <a:solidFill>
                  <a:srgbClr val="000000"/>
                </a:solidFill>
                <a:latin typeface="Arimo"/>
                <a:ea typeface="Arimo"/>
                <a:cs typeface="Arimo"/>
                <a:sym typeface="Arimo"/>
              </a:rPr>
              <a:t> </a:t>
            </a:r>
          </a:p>
          <a:p>
            <a:pPr algn="just">
              <a:lnSpc>
                <a:spcPts val="551"/>
              </a:lnSpc>
            </a:pPr>
            <a:r>
              <a:rPr lang="en-US" sz="1103">
                <a:solidFill>
                  <a:srgbClr val="000000"/>
                </a:solidFill>
                <a:latin typeface="Arimo"/>
                <a:ea typeface="Arimo"/>
                <a:cs typeface="Arimo"/>
                <a:sym typeface="Arimo"/>
              </a:rPr>
              <a:t> </a:t>
            </a:r>
          </a:p>
          <a:p>
            <a:pPr algn="just">
              <a:lnSpc>
                <a:spcPts val="2663"/>
              </a:lnSpc>
            </a:pPr>
            <a:r>
              <a:rPr lang="en-US" sz="1103">
                <a:solidFill>
                  <a:srgbClr val="000000"/>
                </a:solidFill>
                <a:latin typeface="Arimo"/>
                <a:ea typeface="Arimo"/>
                <a:cs typeface="Arimo"/>
                <a:sym typeface="Arimo"/>
              </a:rPr>
              <a:t> </a:t>
            </a:r>
          </a:p>
          <a:p>
            <a:pPr algn="just">
              <a:lnSpc>
                <a:spcPts val="551"/>
              </a:lnSpc>
            </a:pPr>
            <a:r>
              <a:rPr lang="en-US" sz="1103">
                <a:solidFill>
                  <a:srgbClr val="000000"/>
                </a:solidFill>
                <a:latin typeface="Arimo"/>
                <a:ea typeface="Arimo"/>
                <a:cs typeface="Arimo"/>
                <a:sym typeface="Arimo"/>
              </a:rPr>
              <a:t> </a:t>
            </a:r>
          </a:p>
          <a:p>
            <a:pPr algn="just">
              <a:lnSpc>
                <a:spcPts val="2616"/>
              </a:lnSpc>
            </a:pPr>
            <a:r>
              <a:rPr lang="en-US" sz="1103">
                <a:solidFill>
                  <a:srgbClr val="000000"/>
                </a:solidFill>
                <a:latin typeface="Arimo"/>
                <a:ea typeface="Arimo"/>
                <a:cs typeface="Arimo"/>
                <a:sym typeface="Arimo"/>
              </a:rPr>
              <a:t> </a:t>
            </a:r>
          </a:p>
        </p:txBody>
      </p:sp>
      <p:sp>
        <p:nvSpPr>
          <p:cNvPr id="11" name="TextBox 11"/>
          <p:cNvSpPr txBox="1"/>
          <p:nvPr/>
        </p:nvSpPr>
        <p:spPr>
          <a:xfrm>
            <a:off x="1600838" y="3495951"/>
            <a:ext cx="3450231" cy="1086307"/>
          </a:xfrm>
          <a:prstGeom prst="rect">
            <a:avLst/>
          </a:prstGeom>
        </p:spPr>
        <p:txBody>
          <a:bodyPr lIns="0" tIns="0" rIns="0" bIns="0" rtlCol="0" anchor="t">
            <a:spAutoFit/>
          </a:bodyPr>
          <a:lstStyle/>
          <a:p>
            <a:pPr algn="l">
              <a:lnSpc>
                <a:spcPts val="2594"/>
              </a:lnSpc>
            </a:pPr>
            <a:r>
              <a:rPr lang="en-US" sz="1103" spc="-1">
                <a:solidFill>
                  <a:srgbClr val="000000"/>
                </a:solidFill>
                <a:latin typeface="IBM Plex Sans Condensed Bold"/>
                <a:ea typeface="IBM Plex Sans Condensed Bold"/>
                <a:cs typeface="IBM Plex Sans Condensed Bold"/>
                <a:sym typeface="IBM Plex Sans Condensed Bold"/>
              </a:rPr>
              <a:t>User Story:</a:t>
            </a:r>
            <a:r>
              <a:rPr lang="en-US" sz="1103" spc="-1">
                <a:solidFill>
                  <a:srgbClr val="000000"/>
                </a:solidFill>
                <a:latin typeface="IBM Plex Sans Condensed"/>
                <a:ea typeface="IBM Plex Sans Condensed"/>
                <a:cs typeface="IBM Plex Sans Condensed"/>
                <a:sym typeface="IBM Plex Sans Condensed"/>
              </a:rPr>
              <a:t> It has the actual business requirement. </a:t>
            </a:r>
          </a:p>
          <a:p>
            <a:pPr algn="l">
              <a:lnSpc>
                <a:spcPts val="551"/>
              </a:lnSpc>
            </a:pPr>
            <a:r>
              <a:rPr lang="en-US" sz="1103" spc="-1">
                <a:solidFill>
                  <a:srgbClr val="000000"/>
                </a:solidFill>
                <a:latin typeface="IBM Plex Sans Condensed Bold"/>
                <a:ea typeface="IBM Plex Sans Condensed Bold"/>
                <a:cs typeface="IBM Plex Sans Condensed Bold"/>
                <a:sym typeface="IBM Plex Sans Condensed Bold"/>
              </a:rPr>
              <a:t>To Do:</a:t>
            </a:r>
            <a:r>
              <a:rPr lang="en-US" sz="1103" spc="-1">
                <a:solidFill>
                  <a:srgbClr val="000000"/>
                </a:solidFill>
                <a:latin typeface="IBM Plex Sans Condensed"/>
                <a:ea typeface="IBM Plex Sans Condensed"/>
                <a:cs typeface="IBM Plex Sans Condensed"/>
                <a:sym typeface="IBM Plex Sans Condensed"/>
              </a:rPr>
              <a:t> Tasks that can be worked on. </a:t>
            </a:r>
          </a:p>
          <a:p>
            <a:pPr algn="l">
              <a:lnSpc>
                <a:spcPts val="2663"/>
              </a:lnSpc>
            </a:pPr>
            <a:r>
              <a:rPr lang="en-US" sz="1103" spc="-1">
                <a:solidFill>
                  <a:srgbClr val="000000"/>
                </a:solidFill>
                <a:latin typeface="IBM Plex Sans Condensed Bold"/>
                <a:ea typeface="IBM Plex Sans Condensed Bold"/>
                <a:cs typeface="IBM Plex Sans Condensed Bold"/>
                <a:sym typeface="IBM Plex Sans Condensed Bold"/>
              </a:rPr>
              <a:t>In Progress:</a:t>
            </a:r>
            <a:r>
              <a:rPr lang="en-US" sz="1103" spc="-1">
                <a:solidFill>
                  <a:srgbClr val="000000"/>
                </a:solidFill>
                <a:latin typeface="IBM Plex Sans Condensed"/>
                <a:ea typeface="IBM Plex Sans Condensed"/>
                <a:cs typeface="IBM Plex Sans Condensed"/>
                <a:sym typeface="IBM Plex Sans Condensed"/>
              </a:rPr>
              <a:t> Tasks in progress. </a:t>
            </a:r>
          </a:p>
          <a:p>
            <a:pPr algn="l">
              <a:lnSpc>
                <a:spcPts val="551"/>
              </a:lnSpc>
            </a:pPr>
            <a:r>
              <a:rPr lang="en-US" sz="1103" spc="-1">
                <a:solidFill>
                  <a:srgbClr val="000000"/>
                </a:solidFill>
                <a:latin typeface="IBM Plex Sans Condensed Bold"/>
                <a:ea typeface="IBM Plex Sans Condensed Bold"/>
                <a:cs typeface="IBM Plex Sans Condensed Bold"/>
                <a:sym typeface="IBM Plex Sans Condensed Bold"/>
              </a:rPr>
              <a:t>To Verify/Testing:</a:t>
            </a:r>
            <a:r>
              <a:rPr lang="en-US" sz="1103" spc="-1">
                <a:solidFill>
                  <a:srgbClr val="000000"/>
                </a:solidFill>
                <a:latin typeface="IBM Plex Sans Condensed"/>
                <a:ea typeface="IBM Plex Sans Condensed"/>
                <a:cs typeface="IBM Plex Sans Condensed"/>
                <a:sym typeface="IBM Plex Sans Condensed"/>
              </a:rPr>
              <a:t> Tasks pending for verification or testing. </a:t>
            </a:r>
          </a:p>
          <a:p>
            <a:pPr algn="l">
              <a:lnSpc>
                <a:spcPts val="2616"/>
              </a:lnSpc>
            </a:pPr>
            <a:r>
              <a:rPr lang="en-US" sz="1103" spc="-1">
                <a:solidFill>
                  <a:srgbClr val="000000"/>
                </a:solidFill>
                <a:latin typeface="IBM Plex Sans Condensed Bold"/>
                <a:ea typeface="IBM Plex Sans Condensed Bold"/>
                <a:cs typeface="IBM Plex Sans Condensed Bold"/>
                <a:sym typeface="IBM Plex Sans Condensed Bold"/>
              </a:rPr>
              <a:t>Done:</a:t>
            </a:r>
            <a:r>
              <a:rPr lang="en-US" sz="1103" spc="-1">
                <a:solidFill>
                  <a:srgbClr val="000000"/>
                </a:solidFill>
                <a:latin typeface="IBM Plex Sans Condensed"/>
                <a:ea typeface="IBM Plex Sans Condensed"/>
                <a:cs typeface="IBM Plex Sans Condensed"/>
                <a:sym typeface="IBM Plex Sans Condensed"/>
              </a:rPr>
              <a:t> Completed tasks. </a:t>
            </a:r>
          </a:p>
        </p:txBody>
      </p:sp>
      <p:sp>
        <p:nvSpPr>
          <p:cNvPr id="12" name="TextBox 12"/>
          <p:cNvSpPr txBox="1"/>
          <p:nvPr/>
        </p:nvSpPr>
        <p:spPr>
          <a:xfrm>
            <a:off x="1030529" y="7322210"/>
            <a:ext cx="1162450" cy="190005"/>
          </a:xfrm>
          <a:prstGeom prst="rect">
            <a:avLst/>
          </a:prstGeom>
        </p:spPr>
        <p:txBody>
          <a:bodyPr lIns="0" tIns="0" rIns="0" bIns="0" rtlCol="0" anchor="t">
            <a:spAutoFit/>
          </a:bodyPr>
          <a:lstStyle/>
          <a:p>
            <a:pPr algn="l">
              <a:lnSpc>
                <a:spcPts val="1559"/>
              </a:lnSpc>
            </a:pPr>
            <a:r>
              <a:rPr lang="en-US" sz="1103" spc="-1">
                <a:solidFill>
                  <a:srgbClr val="000000"/>
                </a:solidFill>
                <a:latin typeface="IBM Plex Sans Condensed"/>
                <a:ea typeface="IBM Plex Sans Condensed"/>
                <a:cs typeface="IBM Plex Sans Condensed"/>
                <a:sym typeface="IBM Plex Sans Condensed"/>
              </a:rPr>
              <a:t> </a:t>
            </a:r>
            <a:r>
              <a:rPr lang="en-US" sz="1103" spc="-1">
                <a:solidFill>
                  <a:srgbClr val="000000"/>
                </a:solidFill>
                <a:latin typeface="IBM Plex Sans Condensed Bold"/>
                <a:ea typeface="IBM Plex Sans Condensed Bold"/>
                <a:cs typeface="IBM Plex Sans Condensed Bold"/>
                <a:sym typeface="IBM Plex Sans Condensed Bold"/>
              </a:rPr>
              <a:t>Burndown Chart: </a:t>
            </a:r>
          </a:p>
        </p:txBody>
      </p:sp>
      <p:sp>
        <p:nvSpPr>
          <p:cNvPr id="13" name="TextBox 13"/>
          <p:cNvSpPr txBox="1"/>
          <p:nvPr/>
        </p:nvSpPr>
        <p:spPr>
          <a:xfrm>
            <a:off x="1372238" y="7498756"/>
            <a:ext cx="105042" cy="207226"/>
          </a:xfrm>
          <a:prstGeom prst="rect">
            <a:avLst/>
          </a:prstGeom>
        </p:spPr>
        <p:txBody>
          <a:bodyPr lIns="0" tIns="0" rIns="0" bIns="0" rtlCol="0" anchor="t">
            <a:spAutoFit/>
          </a:bodyPr>
          <a:lstStyle/>
          <a:p>
            <a:pPr algn="l">
              <a:lnSpc>
                <a:spcPts val="1559"/>
              </a:lnSpc>
            </a:pPr>
            <a:r>
              <a:rPr lang="en-US" sz="1103">
                <a:solidFill>
                  <a:srgbClr val="000000"/>
                </a:solidFill>
                <a:latin typeface="Arimo"/>
                <a:ea typeface="Arimo"/>
                <a:cs typeface="Arimo"/>
                <a:sym typeface="Arimo"/>
              </a:rPr>
              <a:t> </a:t>
            </a:r>
          </a:p>
        </p:txBody>
      </p:sp>
      <p:sp>
        <p:nvSpPr>
          <p:cNvPr id="14" name="TextBox 14"/>
          <p:cNvSpPr txBox="1"/>
          <p:nvPr/>
        </p:nvSpPr>
        <p:spPr>
          <a:xfrm>
            <a:off x="1600838" y="7542305"/>
            <a:ext cx="5396027" cy="979122"/>
          </a:xfrm>
          <a:prstGeom prst="rect">
            <a:avLst/>
          </a:prstGeom>
        </p:spPr>
        <p:txBody>
          <a:bodyPr lIns="0" tIns="0" rIns="0" bIns="0" rtlCol="0" anchor="t">
            <a:spAutoFit/>
          </a:bodyPr>
          <a:lstStyle/>
          <a:p>
            <a:pPr algn="l">
              <a:lnSpc>
                <a:spcPts val="1559"/>
              </a:lnSpc>
            </a:pPr>
            <a:r>
              <a:rPr lang="en-US" sz="1103" spc="-1">
                <a:solidFill>
                  <a:srgbClr val="000000"/>
                </a:solidFill>
                <a:latin typeface="IBM Plex Sans Condensed"/>
                <a:ea typeface="IBM Plex Sans Condensed"/>
                <a:cs typeface="IBM Plex Sans Condensed"/>
                <a:sym typeface="IBM Plex Sans Condensed"/>
              </a:rPr>
              <a:t>Shows that how much work is </a:t>
            </a:r>
            <a:r>
              <a:rPr lang="en-US" sz="1103" spc="-1">
                <a:solidFill>
                  <a:srgbClr val="FF0000"/>
                </a:solidFill>
                <a:latin typeface="IBM Plex Sans Condensed"/>
                <a:ea typeface="IBM Plex Sans Condensed"/>
                <a:cs typeface="IBM Plex Sans Condensed"/>
                <a:sym typeface="IBM Plex Sans Condensed"/>
              </a:rPr>
              <a:t>pending/remaining in the Sprint.</a:t>
            </a:r>
            <a:r>
              <a:rPr lang="en-US" sz="1103" spc="-1">
                <a:solidFill>
                  <a:srgbClr val="000000"/>
                </a:solidFill>
                <a:latin typeface="IBM Plex Sans Condensed"/>
                <a:ea typeface="IBM Plex Sans Condensed"/>
                <a:cs typeface="IBM Plex Sans Condensed"/>
                <a:sym typeface="IBM Plex Sans Condensed"/>
              </a:rPr>
              <a:t> Maintain by the Scrum Master daily. The progress is tracked by a Burndown chart.</a:t>
            </a:r>
            <a:r>
              <a:rPr lang="en-US" sz="1103" spc="-1">
                <a:solidFill>
                  <a:srgbClr val="000000"/>
                </a:solidFill>
                <a:latin typeface="IBM Plex Sans Condensed Bold"/>
                <a:ea typeface="IBM Plex Sans Condensed Bold"/>
                <a:cs typeface="IBM Plex Sans Condensed Bold"/>
                <a:sym typeface="IBM Plex Sans Condensed Bold"/>
              </a:rPr>
              <a:t> </a:t>
            </a:r>
          </a:p>
          <a:p>
            <a:pPr algn="l">
              <a:lnSpc>
                <a:spcPts val="1756"/>
              </a:lnSpc>
            </a:pPr>
            <a:r>
              <a:rPr lang="en-US" sz="1103" spc="-1">
                <a:solidFill>
                  <a:srgbClr val="000000"/>
                </a:solidFill>
                <a:latin typeface="IBM Plex Sans Condensed"/>
                <a:ea typeface="IBM Plex Sans Condensed"/>
                <a:cs typeface="IBM Plex Sans Condensed"/>
                <a:sym typeface="IBM Plex Sans Condensed"/>
              </a:rPr>
              <a:t>Burndown chart is nothing but, it </a:t>
            </a:r>
            <a:r>
              <a:rPr lang="en-US" sz="1103" spc="-1">
                <a:solidFill>
                  <a:srgbClr val="FF0000"/>
                </a:solidFill>
                <a:latin typeface="IBM Plex Sans Condensed"/>
                <a:ea typeface="IBM Plex Sans Condensed"/>
                <a:cs typeface="IBM Plex Sans Condensed"/>
                <a:sym typeface="IBM Plex Sans Condensed"/>
              </a:rPr>
              <a:t>shows that estimated Vs. actual efforts </a:t>
            </a:r>
            <a:r>
              <a:rPr lang="en-US" sz="1103" spc="-1">
                <a:solidFill>
                  <a:srgbClr val="000000"/>
                </a:solidFill>
                <a:latin typeface="IBM Plex Sans Condensed"/>
                <a:ea typeface="IBM Plex Sans Condensed"/>
                <a:cs typeface="IBM Plex Sans Condensed"/>
                <a:sym typeface="IBM Plex Sans Condensed"/>
              </a:rPr>
              <a:t>of the Scrum Task.</a:t>
            </a:r>
            <a:r>
              <a:rPr lang="en-US" sz="1103" spc="-1">
                <a:solidFill>
                  <a:srgbClr val="000000"/>
                </a:solidFill>
                <a:latin typeface="IBM Plex Sans Condensed Bold"/>
                <a:ea typeface="IBM Plex Sans Condensed Bold"/>
                <a:cs typeface="IBM Plex Sans Condensed Bold"/>
                <a:sym typeface="IBM Plex Sans Condensed Bold"/>
              </a:rPr>
              <a:t> </a:t>
            </a:r>
          </a:p>
          <a:p>
            <a:pPr algn="l">
              <a:lnSpc>
                <a:spcPts val="1510"/>
              </a:lnSpc>
            </a:pPr>
            <a:r>
              <a:rPr lang="en-US" sz="1103" spc="-1">
                <a:solidFill>
                  <a:srgbClr val="000000"/>
                </a:solidFill>
                <a:latin typeface="IBM Plex Sans Condensed"/>
                <a:ea typeface="IBM Plex Sans Condensed"/>
                <a:cs typeface="IBM Plex Sans Condensed"/>
                <a:sym typeface="IBM Plex Sans Condensed"/>
              </a:rPr>
              <a:t>To check whether the stories are doing </a:t>
            </a:r>
            <a:r>
              <a:rPr lang="en-US" sz="1103" spc="-1">
                <a:solidFill>
                  <a:srgbClr val="000000"/>
                </a:solidFill>
                <a:latin typeface="IBM Plex Sans Condensed Bold"/>
                <a:ea typeface="IBM Plex Sans Condensed Bold"/>
                <a:cs typeface="IBM Plex Sans Condensed Bold"/>
                <a:sym typeface="IBM Plex Sans Condensed Bold"/>
              </a:rPr>
              <a:t>progress</a:t>
            </a:r>
            <a:r>
              <a:rPr lang="en-US" sz="1103" spc="-1">
                <a:solidFill>
                  <a:srgbClr val="000000"/>
                </a:solidFill>
                <a:latin typeface="IBM Plex Sans Condensed"/>
                <a:ea typeface="IBM Plex Sans Condensed"/>
                <a:cs typeface="IBM Plex Sans Condensed"/>
                <a:sym typeface="IBM Plex Sans Condensed"/>
              </a:rPr>
              <a:t> towards the completion of the committed story points or not.</a:t>
            </a:r>
            <a:r>
              <a:rPr lang="en-US" sz="1103" spc="-1">
                <a:solidFill>
                  <a:srgbClr val="000000"/>
                </a:solidFill>
                <a:latin typeface="IBM Plex Sans Condensed Bold"/>
                <a:ea typeface="IBM Plex Sans Condensed Bold"/>
                <a:cs typeface="IBM Plex Sans Condensed Bold"/>
                <a:sym typeface="IBM Plex Sans Condensed Bold"/>
              </a:rPr>
              <a:t> </a:t>
            </a:r>
          </a:p>
        </p:txBody>
      </p:sp>
      <p:sp>
        <p:nvSpPr>
          <p:cNvPr id="15" name="TextBox 15"/>
          <p:cNvSpPr txBox="1"/>
          <p:nvPr/>
        </p:nvSpPr>
        <p:spPr>
          <a:xfrm>
            <a:off x="1372238" y="7879251"/>
            <a:ext cx="105042" cy="430492"/>
          </a:xfrm>
          <a:prstGeom prst="rect">
            <a:avLst/>
          </a:prstGeom>
        </p:spPr>
        <p:txBody>
          <a:bodyPr lIns="0" tIns="0" rIns="0" bIns="0" rtlCol="0" anchor="t">
            <a:spAutoFit/>
          </a:bodyPr>
          <a:lstStyle/>
          <a:p>
            <a:pPr algn="just">
              <a:lnSpc>
                <a:spcPts val="1756"/>
              </a:lnSpc>
            </a:pPr>
            <a:r>
              <a:rPr lang="en-US" sz="1103">
                <a:solidFill>
                  <a:srgbClr val="000000"/>
                </a:solidFill>
                <a:latin typeface="Arimo"/>
                <a:ea typeface="Arimo"/>
                <a:cs typeface="Arimo"/>
                <a:sym typeface="Arimo"/>
              </a:rPr>
              <a:t> </a:t>
            </a:r>
          </a:p>
          <a:p>
            <a:pPr algn="just">
              <a:lnSpc>
                <a:spcPts val="1510"/>
              </a:lnSpc>
            </a:pPr>
            <a:r>
              <a:rPr lang="en-US" sz="1103">
                <a:solidFill>
                  <a:srgbClr val="000000"/>
                </a:solidFill>
                <a:latin typeface="Arimo"/>
                <a:ea typeface="Arimo"/>
                <a:cs typeface="Arimo"/>
                <a:sym typeface="Arimo"/>
              </a:rPr>
              <a:t> </a:t>
            </a:r>
          </a:p>
        </p:txBody>
      </p:sp>
      <p:sp>
        <p:nvSpPr>
          <p:cNvPr id="16" name="TextBox 16"/>
          <p:cNvSpPr txBox="1"/>
          <p:nvPr/>
        </p:nvSpPr>
        <p:spPr>
          <a:xfrm>
            <a:off x="1143305" y="8536200"/>
            <a:ext cx="3469224" cy="180289"/>
          </a:xfrm>
          <a:prstGeom prst="rect">
            <a:avLst/>
          </a:prstGeom>
        </p:spPr>
        <p:txBody>
          <a:bodyPr lIns="0" tIns="0" rIns="0" bIns="0" rtlCol="0" anchor="t">
            <a:spAutoFit/>
          </a:bodyPr>
          <a:lstStyle/>
          <a:p>
            <a:pPr algn="l">
              <a:lnSpc>
                <a:spcPts val="1510"/>
              </a:lnSpc>
            </a:pPr>
            <a:r>
              <a:rPr lang="en-US" sz="1103" spc="-1">
                <a:solidFill>
                  <a:srgbClr val="000000"/>
                </a:solidFill>
                <a:latin typeface="IBM Plex Sans Condensed Bold"/>
                <a:ea typeface="IBM Plex Sans Condensed Bold"/>
                <a:cs typeface="IBM Plex Sans Condensed Bold"/>
                <a:sym typeface="IBM Plex Sans Condensed Bold"/>
              </a:rPr>
              <a:t>Burnup Chart: </a:t>
            </a:r>
            <a:r>
              <a:rPr lang="en-US" sz="1103" spc="-1">
                <a:solidFill>
                  <a:srgbClr val="000000"/>
                </a:solidFill>
                <a:latin typeface="IBM Plex Sans Condensed"/>
                <a:ea typeface="IBM Plex Sans Condensed"/>
                <a:cs typeface="IBM Plex Sans Condensed"/>
                <a:sym typeface="IBM Plex Sans Condensed"/>
              </a:rPr>
              <a:t>Amount of work completed within a project.</a:t>
            </a:r>
            <a:r>
              <a:rPr lang="en-US" sz="1103" spc="-1">
                <a:solidFill>
                  <a:srgbClr val="000000"/>
                </a:solidFill>
                <a:latin typeface="IBM Plex Sans Condensed Bold"/>
                <a:ea typeface="IBM Plex Sans Condensed Bold"/>
                <a:cs typeface="IBM Plex Sans Condensed Bold"/>
                <a:sym typeface="IBM Plex Sans Condensed Bold"/>
              </a:rPr>
              <a:t> </a:t>
            </a:r>
          </a:p>
        </p:txBody>
      </p:sp>
      <p:sp>
        <p:nvSpPr>
          <p:cNvPr id="17" name="TextBox 17"/>
          <p:cNvSpPr txBox="1"/>
          <p:nvPr/>
        </p:nvSpPr>
        <p:spPr>
          <a:xfrm>
            <a:off x="1207313" y="8745017"/>
            <a:ext cx="5496916" cy="294589"/>
          </a:xfrm>
          <a:prstGeom prst="rect">
            <a:avLst/>
          </a:prstGeom>
        </p:spPr>
        <p:txBody>
          <a:bodyPr lIns="0" tIns="0" rIns="0" bIns="0" rtlCol="0" anchor="t">
            <a:spAutoFit/>
          </a:bodyPr>
          <a:lstStyle/>
          <a:p>
            <a:pPr algn="l">
              <a:lnSpc>
                <a:spcPts val="2759"/>
              </a:lnSpc>
            </a:pPr>
            <a:r>
              <a:rPr lang="en-US" sz="1103" spc="-1" dirty="0">
                <a:solidFill>
                  <a:srgbClr val="000000"/>
                </a:solidFill>
                <a:latin typeface="IBM Plex Sans Condensed"/>
                <a:ea typeface="IBM Plex Sans Condensed"/>
                <a:cs typeface="IBM Plex Sans Condensed"/>
                <a:sym typeface="IBM Plex Sans Condensed"/>
              </a:rPr>
              <a:t>============================================================================= </a:t>
            </a:r>
          </a:p>
        </p:txBody>
      </p:sp>
      <p:sp>
        <p:nvSpPr>
          <p:cNvPr id="18" name="TextBox 18"/>
          <p:cNvSpPr txBox="1"/>
          <p:nvPr/>
        </p:nvSpPr>
        <p:spPr>
          <a:xfrm>
            <a:off x="1030529" y="6072149"/>
            <a:ext cx="666055" cy="190005"/>
          </a:xfrm>
          <a:prstGeom prst="rect">
            <a:avLst/>
          </a:prstGeom>
        </p:spPr>
        <p:txBody>
          <a:bodyPr lIns="0" tIns="0" rIns="0" bIns="0" rtlCol="0" anchor="t">
            <a:spAutoFit/>
          </a:bodyPr>
          <a:lstStyle/>
          <a:p>
            <a:pPr algn="l">
              <a:lnSpc>
                <a:spcPts val="1559"/>
              </a:lnSpc>
            </a:pPr>
            <a:r>
              <a:rPr lang="en-US" sz="1103" spc="-1">
                <a:solidFill>
                  <a:srgbClr val="000000"/>
                </a:solidFill>
                <a:latin typeface="IBM Plex Sans Condensed"/>
                <a:ea typeface="IBM Plex Sans Condensed"/>
                <a:cs typeface="IBM Plex Sans Condensed"/>
                <a:sym typeface="IBM Plex Sans Condensed"/>
              </a:rPr>
              <a:t> </a:t>
            </a:r>
            <a:r>
              <a:rPr lang="en-US" sz="1103" spc="-1">
                <a:solidFill>
                  <a:srgbClr val="000000"/>
                </a:solidFill>
                <a:latin typeface="IBM Plex Sans Condensed Bold"/>
                <a:ea typeface="IBM Plex Sans Condensed Bold"/>
                <a:cs typeface="IBM Plex Sans Condensed Bold"/>
                <a:sym typeface="IBM Plex Sans Condensed Bold"/>
              </a:rPr>
              <a:t>Velocity: </a:t>
            </a:r>
          </a:p>
        </p:txBody>
      </p:sp>
      <p:sp>
        <p:nvSpPr>
          <p:cNvPr id="19" name="TextBox 19"/>
          <p:cNvSpPr txBox="1"/>
          <p:nvPr/>
        </p:nvSpPr>
        <p:spPr>
          <a:xfrm>
            <a:off x="1372238" y="6248695"/>
            <a:ext cx="105042" cy="207226"/>
          </a:xfrm>
          <a:prstGeom prst="rect">
            <a:avLst/>
          </a:prstGeom>
        </p:spPr>
        <p:txBody>
          <a:bodyPr lIns="0" tIns="0" rIns="0" bIns="0" rtlCol="0" anchor="t">
            <a:spAutoFit/>
          </a:bodyPr>
          <a:lstStyle/>
          <a:p>
            <a:pPr algn="l">
              <a:lnSpc>
                <a:spcPts val="1559"/>
              </a:lnSpc>
            </a:pPr>
            <a:r>
              <a:rPr lang="en-US" sz="1103">
                <a:solidFill>
                  <a:srgbClr val="000000"/>
                </a:solidFill>
                <a:latin typeface="Arimo"/>
                <a:ea typeface="Arimo"/>
                <a:cs typeface="Arimo"/>
                <a:sym typeface="Arimo"/>
              </a:rPr>
              <a:t> </a:t>
            </a:r>
          </a:p>
        </p:txBody>
      </p:sp>
      <p:sp>
        <p:nvSpPr>
          <p:cNvPr id="20" name="TextBox 20"/>
          <p:cNvSpPr txBox="1"/>
          <p:nvPr/>
        </p:nvSpPr>
        <p:spPr>
          <a:xfrm>
            <a:off x="1600838" y="6292244"/>
            <a:ext cx="5397046" cy="576529"/>
          </a:xfrm>
          <a:prstGeom prst="rect">
            <a:avLst/>
          </a:prstGeom>
        </p:spPr>
        <p:txBody>
          <a:bodyPr lIns="0" tIns="0" rIns="0" bIns="0" rtlCol="0" anchor="t">
            <a:spAutoFit/>
          </a:bodyPr>
          <a:lstStyle/>
          <a:p>
            <a:pPr algn="l">
              <a:lnSpc>
                <a:spcPts val="1559"/>
              </a:lnSpc>
            </a:pPr>
            <a:r>
              <a:rPr lang="en-US" sz="1103" spc="-1">
                <a:solidFill>
                  <a:srgbClr val="000000"/>
                </a:solidFill>
                <a:latin typeface="IBM Plex Sans Condensed"/>
                <a:ea typeface="IBM Plex Sans Condensed"/>
                <a:cs typeface="IBM Plex Sans Condensed"/>
                <a:sym typeface="IBM Plex Sans Condensed"/>
              </a:rPr>
              <a:t>Velocity (is a metric) </a:t>
            </a:r>
            <a:r>
              <a:rPr lang="en-US" sz="1103" spc="-1">
                <a:solidFill>
                  <a:srgbClr val="FF0000"/>
                </a:solidFill>
                <a:latin typeface="IBM Plex Sans Condensed Bold"/>
                <a:ea typeface="IBM Plex Sans Condensed Bold"/>
                <a:cs typeface="IBM Plex Sans Condensed Bold"/>
                <a:sym typeface="IBM Plex Sans Condensed Bold"/>
              </a:rPr>
              <a:t>used to measure</a:t>
            </a:r>
            <a:r>
              <a:rPr lang="en-US" sz="1103" spc="-1">
                <a:solidFill>
                  <a:srgbClr val="FF0000"/>
                </a:solidFill>
                <a:latin typeface="IBM Plex Sans Condensed"/>
                <a:ea typeface="IBM Plex Sans Condensed"/>
                <a:cs typeface="IBM Plex Sans Condensed"/>
                <a:sym typeface="IBM Plex Sans Condensed"/>
              </a:rPr>
              <a:t> </a:t>
            </a:r>
            <a:r>
              <a:rPr lang="en-US" sz="1103" spc="-1">
                <a:solidFill>
                  <a:srgbClr val="000000"/>
                </a:solidFill>
                <a:latin typeface="IBM Plex Sans Condensed"/>
                <a:ea typeface="IBM Plex Sans Condensed"/>
                <a:cs typeface="IBM Plex Sans Condensed"/>
                <a:sym typeface="IBM Plex Sans Condensed"/>
              </a:rPr>
              <a:t>the </a:t>
            </a:r>
            <a:r>
              <a:rPr lang="en-US" sz="1103" spc="-1">
                <a:solidFill>
                  <a:srgbClr val="FF0000"/>
                </a:solidFill>
                <a:latin typeface="IBM Plex Sans Condensed Bold"/>
                <a:ea typeface="IBM Plex Sans Condensed Bold"/>
                <a:cs typeface="IBM Plex Sans Condensed Bold"/>
                <a:sym typeface="IBM Plex Sans Condensed Bold"/>
              </a:rPr>
              <a:t>units of work done (completed)</a:t>
            </a:r>
            <a:r>
              <a:rPr lang="en-US" sz="1103" spc="-1">
                <a:solidFill>
                  <a:srgbClr val="FF0000"/>
                </a:solidFill>
                <a:latin typeface="IBM Plex Sans Condensed"/>
                <a:ea typeface="IBM Plex Sans Condensed"/>
                <a:cs typeface="IBM Plex Sans Condensed"/>
                <a:sym typeface="IBM Plex Sans Condensed"/>
              </a:rPr>
              <a:t> </a:t>
            </a:r>
            <a:r>
              <a:rPr lang="en-US" sz="1103" spc="-1">
                <a:solidFill>
                  <a:srgbClr val="000000"/>
                </a:solidFill>
                <a:latin typeface="IBM Plex Sans Condensed"/>
                <a:ea typeface="IBM Plex Sans Condensed"/>
                <a:cs typeface="IBM Plex Sans Condensed"/>
                <a:sym typeface="IBM Plex Sans Condensed"/>
              </a:rPr>
              <a:t>in the given </a:t>
            </a:r>
            <a:r>
              <a:rPr lang="en-US" sz="1103" spc="-1">
                <a:solidFill>
                  <a:srgbClr val="FF0000"/>
                </a:solidFill>
                <a:latin typeface="IBM Plex Sans Condensed Bold"/>
                <a:ea typeface="IBM Plex Sans Condensed Bold"/>
                <a:cs typeface="IBM Plex Sans Condensed Bold"/>
                <a:sym typeface="IBM Plex Sans Condensed Bold"/>
              </a:rPr>
              <a:t>time frame.</a:t>
            </a:r>
            <a:r>
              <a:rPr lang="en-US" sz="1103" spc="-1">
                <a:solidFill>
                  <a:srgbClr val="000000"/>
                </a:solidFill>
                <a:latin typeface="IBM Plex Sans Condensed Bold"/>
                <a:ea typeface="IBM Plex Sans Condensed Bold"/>
                <a:cs typeface="IBM Plex Sans Condensed Bold"/>
                <a:sym typeface="IBM Plex Sans Condensed Bold"/>
              </a:rPr>
              <a:t> </a:t>
            </a:r>
          </a:p>
          <a:p>
            <a:pPr algn="l">
              <a:lnSpc>
                <a:spcPts val="1703"/>
              </a:lnSpc>
            </a:pPr>
            <a:r>
              <a:rPr lang="en-US" sz="1103" spc="-1">
                <a:solidFill>
                  <a:srgbClr val="000000"/>
                </a:solidFill>
                <a:latin typeface="IBM Plex Sans Condensed"/>
                <a:ea typeface="IBM Plex Sans Condensed"/>
                <a:cs typeface="IBM Plex Sans Condensed"/>
                <a:sym typeface="IBM Plex Sans Condensed"/>
              </a:rPr>
              <a:t>We can say it is the </a:t>
            </a:r>
            <a:r>
              <a:rPr lang="en-US" sz="1103" spc="-1">
                <a:solidFill>
                  <a:srgbClr val="FF0000"/>
                </a:solidFill>
                <a:latin typeface="IBM Plex Sans Condensed Bold"/>
                <a:ea typeface="IBM Plex Sans Condensed Bold"/>
                <a:cs typeface="IBM Plex Sans Condensed Bold"/>
                <a:sym typeface="IBM Plex Sans Condensed Bold"/>
              </a:rPr>
              <a:t>sum of story points</a:t>
            </a:r>
            <a:r>
              <a:rPr lang="en-US" sz="1103" spc="-1">
                <a:solidFill>
                  <a:srgbClr val="000000"/>
                </a:solidFill>
                <a:latin typeface="IBM Plex Sans Condensed"/>
                <a:ea typeface="IBM Plex Sans Condensed"/>
                <a:cs typeface="IBM Plex Sans Condensed"/>
                <a:sym typeface="IBM Plex Sans Condensed"/>
              </a:rPr>
              <a:t> that the Scrum team </a:t>
            </a:r>
            <a:r>
              <a:rPr lang="en-US" sz="1103" spc="-1">
                <a:solidFill>
                  <a:srgbClr val="FF0000"/>
                </a:solidFill>
                <a:latin typeface="IBM Plex Sans Condensed Bold"/>
                <a:ea typeface="IBM Plex Sans Condensed Bold"/>
                <a:cs typeface="IBM Plex Sans Condensed Bold"/>
                <a:sym typeface="IBM Plex Sans Condensed Bold"/>
              </a:rPr>
              <a:t>completed over a sprint.</a:t>
            </a:r>
            <a:r>
              <a:rPr lang="en-US" sz="1103" spc="-1">
                <a:solidFill>
                  <a:srgbClr val="000000"/>
                </a:solidFill>
                <a:latin typeface="IBM Plex Sans Condensed"/>
                <a:ea typeface="IBM Plex Sans Condensed"/>
                <a:cs typeface="IBM Plex Sans Condensed"/>
                <a:sym typeface="IBM Plex Sans Condensed"/>
              </a:rPr>
              <a:t> </a:t>
            </a:r>
          </a:p>
        </p:txBody>
      </p:sp>
      <p:sp>
        <p:nvSpPr>
          <p:cNvPr id="21" name="TextBox 21"/>
          <p:cNvSpPr txBox="1"/>
          <p:nvPr/>
        </p:nvSpPr>
        <p:spPr>
          <a:xfrm>
            <a:off x="1372238" y="6625885"/>
            <a:ext cx="105042" cy="226276"/>
          </a:xfrm>
          <a:prstGeom prst="rect">
            <a:avLst/>
          </a:prstGeom>
        </p:spPr>
        <p:txBody>
          <a:bodyPr lIns="0" tIns="0" rIns="0" bIns="0" rtlCol="0" anchor="t">
            <a:spAutoFit/>
          </a:bodyPr>
          <a:lstStyle/>
          <a:p>
            <a:pPr algn="l">
              <a:lnSpc>
                <a:spcPts val="1703"/>
              </a:lnSpc>
            </a:pPr>
            <a:r>
              <a:rPr lang="en-US" sz="1103">
                <a:solidFill>
                  <a:srgbClr val="000000"/>
                </a:solidFill>
                <a:latin typeface="Arimo"/>
                <a:ea typeface="Arimo"/>
                <a:cs typeface="Arimo"/>
                <a:sym typeface="Arimo"/>
              </a:rPr>
              <a:t> </a:t>
            </a:r>
          </a:p>
        </p:txBody>
      </p:sp>
      <p:sp>
        <p:nvSpPr>
          <p:cNvPr id="22" name="TextBox 22"/>
          <p:cNvSpPr txBox="1"/>
          <p:nvPr/>
        </p:nvSpPr>
        <p:spPr>
          <a:xfrm>
            <a:off x="2058286" y="914048"/>
            <a:ext cx="3605813" cy="375361"/>
          </a:xfrm>
          <a:prstGeom prst="rect">
            <a:avLst/>
          </a:prstGeom>
        </p:spPr>
        <p:txBody>
          <a:bodyPr lIns="0" tIns="0" rIns="0" bIns="0" rtlCol="0" anchor="t">
            <a:spAutoFit/>
          </a:bodyPr>
          <a:lstStyle/>
          <a:p>
            <a:pPr algn="l">
              <a:lnSpc>
                <a:spcPts val="1542"/>
              </a:lnSpc>
            </a:pPr>
            <a:r>
              <a:rPr lang="en-US" sz="1103" spc="-1">
                <a:solidFill>
                  <a:srgbClr val="000000"/>
                </a:solidFill>
                <a:latin typeface="IBM Plex Sans Condensed"/>
                <a:ea typeface="IBM Plex Sans Condensed"/>
                <a:cs typeface="IBM Plex Sans Condensed"/>
                <a:sym typeface="IBM Plex Sans Condensed"/>
              </a:rPr>
              <a:t>The task is to be done before the next meeting. Issues that the team had faced while completing the last task. </a:t>
            </a:r>
          </a:p>
        </p:txBody>
      </p:sp>
      <p:sp>
        <p:nvSpPr>
          <p:cNvPr id="23" name="TextBox 23"/>
          <p:cNvSpPr txBox="1"/>
          <p:nvPr/>
        </p:nvSpPr>
        <p:spPr>
          <a:xfrm>
            <a:off x="1143305" y="1307240"/>
            <a:ext cx="3459899" cy="375742"/>
          </a:xfrm>
          <a:prstGeom prst="rect">
            <a:avLst/>
          </a:prstGeom>
        </p:spPr>
        <p:txBody>
          <a:bodyPr lIns="0" tIns="0" rIns="0" bIns="0" rtlCol="0" anchor="t">
            <a:spAutoFit/>
          </a:bodyPr>
          <a:lstStyle/>
          <a:p>
            <a:pPr algn="l">
              <a:lnSpc>
                <a:spcPts val="1542"/>
              </a:lnSpc>
            </a:pPr>
            <a:r>
              <a:rPr lang="en-US" sz="1103" spc="-1">
                <a:solidFill>
                  <a:srgbClr val="000000"/>
                </a:solidFill>
                <a:latin typeface="IBM Plex Sans Condensed Bold"/>
                <a:ea typeface="IBM Plex Sans Condensed Bold"/>
                <a:cs typeface="IBM Plex Sans Condensed Bold"/>
                <a:sym typeface="IBM Plex Sans Condensed Bold"/>
              </a:rPr>
              <a:t>Spike in Agile Scrum: </a:t>
            </a:r>
            <a:r>
              <a:rPr lang="en-US" sz="1103" spc="-1">
                <a:solidFill>
                  <a:srgbClr val="000000"/>
                </a:solidFill>
                <a:latin typeface="IBM Plex Sans Condensed"/>
                <a:ea typeface="IBM Plex Sans Condensed"/>
                <a:cs typeface="IBM Plex Sans Condensed"/>
                <a:sym typeface="IBM Plex Sans Condensed"/>
              </a:rPr>
              <a:t>It is a story that cannot be estimated</a:t>
            </a:r>
            <a:r>
              <a:rPr lang="en-US" sz="1103" spc="-1">
                <a:solidFill>
                  <a:srgbClr val="000000"/>
                </a:solidFill>
                <a:latin typeface="IBM Plex Sans Condensed Bold"/>
                <a:ea typeface="IBM Plex Sans Condensed Bold"/>
                <a:cs typeface="IBM Plex Sans Condensed Bold"/>
                <a:sym typeface="IBM Plex Sans Condensed Bold"/>
              </a:rPr>
              <a:t>. Sprint Zero: </a:t>
            </a:r>
          </a:p>
        </p:txBody>
      </p:sp>
      <p:sp>
        <p:nvSpPr>
          <p:cNvPr id="24" name="TextBox 24"/>
          <p:cNvSpPr txBox="1"/>
          <p:nvPr/>
        </p:nvSpPr>
        <p:spPr>
          <a:xfrm>
            <a:off x="1372238" y="1657264"/>
            <a:ext cx="105042" cy="402298"/>
          </a:xfrm>
          <a:prstGeom prst="rect">
            <a:avLst/>
          </a:prstGeom>
        </p:spPr>
        <p:txBody>
          <a:bodyPr lIns="0" tIns="0" rIns="0" bIns="0" rtlCol="0" anchor="t">
            <a:spAutoFit/>
          </a:bodyPr>
          <a:lstStyle/>
          <a:p>
            <a:pPr algn="just">
              <a:lnSpc>
                <a:spcPts val="1542"/>
              </a:lnSpc>
            </a:pPr>
            <a:r>
              <a:rPr lang="en-US" sz="1103">
                <a:solidFill>
                  <a:srgbClr val="000000"/>
                </a:solidFill>
                <a:latin typeface="Arimo"/>
                <a:ea typeface="Arimo"/>
                <a:cs typeface="Arimo"/>
                <a:sym typeface="Arimo"/>
              </a:rPr>
              <a:t>  </a:t>
            </a:r>
          </a:p>
        </p:txBody>
      </p:sp>
      <p:sp>
        <p:nvSpPr>
          <p:cNvPr id="25" name="TextBox 25"/>
          <p:cNvSpPr txBox="1"/>
          <p:nvPr/>
        </p:nvSpPr>
        <p:spPr>
          <a:xfrm>
            <a:off x="1600838" y="1680305"/>
            <a:ext cx="5397075" cy="789061"/>
          </a:xfrm>
          <a:prstGeom prst="rect">
            <a:avLst/>
          </a:prstGeom>
        </p:spPr>
        <p:txBody>
          <a:bodyPr lIns="0" tIns="0" rIns="0" bIns="0" rtlCol="0" anchor="t">
            <a:spAutoFit/>
          </a:bodyPr>
          <a:lstStyle/>
          <a:p>
            <a:pPr algn="just">
              <a:lnSpc>
                <a:spcPts val="1408"/>
              </a:lnSpc>
            </a:pPr>
            <a:r>
              <a:rPr lang="en-US" sz="1007">
                <a:solidFill>
                  <a:srgbClr val="202124"/>
                </a:solidFill>
                <a:latin typeface="Arimo"/>
                <a:ea typeface="Arimo"/>
                <a:cs typeface="Arimo"/>
                <a:sym typeface="Arimo"/>
              </a:rPr>
              <a:t>Sprint zero usually takes place </a:t>
            </a:r>
            <a:r>
              <a:rPr lang="en-US" sz="1007">
                <a:solidFill>
                  <a:srgbClr val="202124"/>
                </a:solidFill>
                <a:latin typeface="Arimo Bold"/>
                <a:ea typeface="Arimo Bold"/>
                <a:cs typeface="Arimo Bold"/>
                <a:sym typeface="Arimo Bold"/>
              </a:rPr>
              <a:t>before the formal start of the project</a:t>
            </a:r>
            <a:r>
              <a:rPr lang="en-US" sz="1007">
                <a:solidFill>
                  <a:srgbClr val="202124"/>
                </a:solidFill>
                <a:latin typeface="Arimo"/>
                <a:ea typeface="Arimo"/>
                <a:cs typeface="Arimo"/>
                <a:sym typeface="Arimo"/>
              </a:rPr>
              <a:t>.</a:t>
            </a:r>
            <a:r>
              <a:rPr lang="en-US" sz="1007">
                <a:solidFill>
                  <a:srgbClr val="000000"/>
                </a:solidFill>
                <a:latin typeface="Arimo Bold"/>
                <a:ea typeface="Arimo Bold"/>
                <a:cs typeface="Arimo Bold"/>
                <a:sym typeface="Arimo Bold"/>
              </a:rPr>
              <a:t> </a:t>
            </a:r>
          </a:p>
          <a:p>
            <a:pPr algn="just">
              <a:lnSpc>
                <a:spcPts val="1542"/>
              </a:lnSpc>
            </a:pPr>
            <a:r>
              <a:rPr lang="en-US" sz="1103" spc="-1">
                <a:solidFill>
                  <a:srgbClr val="000000"/>
                </a:solidFill>
                <a:latin typeface="IBM Plex Sans Condensed"/>
                <a:ea typeface="IBM Plex Sans Condensed"/>
                <a:cs typeface="IBM Plex Sans Condensed"/>
                <a:sym typeface="IBM Plex Sans Condensed"/>
              </a:rPr>
              <a:t>This Sprint should be kept lightweight and relatively high level. It is all about the origination of project exploration and gaining an understanding of where you want to head while keeping velocity low. </a:t>
            </a:r>
          </a:p>
        </p:txBody>
      </p:sp>
      <p:sp>
        <p:nvSpPr>
          <p:cNvPr id="26" name="TextBox 26"/>
          <p:cNvSpPr txBox="1"/>
          <p:nvPr/>
        </p:nvSpPr>
        <p:spPr>
          <a:xfrm>
            <a:off x="1030529" y="5032524"/>
            <a:ext cx="5978804" cy="583197"/>
          </a:xfrm>
          <a:prstGeom prst="rect">
            <a:avLst/>
          </a:prstGeom>
        </p:spPr>
        <p:txBody>
          <a:bodyPr lIns="0" tIns="0" rIns="0" bIns="0" rtlCol="0" anchor="t">
            <a:spAutoFit/>
          </a:bodyPr>
          <a:lstStyle/>
          <a:p>
            <a:pPr algn="just">
              <a:lnSpc>
                <a:spcPts val="1544"/>
              </a:lnSpc>
            </a:pPr>
            <a:r>
              <a:rPr lang="en-US" sz="1103">
                <a:solidFill>
                  <a:srgbClr val="000000"/>
                </a:solidFill>
                <a:latin typeface="IBM Plex Sans Condensed"/>
                <a:ea typeface="IBM Plex Sans Condensed"/>
                <a:cs typeface="IBM Plex Sans Condensed"/>
                <a:sym typeface="IBM Plex Sans Condensed"/>
              </a:rPr>
              <a:t> </a:t>
            </a:r>
            <a:r>
              <a:rPr lang="en-US" sz="1103">
                <a:solidFill>
                  <a:srgbClr val="000000"/>
                </a:solidFill>
                <a:latin typeface="IBM Plex Sans Condensed Bold"/>
                <a:ea typeface="IBM Plex Sans Condensed Bold"/>
                <a:cs typeface="IBM Plex Sans Condensed Bold"/>
                <a:sym typeface="IBM Plex Sans Condensed Bold"/>
              </a:rPr>
              <a:t>Release Candidate: </a:t>
            </a:r>
            <a:r>
              <a:rPr lang="en-US" sz="1103">
                <a:solidFill>
                  <a:srgbClr val="000000"/>
                </a:solidFill>
                <a:latin typeface="IBM Plex Sans Condensed"/>
                <a:ea typeface="IBM Plex Sans Condensed"/>
                <a:cs typeface="IBM Plex Sans Condensed"/>
                <a:sym typeface="IBM Plex Sans Condensed"/>
              </a:rPr>
              <a:t>The release candidate is a code/version/build released to make sure that during the last development period, no critical problem is left behind. It is used for testing and is equivalent to the final build.</a:t>
            </a:r>
            <a:r>
              <a:rPr lang="en-US" sz="1103">
                <a:solidFill>
                  <a:srgbClr val="000000"/>
                </a:solidFill>
                <a:latin typeface="IBM Plex Sans Condensed Bold"/>
                <a:ea typeface="IBM Plex Sans Condensed Bold"/>
                <a:cs typeface="IBM Plex Sans Condensed Bold"/>
                <a:sym typeface="IBM Plex Sans Condensed Bold"/>
              </a:rPr>
              <a:t> </a:t>
            </a:r>
          </a:p>
        </p:txBody>
      </p:sp>
      <p:sp>
        <p:nvSpPr>
          <p:cNvPr id="28" name="Footer Placeholder 27"/>
          <p:cNvSpPr>
            <a:spLocks noGrp="1"/>
          </p:cNvSpPr>
          <p:nvPr>
            <p:ph type="ftr" sz="quarter" idx="11"/>
          </p:nvPr>
        </p:nvSpPr>
        <p:spPr/>
        <p:txBody>
          <a:bodyPr/>
          <a:lstStyle/>
          <a:p>
            <a:r>
              <a:rPr lang="en-US" smtClean="0"/>
              <a:t>Mr. RANJIT KUMBHAR  7757962804</a:t>
            </a:r>
            <a:endParaRPr lang="en-US"/>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914400" y="1325880"/>
            <a:ext cx="115567" cy="7729852"/>
          </a:xfrm>
          <a:custGeom>
            <a:avLst/>
            <a:gdLst/>
            <a:ahLst/>
            <a:cxnLst/>
            <a:rect l="l" t="t" r="r" b="b"/>
            <a:pathLst>
              <a:path w="115567" h="7729852">
                <a:moveTo>
                  <a:pt x="0" y="0"/>
                </a:moveTo>
                <a:lnTo>
                  <a:pt x="115567" y="0"/>
                </a:lnTo>
                <a:lnTo>
                  <a:pt x="115567" y="7729852"/>
                </a:lnTo>
                <a:lnTo>
                  <a:pt x="0" y="7729852"/>
                </a:lnTo>
                <a:lnTo>
                  <a:pt x="0" y="0"/>
                </a:lnTo>
                <a:close/>
              </a:path>
            </a:pathLst>
          </a:custGeom>
          <a:blipFill>
            <a:blip r:embed="rId2"/>
            <a:stretch>
              <a:fillRect/>
            </a:stretch>
          </a:blipFill>
        </p:spPr>
      </p:sp>
      <p:sp>
        <p:nvSpPr>
          <p:cNvPr id="4" name="TextBox 4"/>
          <p:cNvSpPr txBox="1"/>
          <p:nvPr/>
        </p:nvSpPr>
        <p:spPr>
          <a:xfrm>
            <a:off x="1030529" y="5889269"/>
            <a:ext cx="2735247" cy="190005"/>
          </a:xfrm>
          <a:prstGeom prst="rect">
            <a:avLst/>
          </a:prstGeom>
        </p:spPr>
        <p:txBody>
          <a:bodyPr lIns="0" tIns="0" rIns="0" bIns="0" rtlCol="0" anchor="t">
            <a:spAutoFit/>
          </a:bodyPr>
          <a:lstStyle/>
          <a:p>
            <a:pPr algn="l">
              <a:lnSpc>
                <a:spcPts val="1593"/>
              </a:lnSpc>
            </a:pPr>
            <a:r>
              <a:rPr lang="en-US" sz="1103" spc="-1">
                <a:solidFill>
                  <a:srgbClr val="000000"/>
                </a:solidFill>
                <a:latin typeface="IBM Plex Sans Condensed"/>
                <a:ea typeface="IBM Plex Sans Condensed"/>
                <a:cs typeface="IBM Plex Sans Condensed"/>
                <a:sym typeface="IBM Plex Sans Condensed"/>
              </a:rPr>
              <a:t> </a:t>
            </a:r>
            <a:r>
              <a:rPr lang="en-US" sz="1103" spc="-1">
                <a:solidFill>
                  <a:srgbClr val="000000"/>
                </a:solidFill>
                <a:latin typeface="IBM Plex Sans Condensed Bold"/>
                <a:ea typeface="IBM Plex Sans Condensed Bold"/>
                <a:cs typeface="IBM Plex Sans Condensed Bold"/>
                <a:sym typeface="IBM Plex Sans Condensed Bold"/>
              </a:rPr>
              <a:t>Different ceremonies perform in the Scrum: </a:t>
            </a:r>
          </a:p>
        </p:txBody>
      </p:sp>
      <p:sp>
        <p:nvSpPr>
          <p:cNvPr id="5" name="TextBox 5"/>
          <p:cNvSpPr txBox="1"/>
          <p:nvPr/>
        </p:nvSpPr>
        <p:spPr>
          <a:xfrm>
            <a:off x="1372238" y="6068863"/>
            <a:ext cx="105042" cy="813778"/>
          </a:xfrm>
          <a:prstGeom prst="rect">
            <a:avLst/>
          </a:prstGeom>
        </p:spPr>
        <p:txBody>
          <a:bodyPr lIns="0" tIns="0" rIns="0" bIns="0" rtlCol="0" anchor="t">
            <a:spAutoFit/>
          </a:bodyPr>
          <a:lstStyle/>
          <a:p>
            <a:pPr algn="just">
              <a:lnSpc>
                <a:spcPts val="1593"/>
              </a:lnSpc>
            </a:pPr>
            <a:r>
              <a:rPr lang="en-US" sz="1103">
                <a:solidFill>
                  <a:srgbClr val="000000"/>
                </a:solidFill>
                <a:latin typeface="Arimo"/>
                <a:ea typeface="Arimo"/>
                <a:cs typeface="Arimo"/>
                <a:sym typeface="Arimo"/>
              </a:rPr>
              <a:t>    </a:t>
            </a:r>
          </a:p>
        </p:txBody>
      </p:sp>
      <p:sp>
        <p:nvSpPr>
          <p:cNvPr id="6" name="TextBox 6"/>
          <p:cNvSpPr txBox="1"/>
          <p:nvPr/>
        </p:nvSpPr>
        <p:spPr>
          <a:xfrm>
            <a:off x="1600838" y="6112412"/>
            <a:ext cx="1606106" cy="786841"/>
          </a:xfrm>
          <a:prstGeom prst="rect">
            <a:avLst/>
          </a:prstGeom>
        </p:spPr>
        <p:txBody>
          <a:bodyPr lIns="0" tIns="0" rIns="0" bIns="0" rtlCol="0" anchor="t">
            <a:spAutoFit/>
          </a:bodyPr>
          <a:lstStyle/>
          <a:p>
            <a:pPr algn="l">
              <a:lnSpc>
                <a:spcPts val="1593"/>
              </a:lnSpc>
            </a:pPr>
            <a:r>
              <a:rPr lang="en-US" sz="1103" spc="-1">
                <a:solidFill>
                  <a:srgbClr val="000000"/>
                </a:solidFill>
                <a:latin typeface="IBM Plex Sans Condensed"/>
                <a:ea typeface="IBM Plex Sans Condensed"/>
                <a:cs typeface="IBM Plex Sans Condensed"/>
                <a:sym typeface="IBM Plex Sans Condensed"/>
              </a:rPr>
              <a:t>Planning Meeting Review Meeting Retrospective Meeting Backlog Grooming Meeting </a:t>
            </a:r>
          </a:p>
        </p:txBody>
      </p:sp>
      <p:sp>
        <p:nvSpPr>
          <p:cNvPr id="7" name="TextBox 7"/>
          <p:cNvSpPr txBox="1"/>
          <p:nvPr/>
        </p:nvSpPr>
        <p:spPr>
          <a:xfrm>
            <a:off x="1143305" y="799748"/>
            <a:ext cx="32318" cy="294589"/>
          </a:xfrm>
          <a:prstGeom prst="rect">
            <a:avLst/>
          </a:prstGeom>
        </p:spPr>
        <p:txBody>
          <a:bodyPr lIns="0" tIns="0" rIns="0" bIns="0" rtlCol="0" anchor="t">
            <a:spAutoFit/>
          </a:bodyPr>
          <a:lstStyle/>
          <a:p>
            <a:pPr algn="l">
              <a:lnSpc>
                <a:spcPts val="2759"/>
              </a:lnSpc>
            </a:pPr>
            <a:r>
              <a:rPr lang="en-US" sz="1103" spc="-1">
                <a:solidFill>
                  <a:srgbClr val="000000"/>
                </a:solidFill>
                <a:latin typeface="IBM Plex Sans Condensed Bold"/>
                <a:ea typeface="IBM Plex Sans Condensed Bold"/>
                <a:cs typeface="IBM Plex Sans Condensed Bold"/>
                <a:sym typeface="IBM Plex Sans Condensed Bold"/>
              </a:rPr>
              <a:t> </a:t>
            </a:r>
          </a:p>
        </p:txBody>
      </p:sp>
      <p:sp>
        <p:nvSpPr>
          <p:cNvPr id="8" name="TextBox 8"/>
          <p:cNvSpPr txBox="1"/>
          <p:nvPr/>
        </p:nvSpPr>
        <p:spPr>
          <a:xfrm>
            <a:off x="1143305" y="1192940"/>
            <a:ext cx="2492492" cy="294589"/>
          </a:xfrm>
          <a:prstGeom prst="rect">
            <a:avLst/>
          </a:prstGeom>
        </p:spPr>
        <p:txBody>
          <a:bodyPr lIns="0" tIns="0" rIns="0" bIns="0" rtlCol="0" anchor="t">
            <a:spAutoFit/>
          </a:bodyPr>
          <a:lstStyle/>
          <a:p>
            <a:pPr algn="l">
              <a:lnSpc>
                <a:spcPts val="2759"/>
              </a:lnSpc>
            </a:pPr>
            <a:r>
              <a:rPr lang="en-US" sz="1103" spc="-1">
                <a:solidFill>
                  <a:srgbClr val="000000"/>
                </a:solidFill>
                <a:latin typeface="IBM Plex Sans Condensed Bold"/>
                <a:ea typeface="IBM Plex Sans Condensed Bold"/>
                <a:cs typeface="IBM Plex Sans Condensed Bold"/>
                <a:sym typeface="IBM Plex Sans Condensed Bold"/>
              </a:rPr>
              <a:t>Difference between Scrum and Waterfall: </a:t>
            </a:r>
          </a:p>
        </p:txBody>
      </p:sp>
      <p:sp>
        <p:nvSpPr>
          <p:cNvPr id="9" name="TextBox 9"/>
          <p:cNvSpPr txBox="1"/>
          <p:nvPr/>
        </p:nvSpPr>
        <p:spPr>
          <a:xfrm>
            <a:off x="1372238" y="1563538"/>
            <a:ext cx="105042" cy="718528"/>
          </a:xfrm>
          <a:prstGeom prst="rect">
            <a:avLst/>
          </a:prstGeom>
        </p:spPr>
        <p:txBody>
          <a:bodyPr lIns="0" tIns="0" rIns="0" bIns="0" rtlCol="0" anchor="t">
            <a:spAutoFit/>
          </a:bodyPr>
          <a:lstStyle/>
          <a:p>
            <a:pPr algn="just">
              <a:lnSpc>
                <a:spcPts val="551"/>
              </a:lnSpc>
            </a:pPr>
            <a:r>
              <a:rPr lang="en-US" sz="1103">
                <a:solidFill>
                  <a:srgbClr val="000000"/>
                </a:solidFill>
                <a:latin typeface="Arimo"/>
                <a:ea typeface="Arimo"/>
                <a:cs typeface="Arimo"/>
                <a:sym typeface="Arimo"/>
              </a:rPr>
              <a:t> </a:t>
            </a:r>
          </a:p>
          <a:p>
            <a:pPr algn="just">
              <a:lnSpc>
                <a:spcPts val="2663"/>
              </a:lnSpc>
            </a:pPr>
            <a:r>
              <a:rPr lang="en-US" sz="1103">
                <a:solidFill>
                  <a:srgbClr val="000000"/>
                </a:solidFill>
                <a:latin typeface="Arimo"/>
                <a:ea typeface="Arimo"/>
                <a:cs typeface="Arimo"/>
                <a:sym typeface="Arimo"/>
              </a:rPr>
              <a:t> </a:t>
            </a:r>
          </a:p>
          <a:p>
            <a:pPr algn="just">
              <a:lnSpc>
                <a:spcPts val="551"/>
              </a:lnSpc>
            </a:pPr>
            <a:r>
              <a:rPr lang="en-US" sz="1103">
                <a:solidFill>
                  <a:srgbClr val="000000"/>
                </a:solidFill>
                <a:latin typeface="Arimo"/>
                <a:ea typeface="Arimo"/>
                <a:cs typeface="Arimo"/>
                <a:sym typeface="Arimo"/>
              </a:rPr>
              <a:t> </a:t>
            </a:r>
          </a:p>
          <a:p>
            <a:pPr algn="just">
              <a:lnSpc>
                <a:spcPts val="2567"/>
              </a:lnSpc>
            </a:pPr>
            <a:r>
              <a:rPr lang="en-US" sz="1103">
                <a:solidFill>
                  <a:srgbClr val="000000"/>
                </a:solidFill>
                <a:latin typeface="Arimo"/>
                <a:ea typeface="Arimo"/>
                <a:cs typeface="Arimo"/>
                <a:sym typeface="Arimo"/>
              </a:rPr>
              <a:t> </a:t>
            </a:r>
          </a:p>
        </p:txBody>
      </p:sp>
      <p:sp>
        <p:nvSpPr>
          <p:cNvPr id="10" name="TextBox 10"/>
          <p:cNvSpPr txBox="1"/>
          <p:nvPr/>
        </p:nvSpPr>
        <p:spPr>
          <a:xfrm>
            <a:off x="1600838" y="1607087"/>
            <a:ext cx="4831261" cy="691591"/>
          </a:xfrm>
          <a:prstGeom prst="rect">
            <a:avLst/>
          </a:prstGeom>
        </p:spPr>
        <p:txBody>
          <a:bodyPr lIns="0" tIns="0" rIns="0" bIns="0" rtlCol="0" anchor="t">
            <a:spAutoFit/>
          </a:bodyPr>
          <a:lstStyle/>
          <a:p>
            <a:pPr algn="l">
              <a:lnSpc>
                <a:spcPts val="551"/>
              </a:lnSpc>
            </a:pPr>
            <a:r>
              <a:rPr lang="en-US" sz="1103" spc="-1">
                <a:solidFill>
                  <a:srgbClr val="000000"/>
                </a:solidFill>
                <a:latin typeface="IBM Plex Sans Condensed"/>
                <a:ea typeface="IBM Plex Sans Condensed"/>
                <a:cs typeface="IBM Plex Sans Condensed"/>
                <a:sym typeface="IBM Plex Sans Condensed"/>
              </a:rPr>
              <a:t>Feedback from the customers is received at an early stage in Scrum than Waterfall. </a:t>
            </a:r>
          </a:p>
          <a:p>
            <a:pPr algn="l">
              <a:lnSpc>
                <a:spcPts val="2663"/>
              </a:lnSpc>
            </a:pPr>
            <a:r>
              <a:rPr lang="en-US" sz="1103" spc="-1">
                <a:solidFill>
                  <a:srgbClr val="000000"/>
                </a:solidFill>
                <a:latin typeface="IBM Plex Sans Condensed"/>
                <a:ea typeface="IBM Plex Sans Condensed"/>
                <a:cs typeface="IBM Plex Sans Condensed"/>
                <a:sym typeface="IBM Plex Sans Condensed"/>
              </a:rPr>
              <a:t>New changes can easily accommodate in Scrum than the Waterfall. </a:t>
            </a:r>
          </a:p>
          <a:p>
            <a:pPr algn="l">
              <a:lnSpc>
                <a:spcPts val="551"/>
              </a:lnSpc>
            </a:pPr>
            <a:r>
              <a:rPr lang="en-US" sz="1103" spc="-1">
                <a:solidFill>
                  <a:srgbClr val="000000"/>
                </a:solidFill>
                <a:latin typeface="IBM Plex Sans Condensed"/>
                <a:ea typeface="IBM Plex Sans Condensed"/>
                <a:cs typeface="IBM Plex Sans Condensed"/>
                <a:sym typeface="IBM Plex Sans Condensed"/>
              </a:rPr>
              <a:t>Rollback or accommodate new changes is easy in Scrum. </a:t>
            </a:r>
          </a:p>
          <a:p>
            <a:pPr algn="l">
              <a:lnSpc>
                <a:spcPts val="2567"/>
              </a:lnSpc>
            </a:pPr>
            <a:r>
              <a:rPr lang="en-US" sz="1103" spc="-1">
                <a:solidFill>
                  <a:srgbClr val="000000"/>
                </a:solidFill>
                <a:latin typeface="IBM Plex Sans Condensed"/>
                <a:ea typeface="IBM Plex Sans Condensed"/>
                <a:cs typeface="IBM Plex Sans Condensed"/>
                <a:sym typeface="IBM Plex Sans Condensed"/>
              </a:rPr>
              <a:t>Testing is considered a phase in the Waterfall, unlike Scrum. </a:t>
            </a:r>
          </a:p>
        </p:txBody>
      </p:sp>
      <p:sp>
        <p:nvSpPr>
          <p:cNvPr id="11" name="TextBox 11"/>
          <p:cNvSpPr txBox="1"/>
          <p:nvPr/>
        </p:nvSpPr>
        <p:spPr>
          <a:xfrm>
            <a:off x="1030529" y="3983374"/>
            <a:ext cx="3005728" cy="199530"/>
          </a:xfrm>
          <a:prstGeom prst="rect">
            <a:avLst/>
          </a:prstGeom>
        </p:spPr>
        <p:txBody>
          <a:bodyPr lIns="0" tIns="0" rIns="0" bIns="0" rtlCol="0" anchor="t">
            <a:spAutoFit/>
          </a:bodyPr>
          <a:lstStyle/>
          <a:p>
            <a:pPr algn="l">
              <a:lnSpc>
                <a:spcPts val="1608"/>
              </a:lnSpc>
            </a:pPr>
            <a:r>
              <a:rPr lang="en-US" sz="1103" spc="-1">
                <a:solidFill>
                  <a:srgbClr val="000000"/>
                </a:solidFill>
                <a:latin typeface="IBM Plex Sans Condensed"/>
                <a:ea typeface="IBM Plex Sans Condensed"/>
                <a:cs typeface="IBM Plex Sans Condensed"/>
                <a:sym typeface="IBM Plex Sans Condensed"/>
              </a:rPr>
              <a:t> </a:t>
            </a:r>
            <a:r>
              <a:rPr lang="en-US" sz="1103" spc="-1">
                <a:solidFill>
                  <a:srgbClr val="000000"/>
                </a:solidFill>
                <a:latin typeface="IBM Plex Sans Condensed Bold"/>
                <a:ea typeface="IBM Plex Sans Condensed Bold"/>
                <a:cs typeface="IBM Plex Sans Condensed Bold"/>
                <a:sym typeface="IBM Plex Sans Condensed Bold"/>
              </a:rPr>
              <a:t>Any other Agile Methodology apart from Scrum: </a:t>
            </a:r>
          </a:p>
        </p:txBody>
      </p:sp>
      <p:sp>
        <p:nvSpPr>
          <p:cNvPr id="12" name="TextBox 12"/>
          <p:cNvSpPr txBox="1"/>
          <p:nvPr/>
        </p:nvSpPr>
        <p:spPr>
          <a:xfrm>
            <a:off x="1372238" y="4159929"/>
            <a:ext cx="105042" cy="216751"/>
          </a:xfrm>
          <a:prstGeom prst="rect">
            <a:avLst/>
          </a:prstGeom>
        </p:spPr>
        <p:txBody>
          <a:bodyPr lIns="0" tIns="0" rIns="0" bIns="0" rtlCol="0" anchor="t">
            <a:spAutoFit/>
          </a:bodyPr>
          <a:lstStyle/>
          <a:p>
            <a:pPr algn="l">
              <a:lnSpc>
                <a:spcPts val="1608"/>
              </a:lnSpc>
            </a:pPr>
            <a:r>
              <a:rPr lang="en-US" sz="1103">
                <a:solidFill>
                  <a:srgbClr val="000000"/>
                </a:solidFill>
                <a:latin typeface="Arimo"/>
                <a:ea typeface="Arimo"/>
                <a:cs typeface="Arimo"/>
                <a:sym typeface="Arimo"/>
              </a:rPr>
              <a:t> </a:t>
            </a:r>
          </a:p>
        </p:txBody>
      </p:sp>
      <p:sp>
        <p:nvSpPr>
          <p:cNvPr id="13" name="TextBox 13"/>
          <p:cNvSpPr txBox="1"/>
          <p:nvPr/>
        </p:nvSpPr>
        <p:spPr>
          <a:xfrm>
            <a:off x="1600838" y="4203468"/>
            <a:ext cx="5014684" cy="189814"/>
          </a:xfrm>
          <a:prstGeom prst="rect">
            <a:avLst/>
          </a:prstGeom>
        </p:spPr>
        <p:txBody>
          <a:bodyPr lIns="0" tIns="0" rIns="0" bIns="0" rtlCol="0" anchor="t">
            <a:spAutoFit/>
          </a:bodyPr>
          <a:lstStyle/>
          <a:p>
            <a:pPr algn="l">
              <a:lnSpc>
                <a:spcPts val="1608"/>
              </a:lnSpc>
            </a:pPr>
            <a:r>
              <a:rPr lang="en-US" sz="1103" spc="-1">
                <a:solidFill>
                  <a:srgbClr val="000000"/>
                </a:solidFill>
                <a:latin typeface="IBM Plex Sans Condensed"/>
                <a:ea typeface="IBM Plex Sans Condensed"/>
                <a:cs typeface="IBM Plex Sans Condensed"/>
                <a:sym typeface="IBM Plex Sans Condensed"/>
              </a:rPr>
              <a:t>Kanban, XP (Extreme Programming), Lean is another Agile Methodologies than Scrum. </a:t>
            </a:r>
          </a:p>
        </p:txBody>
      </p:sp>
      <p:sp>
        <p:nvSpPr>
          <p:cNvPr id="14" name="TextBox 14"/>
          <p:cNvSpPr txBox="1"/>
          <p:nvPr/>
        </p:nvSpPr>
        <p:spPr>
          <a:xfrm>
            <a:off x="1030529" y="7254392"/>
            <a:ext cx="2977753" cy="285255"/>
          </a:xfrm>
          <a:prstGeom prst="rect">
            <a:avLst/>
          </a:prstGeom>
        </p:spPr>
        <p:txBody>
          <a:bodyPr lIns="0" tIns="0" rIns="0" bIns="0" rtlCol="0" anchor="t">
            <a:spAutoFit/>
          </a:bodyPr>
          <a:lstStyle/>
          <a:p>
            <a:pPr algn="l">
              <a:lnSpc>
                <a:spcPts val="2543"/>
              </a:lnSpc>
            </a:pPr>
            <a:r>
              <a:rPr lang="en-US" sz="1103" spc="-1">
                <a:solidFill>
                  <a:srgbClr val="000000"/>
                </a:solidFill>
                <a:latin typeface="IBM Plex Sans Condensed"/>
                <a:ea typeface="IBM Plex Sans Condensed"/>
                <a:cs typeface="IBM Plex Sans Condensed"/>
                <a:sym typeface="IBM Plex Sans Condensed"/>
              </a:rPr>
              <a:t> </a:t>
            </a:r>
            <a:r>
              <a:rPr lang="en-US" sz="1103" spc="-1">
                <a:solidFill>
                  <a:srgbClr val="000000"/>
                </a:solidFill>
                <a:latin typeface="IBM Plex Sans Condensed Bold"/>
                <a:ea typeface="IBM Plex Sans Condensed Bold"/>
                <a:cs typeface="IBM Plex Sans Condensed Bold"/>
                <a:sym typeface="IBM Plex Sans Condensed Bold"/>
              </a:rPr>
              <a:t>Different Amigos/person involved in the Scrum: </a:t>
            </a:r>
          </a:p>
        </p:txBody>
      </p:sp>
      <p:sp>
        <p:nvSpPr>
          <p:cNvPr id="15" name="TextBox 15"/>
          <p:cNvSpPr txBox="1"/>
          <p:nvPr/>
        </p:nvSpPr>
        <p:spPr>
          <a:xfrm>
            <a:off x="1372238" y="7593359"/>
            <a:ext cx="5628189" cy="473916"/>
          </a:xfrm>
          <a:prstGeom prst="rect">
            <a:avLst/>
          </a:prstGeom>
        </p:spPr>
        <p:txBody>
          <a:bodyPr lIns="0" tIns="0" rIns="0" bIns="0" rtlCol="0" anchor="t">
            <a:spAutoFit/>
          </a:bodyPr>
          <a:lstStyle/>
          <a:p>
            <a:pPr algn="l">
              <a:lnSpc>
                <a:spcPts val="2543"/>
              </a:lnSpc>
            </a:pPr>
            <a:r>
              <a:rPr lang="en-US" sz="1103" spc="-1">
                <a:solidFill>
                  <a:srgbClr val="000000"/>
                </a:solidFill>
                <a:latin typeface="IBM Plex Sans Condensed"/>
                <a:ea typeface="IBM Plex Sans Condensed"/>
                <a:cs typeface="IBM Plex Sans Condensed"/>
                <a:sym typeface="IBM Plex Sans Condensed"/>
              </a:rPr>
              <a:t>There are three types of persons involved in Scrum which are, Product Owner, Scrum Master, and </a:t>
            </a:r>
          </a:p>
          <a:p>
            <a:pPr algn="l">
              <a:lnSpc>
                <a:spcPts val="579"/>
              </a:lnSpc>
            </a:pPr>
            <a:r>
              <a:rPr lang="en-US" sz="1103" spc="-1">
                <a:solidFill>
                  <a:srgbClr val="000000"/>
                </a:solidFill>
                <a:latin typeface="IBM Plex Sans Condensed"/>
                <a:ea typeface="IBM Plex Sans Condensed"/>
                <a:cs typeface="IBM Plex Sans Condensed"/>
                <a:sym typeface="IBM Plex Sans Condensed"/>
              </a:rPr>
              <a:t>Scrum Team which includes Developer, Tester, and BA. </a:t>
            </a:r>
          </a:p>
        </p:txBody>
      </p:sp>
      <p:sp>
        <p:nvSpPr>
          <p:cNvPr id="16" name="TextBox 16"/>
          <p:cNvSpPr txBox="1"/>
          <p:nvPr/>
        </p:nvSpPr>
        <p:spPr>
          <a:xfrm>
            <a:off x="1143305" y="8418852"/>
            <a:ext cx="3064802" cy="685067"/>
          </a:xfrm>
          <a:prstGeom prst="rect">
            <a:avLst/>
          </a:prstGeom>
        </p:spPr>
        <p:txBody>
          <a:bodyPr lIns="0" tIns="0" rIns="0" bIns="0" rtlCol="0" anchor="t">
            <a:spAutoFit/>
          </a:bodyPr>
          <a:lstStyle/>
          <a:p>
            <a:pPr algn="l">
              <a:lnSpc>
                <a:spcPts val="2759"/>
              </a:lnSpc>
            </a:pPr>
            <a:r>
              <a:rPr lang="en-US" sz="1103" spc="-1">
                <a:solidFill>
                  <a:srgbClr val="000000"/>
                </a:solidFill>
                <a:latin typeface="IBM Plex Sans Condensed Bold"/>
                <a:ea typeface="IBM Plex Sans Condensed Bold"/>
                <a:cs typeface="IBM Plex Sans Condensed Bold"/>
                <a:sym typeface="IBM Plex Sans Condensed Bold"/>
              </a:rPr>
              <a:t>Ideal Size of Scrum team is 7 to 9 resources. </a:t>
            </a:r>
          </a:p>
          <a:p>
            <a:pPr algn="l">
              <a:lnSpc>
                <a:spcPts val="551"/>
              </a:lnSpc>
            </a:pPr>
            <a:r>
              <a:rPr lang="en-US" sz="1103" spc="-1">
                <a:solidFill>
                  <a:srgbClr val="000000"/>
                </a:solidFill>
                <a:latin typeface="IBM Plex Sans Condensed Bold"/>
                <a:ea typeface="IBM Plex Sans Condensed Bold"/>
                <a:cs typeface="IBM Plex Sans Condensed Bold"/>
                <a:sym typeface="IBM Plex Sans Condensed Bold"/>
              </a:rPr>
              <a:t>Ideal duration of Sprint is 2-4 weeks. </a:t>
            </a:r>
          </a:p>
          <a:p>
            <a:pPr algn="l">
              <a:lnSpc>
                <a:spcPts val="2524"/>
              </a:lnSpc>
            </a:pPr>
            <a:r>
              <a:rPr lang="en-US" sz="1103" spc="-1">
                <a:solidFill>
                  <a:srgbClr val="000000"/>
                </a:solidFill>
                <a:latin typeface="IBM Plex Sans Condensed Bold"/>
                <a:ea typeface="IBM Plex Sans Condensed Bold"/>
                <a:cs typeface="IBM Plex Sans Condensed Bold"/>
                <a:sym typeface="IBM Plex Sans Condensed Bold"/>
              </a:rPr>
              <a:t>Requirements are defined in Scrum as User Stories. </a:t>
            </a:r>
          </a:p>
        </p:txBody>
      </p:sp>
      <p:sp>
        <p:nvSpPr>
          <p:cNvPr id="17" name="TextBox 17"/>
          <p:cNvSpPr txBox="1"/>
          <p:nvPr/>
        </p:nvSpPr>
        <p:spPr>
          <a:xfrm>
            <a:off x="1030529" y="2751982"/>
            <a:ext cx="2918679" cy="190005"/>
          </a:xfrm>
          <a:prstGeom prst="rect">
            <a:avLst/>
          </a:prstGeom>
        </p:spPr>
        <p:txBody>
          <a:bodyPr lIns="0" tIns="0" rIns="0" bIns="0" rtlCol="0" anchor="t">
            <a:spAutoFit/>
          </a:bodyPr>
          <a:lstStyle/>
          <a:p>
            <a:pPr algn="l">
              <a:lnSpc>
                <a:spcPts val="1572"/>
              </a:lnSpc>
            </a:pPr>
            <a:r>
              <a:rPr lang="en-US" sz="1103" spc="-1">
                <a:solidFill>
                  <a:srgbClr val="000000"/>
                </a:solidFill>
                <a:latin typeface="IBM Plex Sans Condensed"/>
                <a:ea typeface="IBM Plex Sans Condensed"/>
                <a:cs typeface="IBM Plex Sans Condensed"/>
                <a:sym typeface="IBM Plex Sans Condensed"/>
              </a:rPr>
              <a:t> </a:t>
            </a:r>
            <a:r>
              <a:rPr lang="en-US" sz="1103" spc="-1">
                <a:solidFill>
                  <a:srgbClr val="000000"/>
                </a:solidFill>
                <a:latin typeface="IBM Plex Sans Condensed Bold"/>
                <a:ea typeface="IBM Plex Sans Condensed Bold"/>
                <a:cs typeface="IBM Plex Sans Condensed Bold"/>
                <a:sym typeface="IBM Plex Sans Condensed Bold"/>
              </a:rPr>
              <a:t>Difference between Scum and Iterative Model: </a:t>
            </a:r>
          </a:p>
        </p:txBody>
      </p:sp>
      <p:sp>
        <p:nvSpPr>
          <p:cNvPr id="18" name="TextBox 18"/>
          <p:cNvSpPr txBox="1"/>
          <p:nvPr/>
        </p:nvSpPr>
        <p:spPr>
          <a:xfrm>
            <a:off x="1372238" y="2928537"/>
            <a:ext cx="105042" cy="207226"/>
          </a:xfrm>
          <a:prstGeom prst="rect">
            <a:avLst/>
          </a:prstGeom>
        </p:spPr>
        <p:txBody>
          <a:bodyPr lIns="0" tIns="0" rIns="0" bIns="0" rtlCol="0" anchor="t">
            <a:spAutoFit/>
          </a:bodyPr>
          <a:lstStyle/>
          <a:p>
            <a:pPr algn="l">
              <a:lnSpc>
                <a:spcPts val="1572"/>
              </a:lnSpc>
            </a:pPr>
            <a:r>
              <a:rPr lang="en-US" sz="1103">
                <a:solidFill>
                  <a:srgbClr val="000000"/>
                </a:solidFill>
                <a:latin typeface="Arimo"/>
                <a:ea typeface="Arimo"/>
                <a:cs typeface="Arimo"/>
                <a:sym typeface="Arimo"/>
              </a:rPr>
              <a:t> </a:t>
            </a:r>
          </a:p>
        </p:txBody>
      </p:sp>
      <p:sp>
        <p:nvSpPr>
          <p:cNvPr id="19" name="TextBox 19"/>
          <p:cNvSpPr txBox="1"/>
          <p:nvPr/>
        </p:nvSpPr>
        <p:spPr>
          <a:xfrm>
            <a:off x="1600838" y="2972076"/>
            <a:ext cx="5396827" cy="570433"/>
          </a:xfrm>
          <a:prstGeom prst="rect">
            <a:avLst/>
          </a:prstGeom>
        </p:spPr>
        <p:txBody>
          <a:bodyPr lIns="0" tIns="0" rIns="0" bIns="0" rtlCol="0" anchor="t">
            <a:spAutoFit/>
          </a:bodyPr>
          <a:lstStyle/>
          <a:p>
            <a:pPr algn="just">
              <a:lnSpc>
                <a:spcPts val="1572"/>
              </a:lnSpc>
            </a:pPr>
            <a:r>
              <a:rPr lang="en-US" sz="1103" spc="-1">
                <a:solidFill>
                  <a:srgbClr val="000000"/>
                </a:solidFill>
                <a:latin typeface="IBM Plex Sans Condensed"/>
                <a:ea typeface="IBM Plex Sans Condensed"/>
                <a:cs typeface="IBM Plex Sans Condensed"/>
                <a:sym typeface="IBM Plex Sans Condensed"/>
              </a:rPr>
              <a:t>Scrum is a type of Iterative model, but it is an Incremental + Iterative model. As we break the product into small Incremental builds and then small pieces of builds are completed in multiple iterations. </a:t>
            </a:r>
          </a:p>
        </p:txBody>
      </p:sp>
      <p:sp>
        <p:nvSpPr>
          <p:cNvPr id="20" name="TextBox 20"/>
          <p:cNvSpPr txBox="1"/>
          <p:nvPr/>
        </p:nvSpPr>
        <p:spPr>
          <a:xfrm>
            <a:off x="1030529" y="4843548"/>
            <a:ext cx="2682135" cy="190005"/>
          </a:xfrm>
          <a:prstGeom prst="rect">
            <a:avLst/>
          </a:prstGeom>
        </p:spPr>
        <p:txBody>
          <a:bodyPr lIns="0" tIns="0" rIns="0" bIns="0" rtlCol="0" anchor="t">
            <a:spAutoFit/>
          </a:bodyPr>
          <a:lstStyle/>
          <a:p>
            <a:pPr algn="l">
              <a:lnSpc>
                <a:spcPts val="1559"/>
              </a:lnSpc>
            </a:pPr>
            <a:r>
              <a:rPr lang="en-US" sz="1103" spc="-1">
                <a:solidFill>
                  <a:srgbClr val="000000"/>
                </a:solidFill>
                <a:latin typeface="IBM Plex Sans Condensed"/>
                <a:ea typeface="IBM Plex Sans Condensed"/>
                <a:cs typeface="IBM Plex Sans Condensed"/>
                <a:sym typeface="IBM Plex Sans Condensed"/>
              </a:rPr>
              <a:t> </a:t>
            </a:r>
            <a:r>
              <a:rPr lang="en-US" sz="1103" spc="-1">
                <a:solidFill>
                  <a:srgbClr val="000000"/>
                </a:solidFill>
                <a:latin typeface="IBM Plex Sans Condensed Bold"/>
                <a:ea typeface="IBM Plex Sans Condensed Bold"/>
                <a:cs typeface="IBM Plex Sans Condensed Bold"/>
                <a:sym typeface="IBM Plex Sans Condensed Bold"/>
              </a:rPr>
              <a:t>Other frameworks used in the agile model: </a:t>
            </a:r>
          </a:p>
        </p:txBody>
      </p:sp>
      <p:sp>
        <p:nvSpPr>
          <p:cNvPr id="21" name="TextBox 21"/>
          <p:cNvSpPr txBox="1"/>
          <p:nvPr/>
        </p:nvSpPr>
        <p:spPr>
          <a:xfrm>
            <a:off x="1372238" y="5020104"/>
            <a:ext cx="105042" cy="207226"/>
          </a:xfrm>
          <a:prstGeom prst="rect">
            <a:avLst/>
          </a:prstGeom>
        </p:spPr>
        <p:txBody>
          <a:bodyPr lIns="0" tIns="0" rIns="0" bIns="0" rtlCol="0" anchor="t">
            <a:spAutoFit/>
          </a:bodyPr>
          <a:lstStyle/>
          <a:p>
            <a:pPr algn="l">
              <a:lnSpc>
                <a:spcPts val="1559"/>
              </a:lnSpc>
            </a:pPr>
            <a:r>
              <a:rPr lang="en-US" sz="1103">
                <a:solidFill>
                  <a:srgbClr val="000000"/>
                </a:solidFill>
                <a:latin typeface="Arimo"/>
                <a:ea typeface="Arimo"/>
                <a:cs typeface="Arimo"/>
                <a:sym typeface="Arimo"/>
              </a:rPr>
              <a:t> </a:t>
            </a:r>
          </a:p>
        </p:txBody>
      </p:sp>
      <p:sp>
        <p:nvSpPr>
          <p:cNvPr id="22" name="TextBox 22"/>
          <p:cNvSpPr txBox="1"/>
          <p:nvPr/>
        </p:nvSpPr>
        <p:spPr>
          <a:xfrm>
            <a:off x="1600838" y="5063642"/>
            <a:ext cx="5396913" cy="375361"/>
          </a:xfrm>
          <a:prstGeom prst="rect">
            <a:avLst/>
          </a:prstGeom>
        </p:spPr>
        <p:txBody>
          <a:bodyPr lIns="0" tIns="0" rIns="0" bIns="0" rtlCol="0" anchor="t">
            <a:spAutoFit/>
          </a:bodyPr>
          <a:lstStyle/>
          <a:p>
            <a:pPr algn="l">
              <a:lnSpc>
                <a:spcPts val="1559"/>
              </a:lnSpc>
            </a:pPr>
            <a:r>
              <a:rPr lang="en-US" sz="1103" spc="-1">
                <a:solidFill>
                  <a:srgbClr val="000000"/>
                </a:solidFill>
                <a:latin typeface="IBM Plex Sans Condensed"/>
                <a:ea typeface="IBM Plex Sans Condensed"/>
                <a:cs typeface="IBM Plex Sans Condensed"/>
                <a:sym typeface="IBM Plex Sans Condensed"/>
              </a:rPr>
              <a:t>There are some development and methodologies where you can use agile like feature-driven development,lean software development, crystal methodologies, dynamic development.</a:t>
            </a:r>
            <a:r>
              <a:rPr lang="en-US" sz="1103" spc="-1">
                <a:solidFill>
                  <a:srgbClr val="000000"/>
                </a:solidFill>
                <a:latin typeface="IBM Plex Sans Condensed Bold"/>
                <a:ea typeface="IBM Plex Sans Condensed Bold"/>
                <a:cs typeface="IBM Plex Sans Condensed Bold"/>
                <a:sym typeface="IBM Plex Sans Condensed Bold"/>
              </a:rPr>
              <a:t> </a:t>
            </a:r>
          </a:p>
        </p:txBody>
      </p:sp>
      <p:sp>
        <p:nvSpPr>
          <p:cNvPr id="24" name="Footer Placeholder 23"/>
          <p:cNvSpPr>
            <a:spLocks noGrp="1"/>
          </p:cNvSpPr>
          <p:nvPr>
            <p:ph type="ftr" sz="quarter" idx="11"/>
          </p:nvPr>
        </p:nvSpPr>
        <p:spPr/>
        <p:txBody>
          <a:bodyPr/>
          <a:lstStyle/>
          <a:p>
            <a:r>
              <a:rPr lang="en-US" smtClean="0"/>
              <a:t>Mr. RANJIT KUMBHAR  7757962804</a:t>
            </a:r>
            <a:endParaRPr lang="en-US"/>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914400" y="1256033"/>
            <a:ext cx="115567" cy="6900548"/>
          </a:xfrm>
          <a:custGeom>
            <a:avLst/>
            <a:gdLst/>
            <a:ahLst/>
            <a:cxnLst/>
            <a:rect l="l" t="t" r="r" b="b"/>
            <a:pathLst>
              <a:path w="115567" h="6900548">
                <a:moveTo>
                  <a:pt x="0" y="0"/>
                </a:moveTo>
                <a:lnTo>
                  <a:pt x="115567" y="0"/>
                </a:lnTo>
                <a:lnTo>
                  <a:pt x="115567" y="6900548"/>
                </a:lnTo>
                <a:lnTo>
                  <a:pt x="0" y="6900548"/>
                </a:lnTo>
                <a:lnTo>
                  <a:pt x="0" y="0"/>
                </a:lnTo>
                <a:close/>
              </a:path>
            </a:pathLst>
          </a:custGeom>
          <a:blipFill>
            <a:blip r:embed="rId2"/>
            <a:stretch>
              <a:fillRect/>
            </a:stretch>
          </a:blipFill>
        </p:spPr>
      </p:sp>
      <p:sp>
        <p:nvSpPr>
          <p:cNvPr id="3" name="Freeform 3"/>
          <p:cNvSpPr/>
          <p:nvPr/>
        </p:nvSpPr>
        <p:spPr>
          <a:xfrm>
            <a:off x="3104131" y="2939158"/>
            <a:ext cx="1564262" cy="277368"/>
          </a:xfrm>
          <a:custGeom>
            <a:avLst/>
            <a:gdLst/>
            <a:ahLst/>
            <a:cxnLst/>
            <a:rect l="l" t="t" r="r" b="b"/>
            <a:pathLst>
              <a:path w="1564262" h="277368">
                <a:moveTo>
                  <a:pt x="0" y="0"/>
                </a:moveTo>
                <a:lnTo>
                  <a:pt x="1564262" y="0"/>
                </a:lnTo>
                <a:lnTo>
                  <a:pt x="1564262" y="277368"/>
                </a:lnTo>
                <a:lnTo>
                  <a:pt x="0" y="277368"/>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5" name="TextBox 5"/>
          <p:cNvSpPr txBox="1"/>
          <p:nvPr/>
        </p:nvSpPr>
        <p:spPr>
          <a:xfrm>
            <a:off x="1600838" y="3719217"/>
            <a:ext cx="2007156" cy="180289"/>
          </a:xfrm>
          <a:prstGeom prst="rect">
            <a:avLst/>
          </a:prstGeom>
        </p:spPr>
        <p:txBody>
          <a:bodyPr lIns="0" tIns="0" rIns="0" bIns="0" rtlCol="0" anchor="t">
            <a:spAutoFit/>
          </a:bodyPr>
          <a:lstStyle/>
          <a:p>
            <a:pPr algn="l">
              <a:lnSpc>
                <a:spcPts val="1544"/>
              </a:lnSpc>
            </a:pPr>
            <a:r>
              <a:rPr lang="en-US" sz="1103" spc="-1">
                <a:solidFill>
                  <a:srgbClr val="000000"/>
                </a:solidFill>
                <a:latin typeface="IBM Plex Sans Condensed Bold"/>
                <a:ea typeface="IBM Plex Sans Condensed Bold"/>
                <a:cs typeface="IBM Plex Sans Condensed Bold"/>
                <a:sym typeface="IBM Plex Sans Condensed Bold"/>
              </a:rPr>
              <a:t>Types of User Acceptance Testing </a:t>
            </a:r>
          </a:p>
        </p:txBody>
      </p:sp>
      <p:sp>
        <p:nvSpPr>
          <p:cNvPr id="6" name="TextBox 6"/>
          <p:cNvSpPr txBox="1"/>
          <p:nvPr/>
        </p:nvSpPr>
        <p:spPr>
          <a:xfrm>
            <a:off x="1829438" y="3889210"/>
            <a:ext cx="148571" cy="400450"/>
          </a:xfrm>
          <a:prstGeom prst="rect">
            <a:avLst/>
          </a:prstGeom>
        </p:spPr>
        <p:txBody>
          <a:bodyPr lIns="0" tIns="0" rIns="0" bIns="0" rtlCol="0" anchor="t">
            <a:spAutoFit/>
          </a:bodyPr>
          <a:lstStyle/>
          <a:p>
            <a:pPr algn="just">
              <a:lnSpc>
                <a:spcPts val="1544"/>
              </a:lnSpc>
            </a:pPr>
            <a:r>
              <a:rPr lang="en-US" sz="1103" spc="-1">
                <a:solidFill>
                  <a:srgbClr val="000000"/>
                </a:solidFill>
                <a:latin typeface="IBM Plex Sans Condensed"/>
                <a:ea typeface="IBM Plex Sans Condensed"/>
                <a:cs typeface="IBM Plex Sans Condensed"/>
                <a:sym typeface="IBM Plex Sans Condensed"/>
              </a:rPr>
              <a:t>1. 2. </a:t>
            </a:r>
          </a:p>
        </p:txBody>
      </p:sp>
      <p:sp>
        <p:nvSpPr>
          <p:cNvPr id="7" name="TextBox 7"/>
          <p:cNvSpPr txBox="1"/>
          <p:nvPr/>
        </p:nvSpPr>
        <p:spPr>
          <a:xfrm>
            <a:off x="2058286" y="3911241"/>
            <a:ext cx="815778" cy="378409"/>
          </a:xfrm>
          <a:prstGeom prst="rect">
            <a:avLst/>
          </a:prstGeom>
        </p:spPr>
        <p:txBody>
          <a:bodyPr lIns="0" tIns="0" rIns="0" bIns="0" rtlCol="0" anchor="t">
            <a:spAutoFit/>
          </a:bodyPr>
          <a:lstStyle/>
          <a:p>
            <a:pPr algn="l">
              <a:lnSpc>
                <a:spcPts val="1544"/>
              </a:lnSpc>
            </a:pPr>
            <a:r>
              <a:rPr lang="en-US" sz="1103" spc="-1">
                <a:solidFill>
                  <a:srgbClr val="000000"/>
                </a:solidFill>
                <a:latin typeface="IBM Plex Sans Condensed"/>
                <a:ea typeface="IBM Plex Sans Condensed"/>
                <a:cs typeface="IBM Plex Sans Condensed"/>
                <a:sym typeface="IBM Plex Sans Condensed"/>
              </a:rPr>
              <a:t>Alpha Testing Beta Testing </a:t>
            </a:r>
          </a:p>
        </p:txBody>
      </p:sp>
      <p:sp>
        <p:nvSpPr>
          <p:cNvPr id="8" name="TextBox 8"/>
          <p:cNvSpPr txBox="1"/>
          <p:nvPr/>
        </p:nvSpPr>
        <p:spPr>
          <a:xfrm>
            <a:off x="1600838" y="4764938"/>
            <a:ext cx="2271674" cy="180289"/>
          </a:xfrm>
          <a:prstGeom prst="rect">
            <a:avLst/>
          </a:prstGeom>
        </p:spPr>
        <p:txBody>
          <a:bodyPr lIns="0" tIns="0" rIns="0" bIns="0" rtlCol="0" anchor="t">
            <a:spAutoFit/>
          </a:bodyPr>
          <a:lstStyle/>
          <a:p>
            <a:pPr algn="l">
              <a:lnSpc>
                <a:spcPts val="1523"/>
              </a:lnSpc>
            </a:pPr>
            <a:r>
              <a:rPr lang="en-US" sz="1103" spc="-1">
                <a:solidFill>
                  <a:srgbClr val="000000"/>
                </a:solidFill>
                <a:latin typeface="IBM Plex Sans Condensed Bold"/>
                <a:ea typeface="IBM Plex Sans Condensed Bold"/>
                <a:cs typeface="IBM Plex Sans Condensed Bold"/>
                <a:sym typeface="IBM Plex Sans Condensed Bold"/>
              </a:rPr>
              <a:t>Different Tools for Functional Testing: </a:t>
            </a:r>
          </a:p>
        </p:txBody>
      </p:sp>
      <p:sp>
        <p:nvSpPr>
          <p:cNvPr id="9" name="TextBox 9"/>
          <p:cNvSpPr txBox="1"/>
          <p:nvPr/>
        </p:nvSpPr>
        <p:spPr>
          <a:xfrm>
            <a:off x="1829438" y="4934922"/>
            <a:ext cx="1637195" cy="595522"/>
          </a:xfrm>
          <a:prstGeom prst="rect">
            <a:avLst/>
          </a:prstGeom>
        </p:spPr>
        <p:txBody>
          <a:bodyPr lIns="0" tIns="0" rIns="0" bIns="0" rtlCol="0" anchor="t">
            <a:spAutoFit/>
          </a:bodyPr>
          <a:lstStyle/>
          <a:p>
            <a:pPr algn="l">
              <a:lnSpc>
                <a:spcPts val="1523"/>
              </a:lnSpc>
            </a:pPr>
            <a:r>
              <a:rPr lang="en-US" sz="1103" spc="-1">
                <a:solidFill>
                  <a:srgbClr val="000000"/>
                </a:solidFill>
                <a:latin typeface="IBM Plex Sans Condensed"/>
                <a:ea typeface="IBM Plex Sans Condensed"/>
                <a:cs typeface="IBM Plex Sans Condensed"/>
                <a:sym typeface="IBM Plex Sans Condensed"/>
              </a:rPr>
              <a:t>1. Selenium 2. QTP (HP Product) 3. SoapUI (This is API tool) </a:t>
            </a:r>
          </a:p>
        </p:txBody>
      </p:sp>
      <p:sp>
        <p:nvSpPr>
          <p:cNvPr id="10" name="TextBox 10"/>
          <p:cNvSpPr txBox="1"/>
          <p:nvPr/>
        </p:nvSpPr>
        <p:spPr>
          <a:xfrm>
            <a:off x="1600838" y="6005732"/>
            <a:ext cx="2563920" cy="180289"/>
          </a:xfrm>
          <a:prstGeom prst="rect">
            <a:avLst/>
          </a:prstGeom>
        </p:spPr>
        <p:txBody>
          <a:bodyPr lIns="0" tIns="0" rIns="0" bIns="0" rtlCol="0" anchor="t">
            <a:spAutoFit/>
          </a:bodyPr>
          <a:lstStyle/>
          <a:p>
            <a:pPr algn="l">
              <a:lnSpc>
                <a:spcPts val="1542"/>
              </a:lnSpc>
            </a:pPr>
            <a:r>
              <a:rPr lang="en-US" sz="1103" spc="-1">
                <a:solidFill>
                  <a:srgbClr val="000000"/>
                </a:solidFill>
                <a:latin typeface="IBM Plex Sans Condensed Bold"/>
                <a:ea typeface="IBM Plex Sans Condensed Bold"/>
                <a:cs typeface="IBM Plex Sans Condensed Bold"/>
                <a:sym typeface="IBM Plex Sans Condensed Bold"/>
              </a:rPr>
              <a:t>Different Tools for Non-Functional Testing: </a:t>
            </a:r>
          </a:p>
        </p:txBody>
      </p:sp>
      <p:sp>
        <p:nvSpPr>
          <p:cNvPr id="11" name="TextBox 11"/>
          <p:cNvSpPr txBox="1"/>
          <p:nvPr/>
        </p:nvSpPr>
        <p:spPr>
          <a:xfrm>
            <a:off x="1829438" y="6178763"/>
            <a:ext cx="673027" cy="202330"/>
          </a:xfrm>
          <a:prstGeom prst="rect">
            <a:avLst/>
          </a:prstGeom>
        </p:spPr>
        <p:txBody>
          <a:bodyPr lIns="0" tIns="0" rIns="0" bIns="0" rtlCol="0" anchor="t">
            <a:spAutoFit/>
          </a:bodyPr>
          <a:lstStyle/>
          <a:p>
            <a:pPr algn="l">
              <a:lnSpc>
                <a:spcPts val="1542"/>
              </a:lnSpc>
            </a:pPr>
            <a:r>
              <a:rPr lang="en-US" sz="1103" spc="-1">
                <a:solidFill>
                  <a:srgbClr val="000000"/>
                </a:solidFill>
                <a:latin typeface="IBM Plex Sans Condensed"/>
                <a:ea typeface="IBM Plex Sans Condensed"/>
                <a:cs typeface="IBM Plex Sans Condensed"/>
                <a:sym typeface="IBM Plex Sans Condensed"/>
              </a:rPr>
              <a:t>1. JMeter </a:t>
            </a:r>
          </a:p>
        </p:txBody>
      </p:sp>
      <p:sp>
        <p:nvSpPr>
          <p:cNvPr id="12" name="TextBox 12"/>
          <p:cNvSpPr txBox="1"/>
          <p:nvPr/>
        </p:nvSpPr>
        <p:spPr>
          <a:xfrm>
            <a:off x="1829438" y="6373835"/>
            <a:ext cx="148571" cy="400450"/>
          </a:xfrm>
          <a:prstGeom prst="rect">
            <a:avLst/>
          </a:prstGeom>
        </p:spPr>
        <p:txBody>
          <a:bodyPr lIns="0" tIns="0" rIns="0" bIns="0" rtlCol="0" anchor="t">
            <a:spAutoFit/>
          </a:bodyPr>
          <a:lstStyle/>
          <a:p>
            <a:pPr algn="just">
              <a:lnSpc>
                <a:spcPts val="1542"/>
              </a:lnSpc>
            </a:pPr>
            <a:r>
              <a:rPr lang="en-US" sz="1103" spc="-1">
                <a:solidFill>
                  <a:srgbClr val="000000"/>
                </a:solidFill>
                <a:latin typeface="IBM Plex Sans Condensed"/>
                <a:ea typeface="IBM Plex Sans Condensed"/>
                <a:cs typeface="IBM Plex Sans Condensed"/>
                <a:sym typeface="IBM Plex Sans Condensed"/>
              </a:rPr>
              <a:t>2. 3. </a:t>
            </a:r>
          </a:p>
        </p:txBody>
      </p:sp>
      <p:sp>
        <p:nvSpPr>
          <p:cNvPr id="13" name="TextBox 13"/>
          <p:cNvSpPr txBox="1"/>
          <p:nvPr/>
        </p:nvSpPr>
        <p:spPr>
          <a:xfrm>
            <a:off x="2058286" y="6395876"/>
            <a:ext cx="731834" cy="378409"/>
          </a:xfrm>
          <a:prstGeom prst="rect">
            <a:avLst/>
          </a:prstGeom>
        </p:spPr>
        <p:txBody>
          <a:bodyPr lIns="0" tIns="0" rIns="0" bIns="0" rtlCol="0" anchor="t">
            <a:spAutoFit/>
          </a:bodyPr>
          <a:lstStyle/>
          <a:p>
            <a:pPr algn="l">
              <a:lnSpc>
                <a:spcPts val="1542"/>
              </a:lnSpc>
            </a:pPr>
            <a:r>
              <a:rPr lang="en-US" sz="1103" spc="-1">
                <a:solidFill>
                  <a:srgbClr val="000000"/>
                </a:solidFill>
                <a:latin typeface="IBM Plex Sans Condensed"/>
                <a:ea typeface="IBM Plex Sans Condensed"/>
                <a:cs typeface="IBM Plex Sans Condensed"/>
                <a:sym typeface="IBM Plex Sans Condensed"/>
              </a:rPr>
              <a:t>Loadster LoadRunner </a:t>
            </a:r>
          </a:p>
        </p:txBody>
      </p:sp>
      <p:sp>
        <p:nvSpPr>
          <p:cNvPr id="14" name="TextBox 14"/>
          <p:cNvSpPr txBox="1"/>
          <p:nvPr/>
        </p:nvSpPr>
        <p:spPr>
          <a:xfrm>
            <a:off x="1829438" y="6767408"/>
            <a:ext cx="896874" cy="397402"/>
          </a:xfrm>
          <a:prstGeom prst="rect">
            <a:avLst/>
          </a:prstGeom>
        </p:spPr>
        <p:txBody>
          <a:bodyPr lIns="0" tIns="0" rIns="0" bIns="0" rtlCol="0" anchor="t">
            <a:spAutoFit/>
          </a:bodyPr>
          <a:lstStyle/>
          <a:p>
            <a:pPr algn="l">
              <a:lnSpc>
                <a:spcPts val="1542"/>
              </a:lnSpc>
            </a:pPr>
            <a:r>
              <a:rPr lang="en-US" sz="1103" spc="-1">
                <a:solidFill>
                  <a:srgbClr val="000000"/>
                </a:solidFill>
                <a:latin typeface="IBM Plex Sans Condensed"/>
                <a:ea typeface="IBM Plex Sans Condensed"/>
                <a:cs typeface="IBM Plex Sans Condensed"/>
                <a:sym typeface="IBM Plex Sans Condensed"/>
              </a:rPr>
              <a:t>4. LoadStorm 5. NeoLoad </a:t>
            </a:r>
          </a:p>
        </p:txBody>
      </p:sp>
      <p:sp>
        <p:nvSpPr>
          <p:cNvPr id="15" name="TextBox 15"/>
          <p:cNvSpPr txBox="1"/>
          <p:nvPr/>
        </p:nvSpPr>
        <p:spPr>
          <a:xfrm>
            <a:off x="1829438" y="7160600"/>
            <a:ext cx="148571" cy="202330"/>
          </a:xfrm>
          <a:prstGeom prst="rect">
            <a:avLst/>
          </a:prstGeom>
        </p:spPr>
        <p:txBody>
          <a:bodyPr lIns="0" tIns="0" rIns="0" bIns="0" rtlCol="0" anchor="t">
            <a:spAutoFit/>
          </a:bodyPr>
          <a:lstStyle/>
          <a:p>
            <a:pPr algn="l">
              <a:lnSpc>
                <a:spcPts val="1542"/>
              </a:lnSpc>
            </a:pPr>
            <a:r>
              <a:rPr lang="en-US" sz="1103" spc="-1">
                <a:solidFill>
                  <a:srgbClr val="000000"/>
                </a:solidFill>
                <a:latin typeface="IBM Plex Sans Condensed"/>
                <a:ea typeface="IBM Plex Sans Condensed"/>
                <a:cs typeface="IBM Plex Sans Condensed"/>
                <a:sym typeface="IBM Plex Sans Condensed"/>
              </a:rPr>
              <a:t>6. </a:t>
            </a:r>
          </a:p>
        </p:txBody>
      </p:sp>
      <p:sp>
        <p:nvSpPr>
          <p:cNvPr id="16" name="TextBox 16"/>
          <p:cNvSpPr txBox="1"/>
          <p:nvPr/>
        </p:nvSpPr>
        <p:spPr>
          <a:xfrm>
            <a:off x="2058286" y="7182641"/>
            <a:ext cx="526647" cy="180289"/>
          </a:xfrm>
          <a:prstGeom prst="rect">
            <a:avLst/>
          </a:prstGeom>
        </p:spPr>
        <p:txBody>
          <a:bodyPr lIns="0" tIns="0" rIns="0" bIns="0" rtlCol="0" anchor="t">
            <a:spAutoFit/>
          </a:bodyPr>
          <a:lstStyle/>
          <a:p>
            <a:pPr algn="l">
              <a:lnSpc>
                <a:spcPts val="1542"/>
              </a:lnSpc>
            </a:pPr>
            <a:r>
              <a:rPr lang="en-US" sz="1103" spc="-1">
                <a:solidFill>
                  <a:srgbClr val="000000"/>
                </a:solidFill>
                <a:latin typeface="IBM Plex Sans Condensed"/>
                <a:ea typeface="IBM Plex Sans Condensed"/>
                <a:cs typeface="IBM Plex Sans Condensed"/>
                <a:sym typeface="IBM Plex Sans Condensed"/>
              </a:rPr>
              <a:t>Forecast </a:t>
            </a:r>
          </a:p>
        </p:txBody>
      </p:sp>
      <p:sp>
        <p:nvSpPr>
          <p:cNvPr id="17" name="TextBox 17"/>
          <p:cNvSpPr txBox="1"/>
          <p:nvPr/>
        </p:nvSpPr>
        <p:spPr>
          <a:xfrm>
            <a:off x="1829438" y="7355672"/>
            <a:ext cx="1139762" cy="202330"/>
          </a:xfrm>
          <a:prstGeom prst="rect">
            <a:avLst/>
          </a:prstGeom>
        </p:spPr>
        <p:txBody>
          <a:bodyPr lIns="0" tIns="0" rIns="0" bIns="0" rtlCol="0" anchor="t">
            <a:spAutoFit/>
          </a:bodyPr>
          <a:lstStyle/>
          <a:p>
            <a:pPr algn="l">
              <a:lnSpc>
                <a:spcPts val="1542"/>
              </a:lnSpc>
            </a:pPr>
            <a:r>
              <a:rPr lang="en-US" sz="1103" spc="-1">
                <a:solidFill>
                  <a:srgbClr val="000000"/>
                </a:solidFill>
                <a:latin typeface="IBM Plex Sans Condensed"/>
                <a:ea typeface="IBM Plex Sans Condensed"/>
                <a:cs typeface="IBM Plex Sans Condensed"/>
                <a:sym typeface="IBM Plex Sans Condensed"/>
              </a:rPr>
              <a:t>7. Load Complete </a:t>
            </a:r>
          </a:p>
        </p:txBody>
      </p:sp>
      <p:sp>
        <p:nvSpPr>
          <p:cNvPr id="18" name="TextBox 18"/>
          <p:cNvSpPr txBox="1"/>
          <p:nvPr/>
        </p:nvSpPr>
        <p:spPr>
          <a:xfrm>
            <a:off x="1030529" y="1126007"/>
            <a:ext cx="1786366" cy="285255"/>
          </a:xfrm>
          <a:prstGeom prst="rect">
            <a:avLst/>
          </a:prstGeom>
        </p:spPr>
        <p:txBody>
          <a:bodyPr lIns="0" tIns="0" rIns="0" bIns="0" rtlCol="0" anchor="t">
            <a:spAutoFit/>
          </a:bodyPr>
          <a:lstStyle/>
          <a:p>
            <a:pPr algn="l">
              <a:lnSpc>
                <a:spcPts val="2593"/>
              </a:lnSpc>
            </a:pPr>
            <a:r>
              <a:rPr lang="en-US" sz="1103" spc="-1">
                <a:solidFill>
                  <a:srgbClr val="000000"/>
                </a:solidFill>
                <a:latin typeface="IBM Plex Sans Condensed"/>
                <a:ea typeface="IBM Plex Sans Condensed"/>
                <a:cs typeface="IBM Plex Sans Condensed"/>
                <a:sym typeface="IBM Plex Sans Condensed"/>
              </a:rPr>
              <a:t> </a:t>
            </a:r>
            <a:r>
              <a:rPr lang="en-US" sz="1103" spc="-1">
                <a:solidFill>
                  <a:srgbClr val="000000"/>
                </a:solidFill>
                <a:latin typeface="IBM Plex Sans Condensed Bold"/>
                <a:ea typeface="IBM Plex Sans Condensed Bold"/>
                <a:cs typeface="IBM Plex Sans Condensed Bold"/>
                <a:sym typeface="IBM Plex Sans Condensed Bold"/>
              </a:rPr>
              <a:t>Different artifacts in Scrum: </a:t>
            </a:r>
          </a:p>
        </p:txBody>
      </p:sp>
      <p:sp>
        <p:nvSpPr>
          <p:cNvPr id="19" name="TextBox 19"/>
          <p:cNvSpPr txBox="1"/>
          <p:nvPr/>
        </p:nvSpPr>
        <p:spPr>
          <a:xfrm>
            <a:off x="1372238" y="1465355"/>
            <a:ext cx="2775328" cy="275539"/>
          </a:xfrm>
          <a:prstGeom prst="rect">
            <a:avLst/>
          </a:prstGeom>
        </p:spPr>
        <p:txBody>
          <a:bodyPr lIns="0" tIns="0" rIns="0" bIns="0" rtlCol="0" anchor="t">
            <a:spAutoFit/>
          </a:bodyPr>
          <a:lstStyle/>
          <a:p>
            <a:pPr algn="l">
              <a:lnSpc>
                <a:spcPts val="2593"/>
              </a:lnSpc>
            </a:pPr>
            <a:r>
              <a:rPr lang="en-US" sz="1103" spc="-1">
                <a:solidFill>
                  <a:srgbClr val="000000"/>
                </a:solidFill>
                <a:latin typeface="IBM Plex Sans Condensed Bold"/>
                <a:ea typeface="IBM Plex Sans Condensed Bold"/>
                <a:cs typeface="IBM Plex Sans Condensed Bold"/>
                <a:sym typeface="IBM Plex Sans Condensed Bold"/>
              </a:rPr>
              <a:t>Two artifacts are maintained in the Scrum are, </a:t>
            </a:r>
          </a:p>
        </p:txBody>
      </p:sp>
      <p:sp>
        <p:nvSpPr>
          <p:cNvPr id="20" name="TextBox 20"/>
          <p:cNvSpPr txBox="1"/>
          <p:nvPr/>
        </p:nvSpPr>
        <p:spPr>
          <a:xfrm>
            <a:off x="1372238" y="1754038"/>
            <a:ext cx="105042" cy="506692"/>
          </a:xfrm>
          <a:prstGeom prst="rect">
            <a:avLst/>
          </a:prstGeom>
        </p:spPr>
        <p:txBody>
          <a:bodyPr lIns="0" tIns="0" rIns="0" bIns="0" rtlCol="0" anchor="t">
            <a:spAutoFit/>
          </a:bodyPr>
          <a:lstStyle/>
          <a:p>
            <a:pPr algn="just">
              <a:lnSpc>
                <a:spcPts val="2593"/>
              </a:lnSpc>
            </a:pPr>
            <a:r>
              <a:rPr lang="en-US" sz="1103">
                <a:solidFill>
                  <a:srgbClr val="000000"/>
                </a:solidFill>
                <a:latin typeface="Arimo"/>
                <a:ea typeface="Arimo"/>
                <a:cs typeface="Arimo"/>
                <a:sym typeface="Arimo"/>
              </a:rPr>
              <a:t> </a:t>
            </a:r>
          </a:p>
          <a:p>
            <a:pPr algn="just">
              <a:lnSpc>
                <a:spcPts val="551"/>
              </a:lnSpc>
            </a:pPr>
            <a:r>
              <a:rPr lang="en-US" sz="1103">
                <a:solidFill>
                  <a:srgbClr val="000000"/>
                </a:solidFill>
                <a:latin typeface="Arimo"/>
                <a:ea typeface="Arimo"/>
                <a:cs typeface="Arimo"/>
                <a:sym typeface="Arimo"/>
              </a:rPr>
              <a:t> </a:t>
            </a:r>
          </a:p>
        </p:txBody>
      </p:sp>
      <p:sp>
        <p:nvSpPr>
          <p:cNvPr id="21" name="TextBox 21"/>
          <p:cNvSpPr txBox="1"/>
          <p:nvPr/>
        </p:nvSpPr>
        <p:spPr>
          <a:xfrm>
            <a:off x="1600838" y="1797587"/>
            <a:ext cx="5396093" cy="674827"/>
          </a:xfrm>
          <a:prstGeom prst="rect">
            <a:avLst/>
          </a:prstGeom>
        </p:spPr>
        <p:txBody>
          <a:bodyPr lIns="0" tIns="0" rIns="0" bIns="0" rtlCol="0" anchor="t">
            <a:spAutoFit/>
          </a:bodyPr>
          <a:lstStyle/>
          <a:p>
            <a:pPr algn="l">
              <a:lnSpc>
                <a:spcPts val="2593"/>
              </a:lnSpc>
            </a:pPr>
            <a:r>
              <a:rPr lang="en-US" sz="1103" spc="-1">
                <a:solidFill>
                  <a:srgbClr val="000000"/>
                </a:solidFill>
                <a:latin typeface="IBM Plex Sans Condensed Bold"/>
                <a:ea typeface="IBM Plex Sans Condensed Bold"/>
                <a:cs typeface="IBM Plex Sans Condensed Bold"/>
                <a:sym typeface="IBM Plex Sans Condensed Bold"/>
              </a:rPr>
              <a:t>Product Backlog: </a:t>
            </a:r>
            <a:r>
              <a:rPr lang="en-US" sz="1103" spc="-1">
                <a:solidFill>
                  <a:srgbClr val="000000"/>
                </a:solidFill>
                <a:latin typeface="IBM Plex Sans Condensed"/>
                <a:ea typeface="IBM Plex Sans Condensed"/>
                <a:cs typeface="IBM Plex Sans Condensed"/>
                <a:sym typeface="IBM Plex Sans Condensed"/>
              </a:rPr>
              <a:t>Contains a list of all user stories. Prepared by Product Owner.</a:t>
            </a:r>
            <a:r>
              <a:rPr lang="en-US" sz="1103" spc="-1">
                <a:solidFill>
                  <a:srgbClr val="000000"/>
                </a:solidFill>
                <a:latin typeface="IBM Plex Sans Condensed Bold"/>
                <a:ea typeface="IBM Plex Sans Condensed Bold"/>
                <a:cs typeface="IBM Plex Sans Condensed Bold"/>
                <a:sym typeface="IBM Plex Sans Condensed Bold"/>
              </a:rPr>
              <a:t> </a:t>
            </a:r>
          </a:p>
          <a:p>
            <a:pPr algn="l">
              <a:lnSpc>
                <a:spcPts val="551"/>
              </a:lnSpc>
            </a:pPr>
            <a:r>
              <a:rPr lang="en-US" sz="1103" spc="-1">
                <a:solidFill>
                  <a:srgbClr val="000000"/>
                </a:solidFill>
                <a:latin typeface="IBM Plex Sans Condensed Bold"/>
                <a:ea typeface="IBM Plex Sans Condensed Bold"/>
                <a:cs typeface="IBM Plex Sans Condensed Bold"/>
                <a:sym typeface="IBM Plex Sans Condensed Bold"/>
              </a:rPr>
              <a:t>Sprint Backlog: </a:t>
            </a:r>
            <a:r>
              <a:rPr lang="en-US" sz="1103" spc="-1">
                <a:solidFill>
                  <a:srgbClr val="000000"/>
                </a:solidFill>
                <a:latin typeface="IBM Plex Sans Condensed"/>
                <a:ea typeface="IBM Plex Sans Condensed"/>
                <a:cs typeface="IBM Plex Sans Condensed"/>
                <a:sym typeface="IBM Plex Sans Condensed"/>
              </a:rPr>
              <a:t>Contains the User Stories committed by the Developer and QAs for a specific </a:t>
            </a:r>
          </a:p>
          <a:p>
            <a:pPr algn="l">
              <a:lnSpc>
                <a:spcPts val="2545"/>
              </a:lnSpc>
            </a:pPr>
            <a:r>
              <a:rPr lang="en-US" sz="1103" spc="-1">
                <a:solidFill>
                  <a:srgbClr val="000000"/>
                </a:solidFill>
                <a:latin typeface="IBM Plex Sans Condensed"/>
                <a:ea typeface="IBM Plex Sans Condensed"/>
                <a:cs typeface="IBM Plex Sans Condensed"/>
                <a:sym typeface="IBM Plex Sans Condensed"/>
              </a:rPr>
              <a:t>Sprint.</a:t>
            </a:r>
            <a:r>
              <a:rPr lang="en-US" sz="1103" spc="-1">
                <a:solidFill>
                  <a:srgbClr val="000000"/>
                </a:solidFill>
                <a:latin typeface="IBM Plex Sans Condensed Bold"/>
                <a:ea typeface="IBM Plex Sans Condensed Bold"/>
                <a:cs typeface="IBM Plex Sans Condensed Bold"/>
                <a:sym typeface="IBM Plex Sans Condensed Bold"/>
              </a:rPr>
              <a:t> </a:t>
            </a:r>
          </a:p>
        </p:txBody>
      </p:sp>
      <p:sp>
        <p:nvSpPr>
          <p:cNvPr id="22" name="TextBox 22"/>
          <p:cNvSpPr txBox="1"/>
          <p:nvPr/>
        </p:nvSpPr>
        <p:spPr>
          <a:xfrm>
            <a:off x="1207313" y="2520210"/>
            <a:ext cx="5496916" cy="703021"/>
          </a:xfrm>
          <a:prstGeom prst="rect">
            <a:avLst/>
          </a:prstGeom>
        </p:spPr>
        <p:txBody>
          <a:bodyPr lIns="0" tIns="0" rIns="0" bIns="0" rtlCol="0" anchor="t">
            <a:spAutoFit/>
          </a:bodyPr>
          <a:lstStyle/>
          <a:p>
            <a:pPr algn="ctr">
              <a:lnSpc>
                <a:spcPts val="2545"/>
              </a:lnSpc>
            </a:pPr>
            <a:r>
              <a:rPr lang="en-US" sz="1103" spc="-1">
                <a:solidFill>
                  <a:srgbClr val="000000"/>
                </a:solidFill>
                <a:latin typeface="IBM Plex Sans Condensed"/>
                <a:ea typeface="IBM Plex Sans Condensed"/>
                <a:cs typeface="IBM Plex Sans Condensed"/>
                <a:sym typeface="IBM Plex Sans Condensed"/>
              </a:rPr>
              <a:t>============================================================================= </a:t>
            </a:r>
          </a:p>
          <a:p>
            <a:pPr algn="ctr">
              <a:lnSpc>
                <a:spcPts val="2520"/>
              </a:lnSpc>
            </a:pPr>
            <a:r>
              <a:rPr lang="en-US" sz="1800" spc="-1">
                <a:solidFill>
                  <a:srgbClr val="000000"/>
                </a:solidFill>
                <a:latin typeface="IBM Plex Sans Condensed Bold"/>
                <a:ea typeface="IBM Plex Sans Condensed Bold"/>
                <a:cs typeface="IBM Plex Sans Condensed Bold"/>
                <a:sym typeface="IBM Plex Sans Condensed Bold"/>
              </a:rPr>
              <a:t>Extra Questions: </a:t>
            </a:r>
          </a:p>
        </p:txBody>
      </p:sp>
      <p:sp>
        <p:nvSpPr>
          <p:cNvPr id="23" name="TextBox 23"/>
          <p:cNvSpPr txBox="1"/>
          <p:nvPr/>
        </p:nvSpPr>
        <p:spPr>
          <a:xfrm>
            <a:off x="1030529" y="8008258"/>
            <a:ext cx="5978804" cy="190005"/>
          </a:xfrm>
          <a:prstGeom prst="rect">
            <a:avLst/>
          </a:prstGeom>
        </p:spPr>
        <p:txBody>
          <a:bodyPr lIns="0" tIns="0" rIns="0" bIns="0" rtlCol="0" anchor="t">
            <a:spAutoFit/>
          </a:bodyPr>
          <a:lstStyle/>
          <a:p>
            <a:pPr algn="l">
              <a:lnSpc>
                <a:spcPts val="1559"/>
              </a:lnSpc>
            </a:pPr>
            <a:r>
              <a:rPr lang="en-US" sz="1103" spc="-1">
                <a:solidFill>
                  <a:srgbClr val="000000"/>
                </a:solidFill>
                <a:latin typeface="IBM Plex Sans Condensed"/>
                <a:ea typeface="IBM Plex Sans Condensed"/>
                <a:cs typeface="IBM Plex Sans Condensed"/>
                <a:sym typeface="IBM Plex Sans Condensed"/>
              </a:rPr>
              <a:t> </a:t>
            </a:r>
            <a:r>
              <a:rPr lang="en-US" sz="1103" spc="-1">
                <a:solidFill>
                  <a:srgbClr val="000000"/>
                </a:solidFill>
                <a:latin typeface="IBM Plex Sans Condensed Bold"/>
                <a:ea typeface="IBM Plex Sans Condensed Bold"/>
                <a:cs typeface="IBM Plex Sans Condensed Bold"/>
                <a:sym typeface="IBM Plex Sans Condensed Bold"/>
              </a:rPr>
              <a:t>So, in the scrum, which entity is responsible for the deliverables? Scrum Master or Product Owner? </a:t>
            </a:r>
          </a:p>
        </p:txBody>
      </p:sp>
      <p:sp>
        <p:nvSpPr>
          <p:cNvPr id="24" name="TextBox 24"/>
          <p:cNvSpPr txBox="1"/>
          <p:nvPr/>
        </p:nvSpPr>
        <p:spPr>
          <a:xfrm>
            <a:off x="1143305" y="8184813"/>
            <a:ext cx="105042" cy="207226"/>
          </a:xfrm>
          <a:prstGeom prst="rect">
            <a:avLst/>
          </a:prstGeom>
        </p:spPr>
        <p:txBody>
          <a:bodyPr lIns="0" tIns="0" rIns="0" bIns="0" rtlCol="0" anchor="t">
            <a:spAutoFit/>
          </a:bodyPr>
          <a:lstStyle/>
          <a:p>
            <a:pPr algn="l">
              <a:lnSpc>
                <a:spcPts val="1559"/>
              </a:lnSpc>
            </a:pPr>
            <a:r>
              <a:rPr lang="en-US" sz="1103">
                <a:solidFill>
                  <a:srgbClr val="000000"/>
                </a:solidFill>
                <a:latin typeface="Arimo"/>
                <a:ea typeface="Arimo"/>
                <a:cs typeface="Arimo"/>
                <a:sym typeface="Arimo"/>
              </a:rPr>
              <a:t> </a:t>
            </a:r>
          </a:p>
        </p:txBody>
      </p:sp>
      <p:sp>
        <p:nvSpPr>
          <p:cNvPr id="25" name="TextBox 25"/>
          <p:cNvSpPr txBox="1"/>
          <p:nvPr/>
        </p:nvSpPr>
        <p:spPr>
          <a:xfrm>
            <a:off x="1372238" y="8228352"/>
            <a:ext cx="5630027" cy="375361"/>
          </a:xfrm>
          <a:prstGeom prst="rect">
            <a:avLst/>
          </a:prstGeom>
        </p:spPr>
        <p:txBody>
          <a:bodyPr lIns="0" tIns="0" rIns="0" bIns="0" rtlCol="0" anchor="t">
            <a:spAutoFit/>
          </a:bodyPr>
          <a:lstStyle/>
          <a:p>
            <a:pPr algn="l">
              <a:lnSpc>
                <a:spcPts val="1559"/>
              </a:lnSpc>
            </a:pPr>
            <a:r>
              <a:rPr lang="en-US" sz="1103" spc="-1">
                <a:solidFill>
                  <a:srgbClr val="000000"/>
                </a:solidFill>
                <a:latin typeface="IBM Plex Sans Condensed"/>
                <a:ea typeface="IBM Plex Sans Condensed"/>
                <a:cs typeface="IBM Plex Sans Condensed"/>
                <a:sym typeface="IBM Plex Sans Condensed"/>
              </a:rPr>
              <a:t>Neither the scrum master nor the product owner. It’s the responsibility of the team that owns the deliverable. </a:t>
            </a:r>
          </a:p>
        </p:txBody>
      </p:sp>
      <p:sp>
        <p:nvSpPr>
          <p:cNvPr id="26" name="TextBox 26"/>
          <p:cNvSpPr txBox="1"/>
          <p:nvPr/>
        </p:nvSpPr>
        <p:spPr>
          <a:xfrm>
            <a:off x="1372238" y="3675678"/>
            <a:ext cx="65789" cy="207226"/>
          </a:xfrm>
          <a:prstGeom prst="rect">
            <a:avLst/>
          </a:prstGeom>
        </p:spPr>
        <p:txBody>
          <a:bodyPr lIns="0" tIns="0" rIns="0" bIns="0" rtlCol="0" anchor="t">
            <a:spAutoFit/>
          </a:bodyPr>
          <a:lstStyle/>
          <a:p>
            <a:pPr algn="l">
              <a:lnSpc>
                <a:spcPts val="1545"/>
              </a:lnSpc>
            </a:pPr>
            <a:r>
              <a:rPr lang="en-US" sz="1103">
                <a:solidFill>
                  <a:srgbClr val="000000"/>
                </a:solidFill>
                <a:latin typeface="Arimo"/>
                <a:ea typeface="Arimo"/>
                <a:cs typeface="Arimo"/>
                <a:sym typeface="Arimo"/>
              </a:rPr>
              <a:t></a:t>
            </a:r>
          </a:p>
        </p:txBody>
      </p:sp>
      <p:sp>
        <p:nvSpPr>
          <p:cNvPr id="27" name="TextBox 27"/>
          <p:cNvSpPr txBox="1"/>
          <p:nvPr/>
        </p:nvSpPr>
        <p:spPr>
          <a:xfrm>
            <a:off x="1372238" y="4721400"/>
            <a:ext cx="65789" cy="207226"/>
          </a:xfrm>
          <a:prstGeom prst="rect">
            <a:avLst/>
          </a:prstGeom>
        </p:spPr>
        <p:txBody>
          <a:bodyPr lIns="0" tIns="0" rIns="0" bIns="0" rtlCol="0" anchor="t">
            <a:spAutoFit/>
          </a:bodyPr>
          <a:lstStyle/>
          <a:p>
            <a:pPr algn="l">
              <a:lnSpc>
                <a:spcPts val="1545"/>
              </a:lnSpc>
            </a:pPr>
            <a:r>
              <a:rPr lang="en-US" sz="1103">
                <a:solidFill>
                  <a:srgbClr val="000000"/>
                </a:solidFill>
                <a:latin typeface="Arimo"/>
                <a:ea typeface="Arimo"/>
                <a:cs typeface="Arimo"/>
                <a:sym typeface="Arimo"/>
              </a:rPr>
              <a:t></a:t>
            </a:r>
          </a:p>
        </p:txBody>
      </p:sp>
      <p:sp>
        <p:nvSpPr>
          <p:cNvPr id="28" name="TextBox 28"/>
          <p:cNvSpPr txBox="1"/>
          <p:nvPr/>
        </p:nvSpPr>
        <p:spPr>
          <a:xfrm>
            <a:off x="1372238" y="5962183"/>
            <a:ext cx="65789" cy="207226"/>
          </a:xfrm>
          <a:prstGeom prst="rect">
            <a:avLst/>
          </a:prstGeom>
        </p:spPr>
        <p:txBody>
          <a:bodyPr lIns="0" tIns="0" rIns="0" bIns="0" rtlCol="0" anchor="t">
            <a:spAutoFit/>
          </a:bodyPr>
          <a:lstStyle/>
          <a:p>
            <a:pPr algn="l">
              <a:lnSpc>
                <a:spcPts val="1545"/>
              </a:lnSpc>
            </a:pPr>
            <a:r>
              <a:rPr lang="en-US" sz="1103">
                <a:solidFill>
                  <a:srgbClr val="000000"/>
                </a:solidFill>
                <a:latin typeface="Arimo"/>
                <a:ea typeface="Arimo"/>
                <a:cs typeface="Arimo"/>
                <a:sym typeface="Arimo"/>
              </a:rPr>
              <a:t></a:t>
            </a:r>
          </a:p>
        </p:txBody>
      </p:sp>
      <p:sp>
        <p:nvSpPr>
          <p:cNvPr id="30" name="Footer Placeholder 29"/>
          <p:cNvSpPr>
            <a:spLocks noGrp="1"/>
          </p:cNvSpPr>
          <p:nvPr>
            <p:ph type="ftr" sz="quarter" idx="11"/>
          </p:nvPr>
        </p:nvSpPr>
        <p:spPr/>
        <p:txBody>
          <a:bodyPr/>
          <a:lstStyle/>
          <a:p>
            <a:r>
              <a:rPr lang="en-US" smtClean="0"/>
              <a:t>Mr. RANJIT KUMBHAR  7757962804</a:t>
            </a:r>
            <a:endParaRPr lang="en-US"/>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914400" y="932812"/>
            <a:ext cx="115567" cy="7540628"/>
          </a:xfrm>
          <a:custGeom>
            <a:avLst/>
            <a:gdLst/>
            <a:ahLst/>
            <a:cxnLst/>
            <a:rect l="l" t="t" r="r" b="b"/>
            <a:pathLst>
              <a:path w="115567" h="7540628">
                <a:moveTo>
                  <a:pt x="0" y="0"/>
                </a:moveTo>
                <a:lnTo>
                  <a:pt x="115567" y="0"/>
                </a:lnTo>
                <a:lnTo>
                  <a:pt x="115567" y="7540628"/>
                </a:lnTo>
                <a:lnTo>
                  <a:pt x="0" y="7540628"/>
                </a:lnTo>
                <a:lnTo>
                  <a:pt x="0" y="0"/>
                </a:lnTo>
                <a:close/>
              </a:path>
            </a:pathLst>
          </a:custGeom>
          <a:blipFill>
            <a:blip r:embed="rId2"/>
            <a:stretch>
              <a:fillRect/>
            </a:stretch>
          </a:blipFill>
        </p:spPr>
      </p:sp>
      <p:sp>
        <p:nvSpPr>
          <p:cNvPr id="4" name="TextBox 4"/>
          <p:cNvSpPr txBox="1"/>
          <p:nvPr/>
        </p:nvSpPr>
        <p:spPr>
          <a:xfrm>
            <a:off x="1030529" y="2139086"/>
            <a:ext cx="3294859" cy="190005"/>
          </a:xfrm>
          <a:prstGeom prst="rect">
            <a:avLst/>
          </a:prstGeom>
        </p:spPr>
        <p:txBody>
          <a:bodyPr lIns="0" tIns="0" rIns="0" bIns="0" rtlCol="0" anchor="t">
            <a:spAutoFit/>
          </a:bodyPr>
          <a:lstStyle/>
          <a:p>
            <a:pPr algn="l">
              <a:lnSpc>
                <a:spcPts val="1568"/>
              </a:lnSpc>
            </a:pPr>
            <a:r>
              <a:rPr lang="en-US" sz="1103" spc="-1">
                <a:solidFill>
                  <a:srgbClr val="000000"/>
                </a:solidFill>
                <a:latin typeface="IBM Plex Sans Condensed"/>
                <a:ea typeface="IBM Plex Sans Condensed"/>
                <a:cs typeface="IBM Plex Sans Condensed"/>
                <a:sym typeface="IBM Plex Sans Condensed"/>
              </a:rPr>
              <a:t> </a:t>
            </a:r>
            <a:r>
              <a:rPr lang="en-US" sz="1103" spc="-1">
                <a:solidFill>
                  <a:srgbClr val="000000"/>
                </a:solidFill>
                <a:latin typeface="IBM Plex Sans Condensed Bold"/>
                <a:ea typeface="IBM Plex Sans Condensed Bold"/>
                <a:cs typeface="IBM Plex Sans Condensed Bold"/>
                <a:sym typeface="IBM Plex Sans Condensed Bold"/>
              </a:rPr>
              <a:t>What do you do in a sprint review and retrospective? </a:t>
            </a:r>
          </a:p>
        </p:txBody>
      </p:sp>
      <p:sp>
        <p:nvSpPr>
          <p:cNvPr id="5" name="TextBox 5"/>
          <p:cNvSpPr txBox="1"/>
          <p:nvPr/>
        </p:nvSpPr>
        <p:spPr>
          <a:xfrm>
            <a:off x="1143305" y="2318680"/>
            <a:ext cx="105042" cy="207226"/>
          </a:xfrm>
          <a:prstGeom prst="rect">
            <a:avLst/>
          </a:prstGeom>
        </p:spPr>
        <p:txBody>
          <a:bodyPr lIns="0" tIns="0" rIns="0" bIns="0" rtlCol="0" anchor="t">
            <a:spAutoFit/>
          </a:bodyPr>
          <a:lstStyle/>
          <a:p>
            <a:pPr algn="l">
              <a:lnSpc>
                <a:spcPts val="1568"/>
              </a:lnSpc>
            </a:pPr>
            <a:r>
              <a:rPr lang="en-US" sz="1103">
                <a:solidFill>
                  <a:srgbClr val="000000"/>
                </a:solidFill>
                <a:latin typeface="Arimo"/>
                <a:ea typeface="Arimo"/>
                <a:cs typeface="Arimo"/>
                <a:sym typeface="Arimo"/>
              </a:rPr>
              <a:t> </a:t>
            </a:r>
          </a:p>
        </p:txBody>
      </p:sp>
      <p:sp>
        <p:nvSpPr>
          <p:cNvPr id="6" name="TextBox 6"/>
          <p:cNvSpPr txBox="1"/>
          <p:nvPr/>
        </p:nvSpPr>
        <p:spPr>
          <a:xfrm>
            <a:off x="1372238" y="2362229"/>
            <a:ext cx="5628056" cy="774906"/>
          </a:xfrm>
          <a:prstGeom prst="rect">
            <a:avLst/>
          </a:prstGeom>
        </p:spPr>
        <p:txBody>
          <a:bodyPr lIns="0" tIns="0" rIns="0" bIns="0" rtlCol="0" anchor="t">
            <a:spAutoFit/>
          </a:bodyPr>
          <a:lstStyle/>
          <a:p>
            <a:pPr algn="l">
              <a:lnSpc>
                <a:spcPts val="1568"/>
              </a:lnSpc>
            </a:pPr>
            <a:r>
              <a:rPr lang="en-US" sz="1103" spc="-1">
                <a:solidFill>
                  <a:srgbClr val="000000"/>
                </a:solidFill>
                <a:latin typeface="IBM Plex Sans Condensed"/>
                <a:ea typeface="IBM Plex Sans Condensed"/>
                <a:cs typeface="IBM Plex Sans Condensed"/>
                <a:sym typeface="IBM Plex Sans Condensed"/>
              </a:rPr>
              <a:t>During Sprint review we walk-through and demonstrate the feature or story implemented by the scrum team to the stakeholders. </a:t>
            </a:r>
          </a:p>
          <a:p>
            <a:pPr algn="l">
              <a:lnSpc>
                <a:spcPts val="1771"/>
              </a:lnSpc>
            </a:pPr>
            <a:r>
              <a:rPr lang="en-US" sz="1103" spc="-1">
                <a:solidFill>
                  <a:srgbClr val="000000"/>
                </a:solidFill>
                <a:latin typeface="IBM Plex Sans Condensed"/>
                <a:ea typeface="IBM Plex Sans Condensed"/>
                <a:cs typeface="IBM Plex Sans Condensed"/>
                <a:sym typeface="IBM Plex Sans Condensed"/>
              </a:rPr>
              <a:t>During Retrospective, we try to identify collaboratively what went well, what could be done </a:t>
            </a:r>
          </a:p>
          <a:p>
            <a:pPr algn="l">
              <a:lnSpc>
                <a:spcPts val="1300"/>
              </a:lnSpc>
            </a:pPr>
            <a:r>
              <a:rPr lang="en-US" sz="1103" spc="-1">
                <a:solidFill>
                  <a:srgbClr val="000000"/>
                </a:solidFill>
                <a:latin typeface="IBM Plex Sans Condensed"/>
                <a:ea typeface="IBM Plex Sans Condensed"/>
                <a:cs typeface="IBM Plex Sans Condensed"/>
                <a:sym typeface="IBM Plex Sans Condensed"/>
              </a:rPr>
              <a:t>better, and action items to have continuous improvement. </a:t>
            </a:r>
          </a:p>
        </p:txBody>
      </p:sp>
      <p:sp>
        <p:nvSpPr>
          <p:cNvPr id="7" name="TextBox 7"/>
          <p:cNvSpPr txBox="1"/>
          <p:nvPr/>
        </p:nvSpPr>
        <p:spPr>
          <a:xfrm>
            <a:off x="1143305" y="2699175"/>
            <a:ext cx="105042" cy="226276"/>
          </a:xfrm>
          <a:prstGeom prst="rect">
            <a:avLst/>
          </a:prstGeom>
        </p:spPr>
        <p:txBody>
          <a:bodyPr lIns="0" tIns="0" rIns="0" bIns="0" rtlCol="0" anchor="t">
            <a:spAutoFit/>
          </a:bodyPr>
          <a:lstStyle/>
          <a:p>
            <a:pPr algn="l">
              <a:lnSpc>
                <a:spcPts val="1771"/>
              </a:lnSpc>
            </a:pPr>
            <a:r>
              <a:rPr lang="en-US" sz="1103">
                <a:solidFill>
                  <a:srgbClr val="000000"/>
                </a:solidFill>
                <a:latin typeface="Arimo"/>
                <a:ea typeface="Arimo"/>
                <a:cs typeface="Arimo"/>
                <a:sym typeface="Arimo"/>
              </a:rPr>
              <a:t> </a:t>
            </a:r>
          </a:p>
        </p:txBody>
      </p:sp>
      <p:sp>
        <p:nvSpPr>
          <p:cNvPr id="8" name="TextBox 8"/>
          <p:cNvSpPr txBox="1"/>
          <p:nvPr/>
        </p:nvSpPr>
        <p:spPr>
          <a:xfrm>
            <a:off x="1030529" y="8325250"/>
            <a:ext cx="3456194" cy="190005"/>
          </a:xfrm>
          <a:prstGeom prst="rect">
            <a:avLst/>
          </a:prstGeom>
        </p:spPr>
        <p:txBody>
          <a:bodyPr lIns="0" tIns="0" rIns="0" bIns="0" rtlCol="0" anchor="t">
            <a:spAutoFit/>
          </a:bodyPr>
          <a:lstStyle/>
          <a:p>
            <a:pPr algn="l">
              <a:lnSpc>
                <a:spcPts val="1559"/>
              </a:lnSpc>
            </a:pPr>
            <a:r>
              <a:rPr lang="en-US" sz="1103" spc="-1">
                <a:solidFill>
                  <a:srgbClr val="000000"/>
                </a:solidFill>
                <a:latin typeface="IBM Plex Sans Condensed"/>
                <a:ea typeface="IBM Plex Sans Condensed"/>
                <a:cs typeface="IBM Plex Sans Condensed"/>
                <a:sym typeface="IBM Plex Sans Condensed"/>
              </a:rPr>
              <a:t> </a:t>
            </a:r>
            <a:r>
              <a:rPr lang="en-US" sz="1103" spc="-1">
                <a:solidFill>
                  <a:srgbClr val="000000"/>
                </a:solidFill>
                <a:latin typeface="IBM Plex Sans Condensed Bold"/>
                <a:ea typeface="IBM Plex Sans Condensed Bold"/>
                <a:cs typeface="IBM Plex Sans Condensed Bold"/>
                <a:sym typeface="IBM Plex Sans Condensed Bold"/>
              </a:rPr>
              <a:t>Why aren’t user stories simply estimated in man-hours? </a:t>
            </a:r>
          </a:p>
        </p:txBody>
      </p:sp>
      <p:sp>
        <p:nvSpPr>
          <p:cNvPr id="9" name="TextBox 9"/>
          <p:cNvSpPr txBox="1"/>
          <p:nvPr/>
        </p:nvSpPr>
        <p:spPr>
          <a:xfrm>
            <a:off x="1143305" y="8501805"/>
            <a:ext cx="105042" cy="207226"/>
          </a:xfrm>
          <a:prstGeom prst="rect">
            <a:avLst/>
          </a:prstGeom>
        </p:spPr>
        <p:txBody>
          <a:bodyPr lIns="0" tIns="0" rIns="0" bIns="0" rtlCol="0" anchor="t">
            <a:spAutoFit/>
          </a:bodyPr>
          <a:lstStyle/>
          <a:p>
            <a:pPr algn="l">
              <a:lnSpc>
                <a:spcPts val="1559"/>
              </a:lnSpc>
            </a:pPr>
            <a:r>
              <a:rPr lang="en-US" sz="1103">
                <a:solidFill>
                  <a:srgbClr val="000000"/>
                </a:solidFill>
                <a:latin typeface="Arimo"/>
                <a:ea typeface="Arimo"/>
                <a:cs typeface="Arimo"/>
                <a:sym typeface="Arimo"/>
              </a:rPr>
              <a:t> </a:t>
            </a:r>
          </a:p>
        </p:txBody>
      </p:sp>
      <p:sp>
        <p:nvSpPr>
          <p:cNvPr id="10" name="TextBox 10"/>
          <p:cNvSpPr txBox="1"/>
          <p:nvPr/>
        </p:nvSpPr>
        <p:spPr>
          <a:xfrm>
            <a:off x="1372238" y="8545344"/>
            <a:ext cx="5628723" cy="375390"/>
          </a:xfrm>
          <a:prstGeom prst="rect">
            <a:avLst/>
          </a:prstGeom>
        </p:spPr>
        <p:txBody>
          <a:bodyPr lIns="0" tIns="0" rIns="0" bIns="0" rtlCol="0" anchor="t">
            <a:spAutoFit/>
          </a:bodyPr>
          <a:lstStyle/>
          <a:p>
            <a:pPr algn="l">
              <a:lnSpc>
                <a:spcPts val="1559"/>
              </a:lnSpc>
            </a:pPr>
            <a:r>
              <a:rPr lang="en-US" sz="1103" spc="-1">
                <a:solidFill>
                  <a:srgbClr val="000000"/>
                </a:solidFill>
                <a:latin typeface="IBM Plex Sans Condensed"/>
                <a:ea typeface="IBM Plex Sans Condensed"/>
                <a:cs typeface="IBM Plex Sans Condensed"/>
                <a:sym typeface="IBM Plex Sans Condensed"/>
              </a:rPr>
              <a:t>Estimation of user stories based on man-hours can be done but it is not preferred. If we do so we will concentrate on the cost and budget of the management while using man-hours. </a:t>
            </a:r>
          </a:p>
        </p:txBody>
      </p:sp>
      <p:sp>
        <p:nvSpPr>
          <p:cNvPr id="11" name="TextBox 11"/>
          <p:cNvSpPr txBox="1"/>
          <p:nvPr/>
        </p:nvSpPr>
        <p:spPr>
          <a:xfrm>
            <a:off x="1030529" y="7071893"/>
            <a:ext cx="3585505" cy="199530"/>
          </a:xfrm>
          <a:prstGeom prst="rect">
            <a:avLst/>
          </a:prstGeom>
        </p:spPr>
        <p:txBody>
          <a:bodyPr lIns="0" tIns="0" rIns="0" bIns="0" rtlCol="0" anchor="t">
            <a:spAutoFit/>
          </a:bodyPr>
          <a:lstStyle/>
          <a:p>
            <a:pPr algn="l">
              <a:lnSpc>
                <a:spcPts val="1631"/>
              </a:lnSpc>
            </a:pPr>
            <a:r>
              <a:rPr lang="en-US" sz="1103" spc="-1">
                <a:solidFill>
                  <a:srgbClr val="000000"/>
                </a:solidFill>
                <a:latin typeface="IBM Plex Sans Condensed"/>
                <a:ea typeface="IBM Plex Sans Condensed"/>
                <a:cs typeface="IBM Plex Sans Condensed"/>
                <a:sym typeface="IBM Plex Sans Condensed"/>
              </a:rPr>
              <a:t> </a:t>
            </a:r>
            <a:r>
              <a:rPr lang="en-US" sz="1103" spc="-1">
                <a:solidFill>
                  <a:srgbClr val="000000"/>
                </a:solidFill>
                <a:latin typeface="IBM Plex Sans Condensed Bold"/>
                <a:ea typeface="IBM Plex Sans Condensed Bold"/>
                <a:cs typeface="IBM Plex Sans Condensed Bold"/>
                <a:sym typeface="IBM Plex Sans Condensed Bold"/>
              </a:rPr>
              <a:t>Describe the places where ‘Scrum’ and ‘Kanban’ are used? </a:t>
            </a:r>
          </a:p>
        </p:txBody>
      </p:sp>
      <p:sp>
        <p:nvSpPr>
          <p:cNvPr id="12" name="TextBox 12"/>
          <p:cNvSpPr txBox="1"/>
          <p:nvPr/>
        </p:nvSpPr>
        <p:spPr>
          <a:xfrm>
            <a:off x="1143305" y="7251487"/>
            <a:ext cx="105042" cy="216751"/>
          </a:xfrm>
          <a:prstGeom prst="rect">
            <a:avLst/>
          </a:prstGeom>
        </p:spPr>
        <p:txBody>
          <a:bodyPr lIns="0" tIns="0" rIns="0" bIns="0" rtlCol="0" anchor="t">
            <a:spAutoFit/>
          </a:bodyPr>
          <a:lstStyle/>
          <a:p>
            <a:pPr algn="l">
              <a:lnSpc>
                <a:spcPts val="1631"/>
              </a:lnSpc>
            </a:pPr>
            <a:r>
              <a:rPr lang="en-US" sz="1103">
                <a:solidFill>
                  <a:srgbClr val="000000"/>
                </a:solidFill>
                <a:latin typeface="Arimo"/>
                <a:ea typeface="Arimo"/>
                <a:cs typeface="Arimo"/>
                <a:sym typeface="Arimo"/>
              </a:rPr>
              <a:t> </a:t>
            </a:r>
          </a:p>
        </p:txBody>
      </p:sp>
      <p:sp>
        <p:nvSpPr>
          <p:cNvPr id="13" name="TextBox 13"/>
          <p:cNvSpPr txBox="1"/>
          <p:nvPr/>
        </p:nvSpPr>
        <p:spPr>
          <a:xfrm>
            <a:off x="1372238" y="7295036"/>
            <a:ext cx="5628884" cy="579958"/>
          </a:xfrm>
          <a:prstGeom prst="rect">
            <a:avLst/>
          </a:prstGeom>
        </p:spPr>
        <p:txBody>
          <a:bodyPr lIns="0" tIns="0" rIns="0" bIns="0" rtlCol="0" anchor="t">
            <a:spAutoFit/>
          </a:bodyPr>
          <a:lstStyle/>
          <a:p>
            <a:pPr algn="just">
              <a:lnSpc>
                <a:spcPts val="1631"/>
              </a:lnSpc>
            </a:pPr>
            <a:r>
              <a:rPr lang="en-US" sz="1103" spc="-1">
                <a:solidFill>
                  <a:srgbClr val="000000"/>
                </a:solidFill>
                <a:latin typeface="IBM Plex Sans Condensed"/>
                <a:ea typeface="IBM Plex Sans Condensed"/>
                <a:cs typeface="IBM Plex Sans Condensed"/>
                <a:sym typeface="IBM Plex Sans Condensed"/>
              </a:rPr>
              <a:t>‘Scrum’ is used when you need to shift towards a more appropriate or more prominent process </a:t>
            </a:r>
          </a:p>
          <a:p>
            <a:pPr algn="just">
              <a:lnSpc>
                <a:spcPts val="1392"/>
              </a:lnSpc>
            </a:pPr>
            <a:r>
              <a:rPr lang="en-US" sz="1103" spc="-1">
                <a:solidFill>
                  <a:srgbClr val="000000"/>
                </a:solidFill>
                <a:latin typeface="IBM Plex Sans Condensed"/>
                <a:ea typeface="IBM Plex Sans Condensed"/>
                <a:cs typeface="IBM Plex Sans Condensed"/>
                <a:sym typeface="IBM Plex Sans Condensed"/>
              </a:rPr>
              <a:t>while if you want improvement in running the process without any changes in the whole scenario, </a:t>
            </a:r>
          </a:p>
          <a:p>
            <a:pPr algn="just">
              <a:lnSpc>
                <a:spcPts val="1727"/>
              </a:lnSpc>
            </a:pPr>
            <a:r>
              <a:rPr lang="en-US" sz="1103" spc="-1">
                <a:solidFill>
                  <a:srgbClr val="000000"/>
                </a:solidFill>
                <a:latin typeface="IBM Plex Sans Condensed"/>
                <a:ea typeface="IBM Plex Sans Condensed"/>
                <a:cs typeface="IBM Plex Sans Condensed"/>
                <a:sym typeface="IBM Plex Sans Condensed"/>
              </a:rPr>
              <a:t>you should use ‘Kanban’. </a:t>
            </a:r>
          </a:p>
        </p:txBody>
      </p:sp>
      <p:sp>
        <p:nvSpPr>
          <p:cNvPr id="14" name="TextBox 14"/>
          <p:cNvSpPr txBox="1"/>
          <p:nvPr/>
        </p:nvSpPr>
        <p:spPr>
          <a:xfrm>
            <a:off x="1030529" y="898169"/>
            <a:ext cx="2607526" cy="190005"/>
          </a:xfrm>
          <a:prstGeom prst="rect">
            <a:avLst/>
          </a:prstGeom>
        </p:spPr>
        <p:txBody>
          <a:bodyPr lIns="0" tIns="0" rIns="0" bIns="0" rtlCol="0" anchor="t">
            <a:spAutoFit/>
          </a:bodyPr>
          <a:lstStyle/>
          <a:p>
            <a:pPr algn="l">
              <a:lnSpc>
                <a:spcPts val="1573"/>
              </a:lnSpc>
            </a:pPr>
            <a:r>
              <a:rPr lang="en-US" sz="1103" spc="-1">
                <a:solidFill>
                  <a:srgbClr val="000000"/>
                </a:solidFill>
                <a:latin typeface="IBM Plex Sans Condensed"/>
                <a:ea typeface="IBM Plex Sans Condensed"/>
                <a:cs typeface="IBM Plex Sans Condensed"/>
                <a:sym typeface="IBM Plex Sans Condensed"/>
              </a:rPr>
              <a:t> </a:t>
            </a:r>
            <a:r>
              <a:rPr lang="en-US" sz="1103" spc="-1">
                <a:solidFill>
                  <a:srgbClr val="000000"/>
                </a:solidFill>
                <a:latin typeface="IBM Plex Sans Condensed Bold"/>
                <a:ea typeface="IBM Plex Sans Condensed Bold"/>
                <a:cs typeface="IBM Plex Sans Condensed Bold"/>
                <a:sym typeface="IBM Plex Sans Condensed Bold"/>
              </a:rPr>
              <a:t>How do you create the Burn-Down chart? </a:t>
            </a:r>
          </a:p>
        </p:txBody>
      </p:sp>
      <p:sp>
        <p:nvSpPr>
          <p:cNvPr id="15" name="TextBox 15"/>
          <p:cNvSpPr txBox="1"/>
          <p:nvPr/>
        </p:nvSpPr>
        <p:spPr>
          <a:xfrm>
            <a:off x="1143305" y="1074715"/>
            <a:ext cx="105042" cy="207226"/>
          </a:xfrm>
          <a:prstGeom prst="rect">
            <a:avLst/>
          </a:prstGeom>
        </p:spPr>
        <p:txBody>
          <a:bodyPr lIns="0" tIns="0" rIns="0" bIns="0" rtlCol="0" anchor="t">
            <a:spAutoFit/>
          </a:bodyPr>
          <a:lstStyle/>
          <a:p>
            <a:pPr algn="l">
              <a:lnSpc>
                <a:spcPts val="1573"/>
              </a:lnSpc>
            </a:pPr>
            <a:r>
              <a:rPr lang="en-US" sz="1103">
                <a:solidFill>
                  <a:srgbClr val="000000"/>
                </a:solidFill>
                <a:latin typeface="Arimo"/>
                <a:ea typeface="Arimo"/>
                <a:cs typeface="Arimo"/>
                <a:sym typeface="Arimo"/>
              </a:rPr>
              <a:t> </a:t>
            </a:r>
          </a:p>
        </p:txBody>
      </p:sp>
      <p:sp>
        <p:nvSpPr>
          <p:cNvPr id="16" name="TextBox 16"/>
          <p:cNvSpPr txBox="1"/>
          <p:nvPr/>
        </p:nvSpPr>
        <p:spPr>
          <a:xfrm>
            <a:off x="1372238" y="1118264"/>
            <a:ext cx="5629551" cy="570814"/>
          </a:xfrm>
          <a:prstGeom prst="rect">
            <a:avLst/>
          </a:prstGeom>
        </p:spPr>
        <p:txBody>
          <a:bodyPr lIns="0" tIns="0" rIns="0" bIns="0" rtlCol="0" anchor="t">
            <a:spAutoFit/>
          </a:bodyPr>
          <a:lstStyle/>
          <a:p>
            <a:pPr algn="l">
              <a:lnSpc>
                <a:spcPts val="1573"/>
              </a:lnSpc>
            </a:pPr>
            <a:r>
              <a:rPr lang="en-US" sz="1103" spc="-1">
                <a:solidFill>
                  <a:srgbClr val="000000"/>
                </a:solidFill>
                <a:latin typeface="IBM Plex Sans Condensed"/>
                <a:ea typeface="IBM Plex Sans Condensed"/>
                <a:cs typeface="IBM Plex Sans Condensed"/>
                <a:sym typeface="IBM Plex Sans Condensed"/>
              </a:rPr>
              <a:t>It is a tracking mechanism by which for a particular sprint; day-to-day tasks are tracked to check whether the stories are progressing towards the completion of the committed story points or not. Here, we should remember that the efforts are measured in terms of user stories and not hours. </a:t>
            </a:r>
          </a:p>
        </p:txBody>
      </p:sp>
      <p:sp>
        <p:nvSpPr>
          <p:cNvPr id="17" name="TextBox 17"/>
          <p:cNvSpPr txBox="1"/>
          <p:nvPr/>
        </p:nvSpPr>
        <p:spPr>
          <a:xfrm>
            <a:off x="1030529" y="3577990"/>
            <a:ext cx="2968419" cy="199530"/>
          </a:xfrm>
          <a:prstGeom prst="rect">
            <a:avLst/>
          </a:prstGeom>
        </p:spPr>
        <p:txBody>
          <a:bodyPr lIns="0" tIns="0" rIns="0" bIns="0" rtlCol="0" anchor="t">
            <a:spAutoFit/>
          </a:bodyPr>
          <a:lstStyle/>
          <a:p>
            <a:pPr algn="l">
              <a:lnSpc>
                <a:spcPts val="1608"/>
              </a:lnSpc>
            </a:pPr>
            <a:r>
              <a:rPr lang="en-US" sz="1103" spc="-1">
                <a:solidFill>
                  <a:srgbClr val="000000"/>
                </a:solidFill>
                <a:latin typeface="IBM Plex Sans Condensed"/>
                <a:ea typeface="IBM Plex Sans Condensed"/>
                <a:cs typeface="IBM Plex Sans Condensed"/>
                <a:sym typeface="IBM Plex Sans Condensed"/>
              </a:rPr>
              <a:t> </a:t>
            </a:r>
            <a:r>
              <a:rPr lang="en-US" sz="1103" spc="-1">
                <a:solidFill>
                  <a:srgbClr val="000000"/>
                </a:solidFill>
                <a:latin typeface="IBM Plex Sans Condensed Bold"/>
                <a:ea typeface="IBM Plex Sans Condensed Bold"/>
                <a:cs typeface="IBM Plex Sans Condensed Bold"/>
                <a:sym typeface="IBM Plex Sans Condensed Bold"/>
              </a:rPr>
              <a:t>What qualities should a good Agile tester have? </a:t>
            </a:r>
          </a:p>
        </p:txBody>
      </p:sp>
      <p:sp>
        <p:nvSpPr>
          <p:cNvPr id="18" name="TextBox 18"/>
          <p:cNvSpPr txBox="1"/>
          <p:nvPr/>
        </p:nvSpPr>
        <p:spPr>
          <a:xfrm>
            <a:off x="1143305" y="3754545"/>
            <a:ext cx="105042" cy="1030824"/>
          </a:xfrm>
          <a:prstGeom prst="rect">
            <a:avLst/>
          </a:prstGeom>
        </p:spPr>
        <p:txBody>
          <a:bodyPr lIns="0" tIns="0" rIns="0" bIns="0" rtlCol="0" anchor="t">
            <a:spAutoFit/>
          </a:bodyPr>
          <a:lstStyle/>
          <a:p>
            <a:pPr algn="just">
              <a:lnSpc>
                <a:spcPts val="1608"/>
              </a:lnSpc>
            </a:pPr>
            <a:r>
              <a:rPr lang="en-US" sz="1103">
                <a:solidFill>
                  <a:srgbClr val="000000"/>
                </a:solidFill>
                <a:latin typeface="Arimo"/>
                <a:ea typeface="Arimo"/>
                <a:cs typeface="Arimo"/>
                <a:sym typeface="Arimo"/>
              </a:rPr>
              <a:t>     </a:t>
            </a:r>
          </a:p>
        </p:txBody>
      </p:sp>
      <p:sp>
        <p:nvSpPr>
          <p:cNvPr id="19" name="TextBox 19"/>
          <p:cNvSpPr txBox="1"/>
          <p:nvPr/>
        </p:nvSpPr>
        <p:spPr>
          <a:xfrm>
            <a:off x="1372238" y="3798084"/>
            <a:ext cx="5629789" cy="1198959"/>
          </a:xfrm>
          <a:prstGeom prst="rect">
            <a:avLst/>
          </a:prstGeom>
        </p:spPr>
        <p:txBody>
          <a:bodyPr lIns="0" tIns="0" rIns="0" bIns="0" rtlCol="0" anchor="t">
            <a:spAutoFit/>
          </a:bodyPr>
          <a:lstStyle/>
          <a:p>
            <a:pPr algn="l">
              <a:lnSpc>
                <a:spcPts val="1608"/>
              </a:lnSpc>
            </a:pPr>
            <a:r>
              <a:rPr lang="en-US" sz="1103" spc="-1">
                <a:solidFill>
                  <a:srgbClr val="000000"/>
                </a:solidFill>
                <a:latin typeface="IBM Plex Sans Condensed"/>
                <a:ea typeface="IBM Plex Sans Condensed"/>
                <a:cs typeface="IBM Plex Sans Condensed"/>
                <a:sym typeface="IBM Plex Sans Condensed"/>
              </a:rPr>
              <a:t>One should be able to understand the requirements quickly. One should know Agile concepts and principles. As requirements keep changing, one should understand the risk involved in it. The agile tester should be able to prioritize the work based on the requirements. Communication is a must for an Agile tester as it requires a lot of communication with developers </a:t>
            </a:r>
          </a:p>
          <a:p>
            <a:pPr algn="l">
              <a:lnSpc>
                <a:spcPts val="1412"/>
              </a:lnSpc>
            </a:pPr>
            <a:r>
              <a:rPr lang="en-US" sz="1103" spc="-1">
                <a:solidFill>
                  <a:srgbClr val="000000"/>
                </a:solidFill>
                <a:latin typeface="IBM Plex Sans Condensed"/>
                <a:ea typeface="IBM Plex Sans Condensed"/>
                <a:cs typeface="IBM Plex Sans Condensed"/>
                <a:sym typeface="IBM Plex Sans Condensed"/>
              </a:rPr>
              <a:t>and business associates. </a:t>
            </a:r>
          </a:p>
        </p:txBody>
      </p:sp>
      <p:sp>
        <p:nvSpPr>
          <p:cNvPr id="20" name="TextBox 20"/>
          <p:cNvSpPr txBox="1"/>
          <p:nvPr/>
        </p:nvSpPr>
        <p:spPr>
          <a:xfrm>
            <a:off x="1030529" y="5437527"/>
            <a:ext cx="5976785" cy="199530"/>
          </a:xfrm>
          <a:prstGeom prst="rect">
            <a:avLst/>
          </a:prstGeom>
        </p:spPr>
        <p:txBody>
          <a:bodyPr lIns="0" tIns="0" rIns="0" bIns="0" rtlCol="0" anchor="t">
            <a:spAutoFit/>
          </a:bodyPr>
          <a:lstStyle/>
          <a:p>
            <a:pPr algn="l">
              <a:lnSpc>
                <a:spcPts val="1600"/>
              </a:lnSpc>
            </a:pPr>
            <a:r>
              <a:rPr lang="en-US" sz="1103" spc="-1">
                <a:solidFill>
                  <a:srgbClr val="000000"/>
                </a:solidFill>
                <a:latin typeface="IBM Plex Sans Condensed"/>
                <a:ea typeface="IBM Plex Sans Condensed"/>
                <a:cs typeface="IBM Plex Sans Condensed"/>
                <a:sym typeface="IBM Plex Sans Condensed"/>
              </a:rPr>
              <a:t> </a:t>
            </a:r>
            <a:r>
              <a:rPr lang="en-US" sz="1103" spc="-1">
                <a:solidFill>
                  <a:srgbClr val="000000"/>
                </a:solidFill>
                <a:latin typeface="IBM Plex Sans Condensed Bold"/>
                <a:ea typeface="IBM Plex Sans Condensed Bold"/>
                <a:cs typeface="IBM Plex Sans Condensed Bold"/>
                <a:sym typeface="IBM Plex Sans Condensed Bold"/>
              </a:rPr>
              <a:t>How does agile testing (development) methodology differ from other testing (development) </a:t>
            </a:r>
          </a:p>
        </p:txBody>
      </p:sp>
      <p:sp>
        <p:nvSpPr>
          <p:cNvPr id="21" name="TextBox 21"/>
          <p:cNvSpPr txBox="1"/>
          <p:nvPr/>
        </p:nvSpPr>
        <p:spPr>
          <a:xfrm>
            <a:off x="1143305" y="5648477"/>
            <a:ext cx="984256" cy="189814"/>
          </a:xfrm>
          <a:prstGeom prst="rect">
            <a:avLst/>
          </a:prstGeom>
        </p:spPr>
        <p:txBody>
          <a:bodyPr lIns="0" tIns="0" rIns="0" bIns="0" rtlCol="0" anchor="t">
            <a:spAutoFit/>
          </a:bodyPr>
          <a:lstStyle/>
          <a:p>
            <a:pPr algn="l">
              <a:lnSpc>
                <a:spcPts val="1600"/>
              </a:lnSpc>
            </a:pPr>
            <a:r>
              <a:rPr lang="en-US" sz="1103" spc="-1">
                <a:solidFill>
                  <a:srgbClr val="000000"/>
                </a:solidFill>
                <a:latin typeface="IBM Plex Sans Condensed Bold"/>
                <a:ea typeface="IBM Plex Sans Condensed Bold"/>
                <a:cs typeface="IBM Plex Sans Condensed Bold"/>
                <a:sym typeface="IBM Plex Sans Condensed Bold"/>
              </a:rPr>
              <a:t>methodologies? </a:t>
            </a:r>
          </a:p>
        </p:txBody>
      </p:sp>
      <p:sp>
        <p:nvSpPr>
          <p:cNvPr id="22" name="TextBox 22"/>
          <p:cNvSpPr txBox="1"/>
          <p:nvPr/>
        </p:nvSpPr>
        <p:spPr>
          <a:xfrm>
            <a:off x="1143305" y="5812450"/>
            <a:ext cx="105042" cy="216751"/>
          </a:xfrm>
          <a:prstGeom prst="rect">
            <a:avLst/>
          </a:prstGeom>
        </p:spPr>
        <p:txBody>
          <a:bodyPr lIns="0" tIns="0" rIns="0" bIns="0" rtlCol="0" anchor="t">
            <a:spAutoFit/>
          </a:bodyPr>
          <a:lstStyle/>
          <a:p>
            <a:pPr algn="l">
              <a:lnSpc>
                <a:spcPts val="1600"/>
              </a:lnSpc>
            </a:pPr>
            <a:r>
              <a:rPr lang="en-US" sz="1103">
                <a:solidFill>
                  <a:srgbClr val="000000"/>
                </a:solidFill>
                <a:latin typeface="Arimo"/>
                <a:ea typeface="Arimo"/>
                <a:cs typeface="Arimo"/>
                <a:sym typeface="Arimo"/>
              </a:rPr>
              <a:t> </a:t>
            </a:r>
          </a:p>
        </p:txBody>
      </p:sp>
      <p:sp>
        <p:nvSpPr>
          <p:cNvPr id="23" name="TextBox 23"/>
          <p:cNvSpPr txBox="1"/>
          <p:nvPr/>
        </p:nvSpPr>
        <p:spPr>
          <a:xfrm>
            <a:off x="1372238" y="5855999"/>
            <a:ext cx="5630304" cy="775030"/>
          </a:xfrm>
          <a:prstGeom prst="rect">
            <a:avLst/>
          </a:prstGeom>
        </p:spPr>
        <p:txBody>
          <a:bodyPr lIns="0" tIns="0" rIns="0" bIns="0" rtlCol="0" anchor="t">
            <a:spAutoFit/>
          </a:bodyPr>
          <a:lstStyle/>
          <a:p>
            <a:pPr algn="just">
              <a:lnSpc>
                <a:spcPts val="1600"/>
              </a:lnSpc>
            </a:pPr>
            <a:r>
              <a:rPr lang="en-US" sz="1103" spc="-1">
                <a:solidFill>
                  <a:srgbClr val="000000"/>
                </a:solidFill>
                <a:latin typeface="IBM Plex Sans Condensed"/>
                <a:ea typeface="IBM Plex Sans Condensed"/>
                <a:cs typeface="IBM Plex Sans Condensed"/>
                <a:sym typeface="IBM Plex Sans Condensed"/>
              </a:rPr>
              <a:t>In agile testing methodology, the entire testing process is broken into a small piece of codes and </a:t>
            </a:r>
          </a:p>
          <a:p>
            <a:pPr algn="just">
              <a:lnSpc>
                <a:spcPts val="1291"/>
              </a:lnSpc>
            </a:pPr>
            <a:r>
              <a:rPr lang="en-US" sz="1103" spc="-1">
                <a:solidFill>
                  <a:srgbClr val="000000"/>
                </a:solidFill>
                <a:latin typeface="IBM Plex Sans Condensed"/>
                <a:ea typeface="IBM Plex Sans Condensed"/>
                <a:cs typeface="IBM Plex Sans Condensed"/>
                <a:sym typeface="IBM Plex Sans Condensed"/>
              </a:rPr>
              <a:t>in each step, these codes are tested. There are several processes or plans involved in this </a:t>
            </a:r>
          </a:p>
          <a:p>
            <a:pPr algn="just">
              <a:lnSpc>
                <a:spcPts val="1828"/>
              </a:lnSpc>
            </a:pPr>
            <a:r>
              <a:rPr lang="en-US" sz="1103" spc="15">
                <a:solidFill>
                  <a:srgbClr val="000000"/>
                </a:solidFill>
                <a:latin typeface="IBM Plex Sans Condensed"/>
                <a:ea typeface="IBM Plex Sans Condensed"/>
                <a:cs typeface="IBM Plex Sans Condensed"/>
                <a:sym typeface="IBM Plex Sans Condensed"/>
              </a:rPr>
              <a:t>methodology like communication with the team, short strategical changes to get the optimal </a:t>
            </a:r>
          </a:p>
          <a:p>
            <a:pPr algn="just">
              <a:lnSpc>
                <a:spcPts val="1244"/>
              </a:lnSpc>
            </a:pPr>
            <a:r>
              <a:rPr lang="en-US" sz="1103" spc="-1">
                <a:solidFill>
                  <a:srgbClr val="000000"/>
                </a:solidFill>
                <a:latin typeface="IBM Plex Sans Condensed"/>
                <a:ea typeface="IBM Plex Sans Condensed"/>
                <a:cs typeface="IBM Plex Sans Condensed"/>
                <a:sym typeface="IBM Plex Sans Condensed"/>
              </a:rPr>
              <a:t>result, etc. </a:t>
            </a:r>
          </a:p>
        </p:txBody>
      </p:sp>
      <p:sp>
        <p:nvSpPr>
          <p:cNvPr id="25" name="Footer Placeholder 24"/>
          <p:cNvSpPr>
            <a:spLocks noGrp="1"/>
          </p:cNvSpPr>
          <p:nvPr>
            <p:ph type="ftr" sz="quarter" idx="11"/>
          </p:nvPr>
        </p:nvSpPr>
        <p:spPr/>
        <p:txBody>
          <a:bodyPr/>
          <a:lstStyle/>
          <a:p>
            <a:r>
              <a:rPr lang="en-US" smtClean="0"/>
              <a:t>Mr. RANJIT KUMBHAR  7757962804</a:t>
            </a:r>
            <a:endParaRPr lang="en-US"/>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914400" y="1783080"/>
            <a:ext cx="115567" cy="6717668"/>
          </a:xfrm>
          <a:custGeom>
            <a:avLst/>
            <a:gdLst/>
            <a:ahLst/>
            <a:cxnLst/>
            <a:rect l="l" t="t" r="r" b="b"/>
            <a:pathLst>
              <a:path w="115567" h="6717668">
                <a:moveTo>
                  <a:pt x="0" y="0"/>
                </a:moveTo>
                <a:lnTo>
                  <a:pt x="115567" y="0"/>
                </a:lnTo>
                <a:lnTo>
                  <a:pt x="115567" y="6717668"/>
                </a:lnTo>
                <a:lnTo>
                  <a:pt x="0" y="6717668"/>
                </a:lnTo>
                <a:lnTo>
                  <a:pt x="0" y="0"/>
                </a:lnTo>
                <a:close/>
              </a:path>
            </a:pathLst>
          </a:custGeom>
          <a:blipFill>
            <a:blip r:embed="rId2"/>
            <a:stretch>
              <a:fillRect/>
            </a:stretch>
          </a:blipFill>
        </p:spPr>
      </p:sp>
      <p:sp>
        <p:nvSpPr>
          <p:cNvPr id="4" name="TextBox 4"/>
          <p:cNvSpPr txBox="1"/>
          <p:nvPr/>
        </p:nvSpPr>
        <p:spPr>
          <a:xfrm>
            <a:off x="1143305" y="879643"/>
            <a:ext cx="65789" cy="207226"/>
          </a:xfrm>
          <a:prstGeom prst="rect">
            <a:avLst/>
          </a:prstGeom>
        </p:spPr>
        <p:txBody>
          <a:bodyPr lIns="0" tIns="0" rIns="0" bIns="0" rtlCol="0" anchor="t">
            <a:spAutoFit/>
          </a:bodyPr>
          <a:lstStyle/>
          <a:p>
            <a:pPr algn="l">
              <a:lnSpc>
                <a:spcPts val="1545"/>
              </a:lnSpc>
            </a:pPr>
            <a:r>
              <a:rPr lang="en-US" sz="1103">
                <a:solidFill>
                  <a:srgbClr val="000000"/>
                </a:solidFill>
                <a:latin typeface="Arimo"/>
                <a:ea typeface="Arimo"/>
                <a:cs typeface="Arimo"/>
                <a:sym typeface="Arimo"/>
              </a:rPr>
              <a:t></a:t>
            </a:r>
          </a:p>
        </p:txBody>
      </p:sp>
      <p:sp>
        <p:nvSpPr>
          <p:cNvPr id="5" name="TextBox 5"/>
          <p:cNvSpPr txBox="1"/>
          <p:nvPr/>
        </p:nvSpPr>
        <p:spPr>
          <a:xfrm>
            <a:off x="1030529" y="1748942"/>
            <a:ext cx="5145338" cy="190005"/>
          </a:xfrm>
          <a:prstGeom prst="rect">
            <a:avLst/>
          </a:prstGeom>
        </p:spPr>
        <p:txBody>
          <a:bodyPr lIns="0" tIns="0" rIns="0" bIns="0" rtlCol="0" anchor="t">
            <a:spAutoFit/>
          </a:bodyPr>
          <a:lstStyle/>
          <a:p>
            <a:pPr algn="l">
              <a:lnSpc>
                <a:spcPts val="1559"/>
              </a:lnSpc>
            </a:pPr>
            <a:r>
              <a:rPr lang="en-US" sz="1103" spc="-1">
                <a:solidFill>
                  <a:srgbClr val="000000"/>
                </a:solidFill>
                <a:latin typeface="IBM Plex Sans Condensed"/>
                <a:ea typeface="IBM Plex Sans Condensed"/>
                <a:cs typeface="IBM Plex Sans Condensed"/>
                <a:sym typeface="IBM Plex Sans Condensed"/>
              </a:rPr>
              <a:t> </a:t>
            </a:r>
            <a:r>
              <a:rPr lang="en-US" sz="1103" spc="-1">
                <a:solidFill>
                  <a:srgbClr val="000000"/>
                </a:solidFill>
                <a:latin typeface="IBM Plex Sans Condensed Bold"/>
                <a:ea typeface="IBM Plex Sans Condensed Bold"/>
                <a:cs typeface="IBM Plex Sans Condensed Bold"/>
                <a:sym typeface="IBM Plex Sans Condensed Bold"/>
              </a:rPr>
              <a:t>Do you think scrum can be implemented in all the software development processes? </a:t>
            </a:r>
          </a:p>
        </p:txBody>
      </p:sp>
      <p:sp>
        <p:nvSpPr>
          <p:cNvPr id="6" name="TextBox 6"/>
          <p:cNvSpPr txBox="1"/>
          <p:nvPr/>
        </p:nvSpPr>
        <p:spPr>
          <a:xfrm>
            <a:off x="1143305" y="1925488"/>
            <a:ext cx="105042" cy="207226"/>
          </a:xfrm>
          <a:prstGeom prst="rect">
            <a:avLst/>
          </a:prstGeom>
        </p:spPr>
        <p:txBody>
          <a:bodyPr lIns="0" tIns="0" rIns="0" bIns="0" rtlCol="0" anchor="t">
            <a:spAutoFit/>
          </a:bodyPr>
          <a:lstStyle/>
          <a:p>
            <a:pPr algn="l">
              <a:lnSpc>
                <a:spcPts val="1559"/>
              </a:lnSpc>
            </a:pPr>
            <a:r>
              <a:rPr lang="en-US" sz="1103">
                <a:solidFill>
                  <a:srgbClr val="000000"/>
                </a:solidFill>
                <a:latin typeface="Arimo"/>
                <a:ea typeface="Arimo"/>
                <a:cs typeface="Arimo"/>
                <a:sym typeface="Arimo"/>
              </a:rPr>
              <a:t> </a:t>
            </a:r>
          </a:p>
        </p:txBody>
      </p:sp>
      <p:sp>
        <p:nvSpPr>
          <p:cNvPr id="7" name="TextBox 7"/>
          <p:cNvSpPr txBox="1"/>
          <p:nvPr/>
        </p:nvSpPr>
        <p:spPr>
          <a:xfrm>
            <a:off x="1372238" y="1969037"/>
            <a:ext cx="1444047" cy="180289"/>
          </a:xfrm>
          <a:prstGeom prst="rect">
            <a:avLst/>
          </a:prstGeom>
        </p:spPr>
        <p:txBody>
          <a:bodyPr lIns="0" tIns="0" rIns="0" bIns="0" rtlCol="0" anchor="t">
            <a:spAutoFit/>
          </a:bodyPr>
          <a:lstStyle/>
          <a:p>
            <a:pPr algn="l">
              <a:lnSpc>
                <a:spcPts val="1559"/>
              </a:lnSpc>
            </a:pPr>
            <a:r>
              <a:rPr lang="en-US" sz="1103" spc="-1">
                <a:solidFill>
                  <a:srgbClr val="000000"/>
                </a:solidFill>
                <a:latin typeface="IBM Plex Sans Condensed"/>
                <a:ea typeface="IBM Plex Sans Condensed"/>
                <a:cs typeface="IBM Plex Sans Condensed"/>
                <a:sym typeface="IBM Plex Sans Condensed"/>
              </a:rPr>
              <a:t>Scrum is used mainly for </a:t>
            </a:r>
          </a:p>
        </p:txBody>
      </p:sp>
      <p:sp>
        <p:nvSpPr>
          <p:cNvPr id="8" name="TextBox 8"/>
          <p:cNvSpPr txBox="1"/>
          <p:nvPr/>
        </p:nvSpPr>
        <p:spPr>
          <a:xfrm>
            <a:off x="1600838" y="2071630"/>
            <a:ext cx="112405" cy="203187"/>
          </a:xfrm>
          <a:prstGeom prst="rect">
            <a:avLst/>
          </a:prstGeom>
        </p:spPr>
        <p:txBody>
          <a:bodyPr lIns="0" tIns="0" rIns="0" bIns="0" rtlCol="0" anchor="t">
            <a:spAutoFit/>
          </a:bodyPr>
          <a:lstStyle/>
          <a:p>
            <a:pPr algn="l">
              <a:lnSpc>
                <a:spcPts val="1559"/>
              </a:lnSpc>
            </a:pPr>
            <a:r>
              <a:rPr lang="en-US" sz="1103">
                <a:solidFill>
                  <a:srgbClr val="000000"/>
                </a:solidFill>
                <a:latin typeface="Arimo"/>
                <a:ea typeface="Arimo"/>
                <a:cs typeface="Arimo"/>
                <a:sym typeface="Arimo"/>
              </a:rPr>
              <a:t></a:t>
            </a:r>
          </a:p>
        </p:txBody>
      </p:sp>
      <p:sp>
        <p:nvSpPr>
          <p:cNvPr id="9" name="TextBox 9"/>
          <p:cNvSpPr txBox="1"/>
          <p:nvPr/>
        </p:nvSpPr>
        <p:spPr>
          <a:xfrm>
            <a:off x="1710566" y="2243480"/>
            <a:ext cx="1195330" cy="94755"/>
          </a:xfrm>
          <a:prstGeom prst="rect">
            <a:avLst/>
          </a:prstGeom>
        </p:spPr>
        <p:txBody>
          <a:bodyPr lIns="0" tIns="0" rIns="0" bIns="0" rtlCol="0" anchor="t">
            <a:spAutoFit/>
          </a:bodyPr>
          <a:lstStyle/>
          <a:p>
            <a:pPr algn="l">
              <a:lnSpc>
                <a:spcPts val="551"/>
              </a:lnSpc>
            </a:pPr>
            <a:r>
              <a:rPr lang="en-US" sz="1103" spc="-1">
                <a:solidFill>
                  <a:srgbClr val="000000"/>
                </a:solidFill>
                <a:latin typeface="IBM Plex Sans Condensed"/>
                <a:ea typeface="IBM Plex Sans Condensed"/>
                <a:cs typeface="IBM Plex Sans Condensed"/>
                <a:sym typeface="IBM Plex Sans Condensed"/>
              </a:rPr>
              <a:t> Complex projects. </a:t>
            </a:r>
          </a:p>
        </p:txBody>
      </p:sp>
      <p:sp>
        <p:nvSpPr>
          <p:cNvPr id="10" name="TextBox 10"/>
          <p:cNvSpPr txBox="1"/>
          <p:nvPr/>
        </p:nvSpPr>
        <p:spPr>
          <a:xfrm>
            <a:off x="1600838" y="2171452"/>
            <a:ext cx="112405" cy="298437"/>
          </a:xfrm>
          <a:prstGeom prst="rect">
            <a:avLst/>
          </a:prstGeom>
        </p:spPr>
        <p:txBody>
          <a:bodyPr lIns="0" tIns="0" rIns="0" bIns="0" rtlCol="0" anchor="t">
            <a:spAutoFit/>
          </a:bodyPr>
          <a:lstStyle/>
          <a:p>
            <a:pPr algn="l">
              <a:lnSpc>
                <a:spcPts val="2520"/>
              </a:lnSpc>
            </a:pPr>
            <a:r>
              <a:rPr lang="en-US" sz="1103">
                <a:solidFill>
                  <a:srgbClr val="000000"/>
                </a:solidFill>
                <a:latin typeface="Arimo"/>
                <a:ea typeface="Arimo"/>
                <a:cs typeface="Arimo"/>
                <a:sym typeface="Arimo"/>
              </a:rPr>
              <a:t></a:t>
            </a:r>
          </a:p>
        </p:txBody>
      </p:sp>
      <p:sp>
        <p:nvSpPr>
          <p:cNvPr id="11" name="TextBox 11"/>
          <p:cNvSpPr txBox="1"/>
          <p:nvPr/>
        </p:nvSpPr>
        <p:spPr>
          <a:xfrm>
            <a:off x="1710566" y="2438552"/>
            <a:ext cx="2828182" cy="94755"/>
          </a:xfrm>
          <a:prstGeom prst="rect">
            <a:avLst/>
          </a:prstGeom>
        </p:spPr>
        <p:txBody>
          <a:bodyPr lIns="0" tIns="0" rIns="0" bIns="0" rtlCol="0" anchor="t">
            <a:spAutoFit/>
          </a:bodyPr>
          <a:lstStyle/>
          <a:p>
            <a:pPr algn="l">
              <a:lnSpc>
                <a:spcPts val="551"/>
              </a:lnSpc>
            </a:pPr>
            <a:r>
              <a:rPr lang="en-US" sz="1103" spc="-1">
                <a:solidFill>
                  <a:srgbClr val="000000"/>
                </a:solidFill>
                <a:latin typeface="IBM Plex Sans Condensed"/>
                <a:ea typeface="IBM Plex Sans Condensed"/>
                <a:cs typeface="IBM Plex Sans Condensed"/>
                <a:sym typeface="IBM Plex Sans Condensed"/>
              </a:rPr>
              <a:t> Projects which have early and strict deadlines. </a:t>
            </a:r>
          </a:p>
        </p:txBody>
      </p:sp>
      <p:sp>
        <p:nvSpPr>
          <p:cNvPr id="12" name="TextBox 12"/>
          <p:cNvSpPr txBox="1"/>
          <p:nvPr/>
        </p:nvSpPr>
        <p:spPr>
          <a:xfrm>
            <a:off x="1600838" y="2369830"/>
            <a:ext cx="112405" cy="298437"/>
          </a:xfrm>
          <a:prstGeom prst="rect">
            <a:avLst/>
          </a:prstGeom>
        </p:spPr>
        <p:txBody>
          <a:bodyPr lIns="0" tIns="0" rIns="0" bIns="0" rtlCol="0" anchor="t">
            <a:spAutoFit/>
          </a:bodyPr>
          <a:lstStyle/>
          <a:p>
            <a:pPr algn="l">
              <a:lnSpc>
                <a:spcPts val="2572"/>
              </a:lnSpc>
            </a:pPr>
            <a:r>
              <a:rPr lang="en-US" sz="1103">
                <a:solidFill>
                  <a:srgbClr val="000000"/>
                </a:solidFill>
                <a:latin typeface="Arimo"/>
                <a:ea typeface="Arimo"/>
                <a:cs typeface="Arimo"/>
                <a:sym typeface="Arimo"/>
              </a:rPr>
              <a:t></a:t>
            </a:r>
          </a:p>
        </p:txBody>
      </p:sp>
      <p:sp>
        <p:nvSpPr>
          <p:cNvPr id="13" name="TextBox 13"/>
          <p:cNvSpPr txBox="1"/>
          <p:nvPr/>
        </p:nvSpPr>
        <p:spPr>
          <a:xfrm>
            <a:off x="1710566" y="2636920"/>
            <a:ext cx="3182864" cy="94755"/>
          </a:xfrm>
          <a:prstGeom prst="rect">
            <a:avLst/>
          </a:prstGeom>
        </p:spPr>
        <p:txBody>
          <a:bodyPr lIns="0" tIns="0" rIns="0" bIns="0" rtlCol="0" anchor="t">
            <a:spAutoFit/>
          </a:bodyPr>
          <a:lstStyle/>
          <a:p>
            <a:pPr algn="l">
              <a:lnSpc>
                <a:spcPts val="551"/>
              </a:lnSpc>
            </a:pPr>
            <a:r>
              <a:rPr lang="en-US" sz="1103" spc="-1">
                <a:solidFill>
                  <a:srgbClr val="000000"/>
                </a:solidFill>
                <a:latin typeface="IBM Plex Sans Condensed"/>
                <a:ea typeface="IBM Plex Sans Condensed"/>
                <a:cs typeface="IBM Plex Sans Condensed"/>
                <a:sym typeface="IBM Plex Sans Condensed"/>
              </a:rPr>
              <a:t> When we are developing any software from scratch. </a:t>
            </a:r>
          </a:p>
        </p:txBody>
      </p:sp>
      <p:sp>
        <p:nvSpPr>
          <p:cNvPr id="14" name="TextBox 14"/>
          <p:cNvSpPr txBox="1"/>
          <p:nvPr/>
        </p:nvSpPr>
        <p:spPr>
          <a:xfrm>
            <a:off x="1030529" y="3187846"/>
            <a:ext cx="2657265" cy="190005"/>
          </a:xfrm>
          <a:prstGeom prst="rect">
            <a:avLst/>
          </a:prstGeom>
        </p:spPr>
        <p:txBody>
          <a:bodyPr lIns="0" tIns="0" rIns="0" bIns="0" rtlCol="0" anchor="t">
            <a:spAutoFit/>
          </a:bodyPr>
          <a:lstStyle/>
          <a:p>
            <a:pPr algn="l">
              <a:lnSpc>
                <a:spcPts val="1562"/>
              </a:lnSpc>
            </a:pPr>
            <a:r>
              <a:rPr lang="en-US" sz="1103" spc="-1">
                <a:solidFill>
                  <a:srgbClr val="000000"/>
                </a:solidFill>
                <a:latin typeface="IBM Plex Sans Condensed"/>
                <a:ea typeface="IBM Plex Sans Condensed"/>
                <a:cs typeface="IBM Plex Sans Condensed"/>
                <a:sym typeface="IBM Plex Sans Condensed"/>
              </a:rPr>
              <a:t> </a:t>
            </a:r>
            <a:r>
              <a:rPr lang="en-US" sz="1103" spc="-1">
                <a:solidFill>
                  <a:srgbClr val="000000"/>
                </a:solidFill>
                <a:latin typeface="IBM Plex Sans Condensed Bold"/>
                <a:ea typeface="IBM Plex Sans Condensed Bold"/>
                <a:cs typeface="IBM Plex Sans Condensed Bold"/>
                <a:sym typeface="IBM Plex Sans Condensed Bold"/>
              </a:rPr>
              <a:t>Tell me one big advantage of using scrum? </a:t>
            </a:r>
          </a:p>
        </p:txBody>
      </p:sp>
      <p:sp>
        <p:nvSpPr>
          <p:cNvPr id="15" name="TextBox 15"/>
          <p:cNvSpPr txBox="1"/>
          <p:nvPr/>
        </p:nvSpPr>
        <p:spPr>
          <a:xfrm>
            <a:off x="1143305" y="3364401"/>
            <a:ext cx="105042" cy="207226"/>
          </a:xfrm>
          <a:prstGeom prst="rect">
            <a:avLst/>
          </a:prstGeom>
        </p:spPr>
        <p:txBody>
          <a:bodyPr lIns="0" tIns="0" rIns="0" bIns="0" rtlCol="0" anchor="t">
            <a:spAutoFit/>
          </a:bodyPr>
          <a:lstStyle/>
          <a:p>
            <a:pPr algn="l">
              <a:lnSpc>
                <a:spcPts val="1562"/>
              </a:lnSpc>
            </a:pPr>
            <a:r>
              <a:rPr lang="en-US" sz="1103">
                <a:solidFill>
                  <a:srgbClr val="000000"/>
                </a:solidFill>
                <a:latin typeface="Arimo"/>
                <a:ea typeface="Arimo"/>
                <a:cs typeface="Arimo"/>
                <a:sym typeface="Arimo"/>
              </a:rPr>
              <a:t> </a:t>
            </a:r>
          </a:p>
        </p:txBody>
      </p:sp>
      <p:sp>
        <p:nvSpPr>
          <p:cNvPr id="16" name="TextBox 16"/>
          <p:cNvSpPr txBox="1"/>
          <p:nvPr/>
        </p:nvSpPr>
        <p:spPr>
          <a:xfrm>
            <a:off x="1372238" y="3407940"/>
            <a:ext cx="5627732" cy="375742"/>
          </a:xfrm>
          <a:prstGeom prst="rect">
            <a:avLst/>
          </a:prstGeom>
        </p:spPr>
        <p:txBody>
          <a:bodyPr lIns="0" tIns="0" rIns="0" bIns="0" rtlCol="0" anchor="t">
            <a:spAutoFit/>
          </a:bodyPr>
          <a:lstStyle/>
          <a:p>
            <a:pPr algn="l">
              <a:lnSpc>
                <a:spcPts val="1562"/>
              </a:lnSpc>
            </a:pPr>
            <a:r>
              <a:rPr lang="en-US" sz="1103" spc="-1">
                <a:solidFill>
                  <a:srgbClr val="000000"/>
                </a:solidFill>
                <a:latin typeface="IBM Plex Sans Condensed"/>
                <a:ea typeface="IBM Plex Sans Condensed"/>
                <a:cs typeface="IBM Plex Sans Condensed"/>
                <a:sym typeface="IBM Plex Sans Condensed"/>
              </a:rPr>
              <a:t>The major advantage is – Early feedback from the client so if any changes are required those can be done at the initial stage and producing the Minimal Viable Product to the stakeholders. </a:t>
            </a:r>
          </a:p>
        </p:txBody>
      </p:sp>
      <p:sp>
        <p:nvSpPr>
          <p:cNvPr id="17" name="TextBox 17"/>
          <p:cNvSpPr txBox="1"/>
          <p:nvPr/>
        </p:nvSpPr>
        <p:spPr>
          <a:xfrm>
            <a:off x="1030529" y="6913778"/>
            <a:ext cx="5970375" cy="190005"/>
          </a:xfrm>
          <a:prstGeom prst="rect">
            <a:avLst/>
          </a:prstGeom>
        </p:spPr>
        <p:txBody>
          <a:bodyPr lIns="0" tIns="0" rIns="0" bIns="0" rtlCol="0" anchor="t">
            <a:spAutoFit/>
          </a:bodyPr>
          <a:lstStyle/>
          <a:p>
            <a:pPr algn="l">
              <a:lnSpc>
                <a:spcPts val="1599"/>
              </a:lnSpc>
            </a:pPr>
            <a:r>
              <a:rPr lang="en-US" sz="1103" spc="-1">
                <a:solidFill>
                  <a:srgbClr val="000000"/>
                </a:solidFill>
                <a:latin typeface="IBM Plex Sans Condensed"/>
                <a:ea typeface="IBM Plex Sans Condensed"/>
                <a:cs typeface="IBM Plex Sans Condensed"/>
                <a:sym typeface="IBM Plex Sans Condensed"/>
              </a:rPr>
              <a:t> </a:t>
            </a:r>
            <a:r>
              <a:rPr lang="en-US" sz="1103" spc="-1">
                <a:solidFill>
                  <a:srgbClr val="000000"/>
                </a:solidFill>
                <a:latin typeface="IBM Plex Sans Condensed Bold"/>
                <a:ea typeface="IBM Plex Sans Condensed Bold"/>
                <a:cs typeface="IBM Plex Sans Condensed Bold"/>
                <a:sym typeface="IBM Plex Sans Condensed Bold"/>
              </a:rPr>
              <a:t>How do you measure the complexity or effort in a sprint? Is there a way to determine and represent </a:t>
            </a:r>
          </a:p>
        </p:txBody>
      </p:sp>
      <p:sp>
        <p:nvSpPr>
          <p:cNvPr id="18" name="TextBox 18"/>
          <p:cNvSpPr txBox="1"/>
          <p:nvPr/>
        </p:nvSpPr>
        <p:spPr>
          <a:xfrm>
            <a:off x="1143305" y="7124729"/>
            <a:ext cx="181480" cy="382791"/>
          </a:xfrm>
          <a:prstGeom prst="rect">
            <a:avLst/>
          </a:prstGeom>
        </p:spPr>
        <p:txBody>
          <a:bodyPr lIns="0" tIns="0" rIns="0" bIns="0" rtlCol="0" anchor="t">
            <a:spAutoFit/>
          </a:bodyPr>
          <a:lstStyle/>
          <a:p>
            <a:pPr algn="l">
              <a:lnSpc>
                <a:spcPts val="1599"/>
              </a:lnSpc>
            </a:pPr>
            <a:r>
              <a:rPr lang="en-US" sz="1103" spc="-1">
                <a:solidFill>
                  <a:srgbClr val="000000"/>
                </a:solidFill>
                <a:latin typeface="IBM Plex Sans Condensed Bold"/>
                <a:ea typeface="IBM Plex Sans Condensed Bold"/>
                <a:cs typeface="IBM Plex Sans Condensed Bold"/>
                <a:sym typeface="IBM Plex Sans Condensed Bold"/>
              </a:rPr>
              <a:t>it? </a:t>
            </a:r>
          </a:p>
          <a:p>
            <a:pPr algn="l">
              <a:lnSpc>
                <a:spcPts val="1599"/>
              </a:lnSpc>
            </a:pPr>
            <a:r>
              <a:rPr lang="en-US" sz="1103">
                <a:solidFill>
                  <a:srgbClr val="000000"/>
                </a:solidFill>
                <a:latin typeface="Arimo"/>
                <a:ea typeface="Arimo"/>
                <a:cs typeface="Arimo"/>
                <a:sym typeface="Arimo"/>
              </a:rPr>
              <a:t> </a:t>
            </a:r>
          </a:p>
        </p:txBody>
      </p:sp>
      <p:sp>
        <p:nvSpPr>
          <p:cNvPr id="19" name="TextBox 19"/>
          <p:cNvSpPr txBox="1"/>
          <p:nvPr/>
        </p:nvSpPr>
        <p:spPr>
          <a:xfrm>
            <a:off x="1372238" y="7331993"/>
            <a:ext cx="5628484" cy="570433"/>
          </a:xfrm>
          <a:prstGeom prst="rect">
            <a:avLst/>
          </a:prstGeom>
        </p:spPr>
        <p:txBody>
          <a:bodyPr lIns="0" tIns="0" rIns="0" bIns="0" rtlCol="0" anchor="t">
            <a:spAutoFit/>
          </a:bodyPr>
          <a:lstStyle/>
          <a:p>
            <a:pPr algn="just">
              <a:lnSpc>
                <a:spcPts val="1599"/>
              </a:lnSpc>
            </a:pPr>
            <a:r>
              <a:rPr lang="en-US" sz="1103" spc="-1">
                <a:solidFill>
                  <a:srgbClr val="000000"/>
                </a:solidFill>
                <a:latin typeface="IBM Plex Sans Condensed"/>
                <a:ea typeface="IBM Plex Sans Condensed"/>
                <a:cs typeface="IBM Plex Sans Condensed"/>
                <a:sym typeface="IBM Plex Sans Condensed"/>
              </a:rPr>
              <a:t>Complexity and effort are measured through “Story Points”. In Scrum, it’s recommended to use </a:t>
            </a:r>
          </a:p>
          <a:p>
            <a:pPr algn="just">
              <a:lnSpc>
                <a:spcPts val="1343"/>
              </a:lnSpc>
            </a:pPr>
            <a:r>
              <a:rPr lang="en-US" sz="1103" spc="-1">
                <a:solidFill>
                  <a:srgbClr val="000000"/>
                </a:solidFill>
                <a:latin typeface="IBM Plex Sans Condensed"/>
                <a:ea typeface="IBM Plex Sans Condensed"/>
                <a:cs typeface="IBM Plex Sans Condensed"/>
                <a:sym typeface="IBM Plex Sans Condensed"/>
              </a:rPr>
              <a:t>the Fibonacci series to represent it. Considering the </a:t>
            </a:r>
            <a:r>
              <a:rPr lang="en-US" sz="1103" spc="-1">
                <a:solidFill>
                  <a:srgbClr val="FF0000"/>
                </a:solidFill>
                <a:latin typeface="IBM Plex Sans Condensed"/>
                <a:ea typeface="IBM Plex Sans Condensed"/>
                <a:cs typeface="IBM Plex Sans Condensed"/>
                <a:sym typeface="IBM Plex Sans Condensed"/>
              </a:rPr>
              <a:t>development effort+ testing effort + resolving </a:t>
            </a:r>
          </a:p>
          <a:p>
            <a:pPr algn="just">
              <a:lnSpc>
                <a:spcPts val="1727"/>
              </a:lnSpc>
            </a:pPr>
            <a:r>
              <a:rPr lang="en-US" sz="1103" spc="-1">
                <a:solidFill>
                  <a:srgbClr val="FF0000"/>
                </a:solidFill>
                <a:latin typeface="IBM Plex Sans Condensed"/>
                <a:ea typeface="IBM Plex Sans Condensed"/>
                <a:cs typeface="IBM Plex Sans Condensed"/>
                <a:sym typeface="IBM Plex Sans Condensed"/>
              </a:rPr>
              <a:t>dependencies </a:t>
            </a:r>
            <a:r>
              <a:rPr lang="en-US" sz="1103" spc="-1">
                <a:solidFill>
                  <a:srgbClr val="000000"/>
                </a:solidFill>
                <a:latin typeface="IBM Plex Sans Condensed"/>
                <a:ea typeface="IBM Plex Sans Condensed"/>
                <a:cs typeface="IBM Plex Sans Condensed"/>
                <a:sym typeface="IBM Plex Sans Condensed"/>
              </a:rPr>
              <a:t>and other factors that would require to complete a story. </a:t>
            </a:r>
          </a:p>
        </p:txBody>
      </p:sp>
      <p:sp>
        <p:nvSpPr>
          <p:cNvPr id="20" name="TextBox 20"/>
          <p:cNvSpPr txBox="1"/>
          <p:nvPr/>
        </p:nvSpPr>
        <p:spPr>
          <a:xfrm>
            <a:off x="1030529" y="8352682"/>
            <a:ext cx="4682109" cy="190005"/>
          </a:xfrm>
          <a:prstGeom prst="rect">
            <a:avLst/>
          </a:prstGeom>
        </p:spPr>
        <p:txBody>
          <a:bodyPr lIns="0" tIns="0" rIns="0" bIns="0" rtlCol="0" anchor="t">
            <a:spAutoFit/>
          </a:bodyPr>
          <a:lstStyle/>
          <a:p>
            <a:pPr algn="l">
              <a:lnSpc>
                <a:spcPts val="1559"/>
              </a:lnSpc>
            </a:pPr>
            <a:r>
              <a:rPr lang="en-US" sz="1103" spc="-1">
                <a:solidFill>
                  <a:srgbClr val="000000"/>
                </a:solidFill>
                <a:latin typeface="IBM Plex Sans Condensed"/>
                <a:ea typeface="IBM Plex Sans Condensed"/>
                <a:cs typeface="IBM Plex Sans Condensed"/>
                <a:sym typeface="IBM Plex Sans Condensed"/>
              </a:rPr>
              <a:t> </a:t>
            </a:r>
            <a:r>
              <a:rPr lang="en-US" sz="1103" spc="-1">
                <a:solidFill>
                  <a:srgbClr val="000000"/>
                </a:solidFill>
                <a:latin typeface="IBM Plex Sans Condensed Bold"/>
                <a:ea typeface="IBM Plex Sans Condensed Bold"/>
                <a:cs typeface="IBM Plex Sans Condensed Bold"/>
                <a:sym typeface="IBM Plex Sans Condensed Bold"/>
              </a:rPr>
              <a:t>When we Estimate with story points, we assign the point value to each item. </a:t>
            </a:r>
          </a:p>
        </p:txBody>
      </p:sp>
      <p:sp>
        <p:nvSpPr>
          <p:cNvPr id="21" name="TextBox 21"/>
          <p:cNvSpPr txBox="1"/>
          <p:nvPr/>
        </p:nvSpPr>
        <p:spPr>
          <a:xfrm>
            <a:off x="1143305" y="8529237"/>
            <a:ext cx="105042" cy="207226"/>
          </a:xfrm>
          <a:prstGeom prst="rect">
            <a:avLst/>
          </a:prstGeom>
        </p:spPr>
        <p:txBody>
          <a:bodyPr lIns="0" tIns="0" rIns="0" bIns="0" rtlCol="0" anchor="t">
            <a:spAutoFit/>
          </a:bodyPr>
          <a:lstStyle/>
          <a:p>
            <a:pPr algn="l">
              <a:lnSpc>
                <a:spcPts val="1559"/>
              </a:lnSpc>
            </a:pPr>
            <a:r>
              <a:rPr lang="en-US" sz="1103">
                <a:solidFill>
                  <a:srgbClr val="000000"/>
                </a:solidFill>
                <a:latin typeface="Arimo"/>
                <a:ea typeface="Arimo"/>
                <a:cs typeface="Arimo"/>
                <a:sym typeface="Arimo"/>
              </a:rPr>
              <a:t> </a:t>
            </a:r>
          </a:p>
        </p:txBody>
      </p:sp>
      <p:sp>
        <p:nvSpPr>
          <p:cNvPr id="22" name="TextBox 22"/>
          <p:cNvSpPr txBox="1"/>
          <p:nvPr/>
        </p:nvSpPr>
        <p:spPr>
          <a:xfrm>
            <a:off x="1372238" y="8572776"/>
            <a:ext cx="5628608" cy="375390"/>
          </a:xfrm>
          <a:prstGeom prst="rect">
            <a:avLst/>
          </a:prstGeom>
        </p:spPr>
        <p:txBody>
          <a:bodyPr lIns="0" tIns="0" rIns="0" bIns="0" rtlCol="0" anchor="t">
            <a:spAutoFit/>
          </a:bodyPr>
          <a:lstStyle/>
          <a:p>
            <a:pPr algn="l">
              <a:lnSpc>
                <a:spcPts val="1559"/>
              </a:lnSpc>
            </a:pPr>
            <a:r>
              <a:rPr lang="en-US" sz="1103" spc="-1">
                <a:solidFill>
                  <a:srgbClr val="000000"/>
                </a:solidFill>
                <a:latin typeface="IBM Plex Sans Condensed"/>
                <a:ea typeface="IBM Plex Sans Condensed"/>
                <a:cs typeface="IBM Plex Sans Condensed"/>
                <a:sym typeface="IBM Plex Sans Condensed"/>
              </a:rPr>
              <a:t>To set the Story Point- Find the simplest story and assign the 1 value to that story and accordingly on basis of complexity we can assign the values to user stories. </a:t>
            </a:r>
          </a:p>
        </p:txBody>
      </p:sp>
      <p:sp>
        <p:nvSpPr>
          <p:cNvPr id="23" name="TextBox 23"/>
          <p:cNvSpPr txBox="1"/>
          <p:nvPr/>
        </p:nvSpPr>
        <p:spPr>
          <a:xfrm>
            <a:off x="1030529" y="4233691"/>
            <a:ext cx="2881370" cy="190005"/>
          </a:xfrm>
          <a:prstGeom prst="rect">
            <a:avLst/>
          </a:prstGeom>
        </p:spPr>
        <p:txBody>
          <a:bodyPr lIns="0" tIns="0" rIns="0" bIns="0" rtlCol="0" anchor="t">
            <a:spAutoFit/>
          </a:bodyPr>
          <a:lstStyle/>
          <a:p>
            <a:pPr algn="l">
              <a:lnSpc>
                <a:spcPts val="1572"/>
              </a:lnSpc>
            </a:pPr>
            <a:r>
              <a:rPr lang="en-US" sz="1103" spc="-1">
                <a:solidFill>
                  <a:srgbClr val="000000"/>
                </a:solidFill>
                <a:latin typeface="IBM Plex Sans Condensed"/>
                <a:ea typeface="IBM Plex Sans Condensed"/>
                <a:cs typeface="IBM Plex Sans Condensed"/>
                <a:sym typeface="IBM Plex Sans Condensed"/>
              </a:rPr>
              <a:t> </a:t>
            </a:r>
            <a:r>
              <a:rPr lang="en-US" sz="1103" spc="-1">
                <a:solidFill>
                  <a:srgbClr val="000000"/>
                </a:solidFill>
                <a:latin typeface="IBM Plex Sans Condensed Bold"/>
                <a:ea typeface="IBM Plex Sans Condensed Bold"/>
                <a:cs typeface="IBM Plex Sans Condensed Bold"/>
                <a:sym typeface="IBM Plex Sans Condensed Bold"/>
              </a:rPr>
              <a:t>Do you see any disadvantages of using scrum? </a:t>
            </a:r>
          </a:p>
        </p:txBody>
      </p:sp>
      <p:sp>
        <p:nvSpPr>
          <p:cNvPr id="24" name="TextBox 24"/>
          <p:cNvSpPr txBox="1"/>
          <p:nvPr/>
        </p:nvSpPr>
        <p:spPr>
          <a:xfrm>
            <a:off x="1143305" y="4410246"/>
            <a:ext cx="105042" cy="207226"/>
          </a:xfrm>
          <a:prstGeom prst="rect">
            <a:avLst/>
          </a:prstGeom>
        </p:spPr>
        <p:txBody>
          <a:bodyPr lIns="0" tIns="0" rIns="0" bIns="0" rtlCol="0" anchor="t">
            <a:spAutoFit/>
          </a:bodyPr>
          <a:lstStyle/>
          <a:p>
            <a:pPr algn="l">
              <a:lnSpc>
                <a:spcPts val="1572"/>
              </a:lnSpc>
            </a:pPr>
            <a:r>
              <a:rPr lang="en-US" sz="1103">
                <a:solidFill>
                  <a:srgbClr val="000000"/>
                </a:solidFill>
                <a:latin typeface="Arimo"/>
                <a:ea typeface="Arimo"/>
                <a:cs typeface="Arimo"/>
                <a:sym typeface="Arimo"/>
              </a:rPr>
              <a:t> </a:t>
            </a:r>
          </a:p>
        </p:txBody>
      </p:sp>
      <p:sp>
        <p:nvSpPr>
          <p:cNvPr id="25" name="TextBox 25"/>
          <p:cNvSpPr txBox="1"/>
          <p:nvPr/>
        </p:nvSpPr>
        <p:spPr>
          <a:xfrm>
            <a:off x="1372238" y="4453785"/>
            <a:ext cx="5629446" cy="570690"/>
          </a:xfrm>
          <a:prstGeom prst="rect">
            <a:avLst/>
          </a:prstGeom>
        </p:spPr>
        <p:txBody>
          <a:bodyPr lIns="0" tIns="0" rIns="0" bIns="0" rtlCol="0" anchor="t">
            <a:spAutoFit/>
          </a:bodyPr>
          <a:lstStyle/>
          <a:p>
            <a:pPr algn="just">
              <a:lnSpc>
                <a:spcPts val="1572"/>
              </a:lnSpc>
            </a:pPr>
            <a:r>
              <a:rPr lang="en-US" sz="1103" spc="-1">
                <a:solidFill>
                  <a:srgbClr val="000000"/>
                </a:solidFill>
                <a:latin typeface="IBM Plex Sans Condensed"/>
                <a:ea typeface="IBM Plex Sans Condensed"/>
                <a:cs typeface="IBM Plex Sans Condensed"/>
                <a:sym typeface="IBM Plex Sans Condensed"/>
              </a:rPr>
              <a:t>I don’t see any disadvantage of using scrum. The problems mainly arise when the scrum team does not either understand the values and principles of the scrum or are not flexible enough to change. </a:t>
            </a:r>
          </a:p>
        </p:txBody>
      </p:sp>
      <p:sp>
        <p:nvSpPr>
          <p:cNvPr id="26" name="TextBox 26"/>
          <p:cNvSpPr txBox="1"/>
          <p:nvPr/>
        </p:nvSpPr>
        <p:spPr>
          <a:xfrm>
            <a:off x="1372238" y="923192"/>
            <a:ext cx="5629608" cy="375361"/>
          </a:xfrm>
          <a:prstGeom prst="rect">
            <a:avLst/>
          </a:prstGeom>
        </p:spPr>
        <p:txBody>
          <a:bodyPr lIns="0" tIns="0" rIns="0" bIns="0" rtlCol="0" anchor="t">
            <a:spAutoFit/>
          </a:bodyPr>
          <a:lstStyle/>
          <a:p>
            <a:pPr algn="l">
              <a:lnSpc>
                <a:spcPts val="1535"/>
              </a:lnSpc>
            </a:pPr>
            <a:r>
              <a:rPr lang="en-US" sz="1103" spc="-1">
                <a:solidFill>
                  <a:srgbClr val="000000"/>
                </a:solidFill>
                <a:latin typeface="IBM Plex Sans Condensed"/>
                <a:ea typeface="IBM Plex Sans Condensed"/>
                <a:cs typeface="IBM Plex Sans Condensed"/>
                <a:sym typeface="IBM Plex Sans Condensed"/>
              </a:rPr>
              <a:t>Instead of that, we can use story points, as it provides the complete idea about both the complexity of work and required efforts which can’t be derived from Man-hours. </a:t>
            </a:r>
          </a:p>
        </p:txBody>
      </p:sp>
      <p:sp>
        <p:nvSpPr>
          <p:cNvPr id="27" name="TextBox 27"/>
          <p:cNvSpPr txBox="1"/>
          <p:nvPr/>
        </p:nvSpPr>
        <p:spPr>
          <a:xfrm>
            <a:off x="1030529" y="5474484"/>
            <a:ext cx="5972118" cy="190005"/>
          </a:xfrm>
          <a:prstGeom prst="rect">
            <a:avLst/>
          </a:prstGeom>
        </p:spPr>
        <p:txBody>
          <a:bodyPr lIns="0" tIns="0" rIns="0" bIns="0" rtlCol="0" anchor="t">
            <a:spAutoFit/>
          </a:bodyPr>
          <a:lstStyle/>
          <a:p>
            <a:pPr algn="l">
              <a:lnSpc>
                <a:spcPts val="1593"/>
              </a:lnSpc>
            </a:pPr>
            <a:r>
              <a:rPr lang="en-US" sz="1103" spc="-1">
                <a:solidFill>
                  <a:srgbClr val="000000"/>
                </a:solidFill>
                <a:latin typeface="IBM Plex Sans Condensed"/>
                <a:ea typeface="IBM Plex Sans Condensed"/>
                <a:cs typeface="IBM Plex Sans Condensed"/>
                <a:sym typeface="IBM Plex Sans Condensed"/>
              </a:rPr>
              <a:t> </a:t>
            </a:r>
            <a:r>
              <a:rPr lang="en-US" sz="1103" spc="-1">
                <a:solidFill>
                  <a:srgbClr val="000000"/>
                </a:solidFill>
                <a:latin typeface="IBM Plex Sans Condensed Bold"/>
                <a:ea typeface="IBM Plex Sans Condensed Bold"/>
                <a:cs typeface="IBM Plex Sans Condensed Bold"/>
                <a:sym typeface="IBM Plex Sans Condensed Bold"/>
              </a:rPr>
              <a:t>In case you receive a story on the last day of the sprint to test and you find there are defects, what </a:t>
            </a:r>
          </a:p>
        </p:txBody>
      </p:sp>
      <p:sp>
        <p:nvSpPr>
          <p:cNvPr id="28" name="TextBox 28"/>
          <p:cNvSpPr txBox="1"/>
          <p:nvPr/>
        </p:nvSpPr>
        <p:spPr>
          <a:xfrm>
            <a:off x="1143305" y="5688740"/>
            <a:ext cx="2725922" cy="180289"/>
          </a:xfrm>
          <a:prstGeom prst="rect">
            <a:avLst/>
          </a:prstGeom>
        </p:spPr>
        <p:txBody>
          <a:bodyPr lIns="0" tIns="0" rIns="0" bIns="0" rtlCol="0" anchor="t">
            <a:spAutoFit/>
          </a:bodyPr>
          <a:lstStyle/>
          <a:p>
            <a:pPr algn="l">
              <a:lnSpc>
                <a:spcPts val="1593"/>
              </a:lnSpc>
            </a:pPr>
            <a:r>
              <a:rPr lang="en-US" sz="1103" spc="-1">
                <a:solidFill>
                  <a:srgbClr val="000000"/>
                </a:solidFill>
                <a:latin typeface="IBM Plex Sans Condensed Bold"/>
                <a:ea typeface="IBM Plex Sans Condensed Bold"/>
                <a:cs typeface="IBM Plex Sans Condensed Bold"/>
                <a:sym typeface="IBM Plex Sans Condensed Bold"/>
              </a:rPr>
              <a:t>will you do? Will you mark the story as done? </a:t>
            </a:r>
          </a:p>
        </p:txBody>
      </p:sp>
      <p:sp>
        <p:nvSpPr>
          <p:cNvPr id="29" name="TextBox 29"/>
          <p:cNvSpPr txBox="1"/>
          <p:nvPr/>
        </p:nvSpPr>
        <p:spPr>
          <a:xfrm>
            <a:off x="1143305" y="5849407"/>
            <a:ext cx="105042" cy="207226"/>
          </a:xfrm>
          <a:prstGeom prst="rect">
            <a:avLst/>
          </a:prstGeom>
        </p:spPr>
        <p:txBody>
          <a:bodyPr lIns="0" tIns="0" rIns="0" bIns="0" rtlCol="0" anchor="t">
            <a:spAutoFit/>
          </a:bodyPr>
          <a:lstStyle/>
          <a:p>
            <a:pPr algn="l">
              <a:lnSpc>
                <a:spcPts val="1593"/>
              </a:lnSpc>
            </a:pPr>
            <a:r>
              <a:rPr lang="en-US" sz="1103">
                <a:solidFill>
                  <a:srgbClr val="000000"/>
                </a:solidFill>
                <a:latin typeface="Arimo"/>
                <a:ea typeface="Arimo"/>
                <a:cs typeface="Arimo"/>
                <a:sym typeface="Arimo"/>
              </a:rPr>
              <a:t> </a:t>
            </a:r>
          </a:p>
        </p:txBody>
      </p:sp>
      <p:sp>
        <p:nvSpPr>
          <p:cNvPr id="30" name="TextBox 30"/>
          <p:cNvSpPr txBox="1"/>
          <p:nvPr/>
        </p:nvSpPr>
        <p:spPr>
          <a:xfrm>
            <a:off x="1372238" y="5892956"/>
            <a:ext cx="5629637" cy="570433"/>
          </a:xfrm>
          <a:prstGeom prst="rect">
            <a:avLst/>
          </a:prstGeom>
        </p:spPr>
        <p:txBody>
          <a:bodyPr lIns="0" tIns="0" rIns="0" bIns="0" rtlCol="0" anchor="t">
            <a:spAutoFit/>
          </a:bodyPr>
          <a:lstStyle/>
          <a:p>
            <a:pPr algn="just">
              <a:lnSpc>
                <a:spcPts val="1593"/>
              </a:lnSpc>
            </a:pPr>
            <a:r>
              <a:rPr lang="en-US" sz="1103" spc="-1">
                <a:solidFill>
                  <a:srgbClr val="000000"/>
                </a:solidFill>
                <a:latin typeface="IBM Plex Sans Condensed"/>
                <a:ea typeface="IBM Plex Sans Condensed"/>
                <a:cs typeface="IBM Plex Sans Condensed"/>
                <a:sym typeface="IBM Plex Sans Condensed"/>
              </a:rPr>
              <a:t>No, I will not be able to mark the story as done as it has open defects and the complete testing of </a:t>
            </a:r>
          </a:p>
          <a:p>
            <a:pPr algn="just">
              <a:lnSpc>
                <a:spcPts val="1417"/>
              </a:lnSpc>
            </a:pPr>
            <a:r>
              <a:rPr lang="en-US" sz="1103" spc="1">
                <a:solidFill>
                  <a:srgbClr val="000000"/>
                </a:solidFill>
                <a:latin typeface="IBM Plex Sans Condensed"/>
                <a:ea typeface="IBM Plex Sans Condensed"/>
                <a:cs typeface="IBM Plex Sans Condensed"/>
                <a:sym typeface="IBM Plex Sans Condensed"/>
              </a:rPr>
              <a:t>all the functionality of that story is pending. As we are on the last day of the sprint, we will mark </a:t>
            </a:r>
          </a:p>
          <a:p>
            <a:pPr algn="just">
              <a:lnSpc>
                <a:spcPts val="1653"/>
              </a:lnSpc>
            </a:pPr>
            <a:r>
              <a:rPr lang="en-US" sz="1103" spc="-1">
                <a:solidFill>
                  <a:srgbClr val="000000"/>
                </a:solidFill>
                <a:latin typeface="IBM Plex Sans Condensed"/>
                <a:ea typeface="IBM Plex Sans Condensed"/>
                <a:cs typeface="IBM Plex Sans Condensed"/>
                <a:sym typeface="IBM Plex Sans Condensed"/>
              </a:rPr>
              <a:t>those defects as Deferred for the next sprint and we can spill over that story to the next Sprint. </a:t>
            </a:r>
          </a:p>
        </p:txBody>
      </p:sp>
      <p:sp>
        <p:nvSpPr>
          <p:cNvPr id="32" name="Footer Placeholder 31"/>
          <p:cNvSpPr>
            <a:spLocks noGrp="1"/>
          </p:cNvSpPr>
          <p:nvPr>
            <p:ph type="ftr" sz="quarter" idx="11"/>
          </p:nvPr>
        </p:nvSpPr>
        <p:spPr/>
        <p:txBody>
          <a:bodyPr/>
          <a:lstStyle/>
          <a:p>
            <a:r>
              <a:rPr lang="en-US" smtClean="0"/>
              <a:t>Mr. RANJIT KUMBHAR  7757962804</a:t>
            </a:r>
            <a:endParaRPr lang="en-US"/>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914400" y="1256033"/>
            <a:ext cx="115567" cy="6333487"/>
          </a:xfrm>
          <a:custGeom>
            <a:avLst/>
            <a:gdLst/>
            <a:ahLst/>
            <a:cxnLst/>
            <a:rect l="l" t="t" r="r" b="b"/>
            <a:pathLst>
              <a:path w="115567" h="6333487">
                <a:moveTo>
                  <a:pt x="0" y="0"/>
                </a:moveTo>
                <a:lnTo>
                  <a:pt x="115567" y="0"/>
                </a:lnTo>
                <a:lnTo>
                  <a:pt x="115567" y="6333487"/>
                </a:lnTo>
                <a:lnTo>
                  <a:pt x="0" y="6333487"/>
                </a:lnTo>
                <a:lnTo>
                  <a:pt x="0" y="0"/>
                </a:lnTo>
                <a:close/>
              </a:path>
            </a:pathLst>
          </a:custGeom>
          <a:blipFill>
            <a:blip r:embed="rId2"/>
            <a:stretch>
              <a:fillRect/>
            </a:stretch>
          </a:blipFill>
        </p:spPr>
      </p:sp>
      <p:sp>
        <p:nvSpPr>
          <p:cNvPr id="4" name="TextBox 4"/>
          <p:cNvSpPr txBox="1"/>
          <p:nvPr/>
        </p:nvSpPr>
        <p:spPr>
          <a:xfrm>
            <a:off x="1030529" y="5349516"/>
            <a:ext cx="1510970" cy="190005"/>
          </a:xfrm>
          <a:prstGeom prst="rect">
            <a:avLst/>
          </a:prstGeom>
        </p:spPr>
        <p:txBody>
          <a:bodyPr lIns="0" tIns="0" rIns="0" bIns="0" rtlCol="0" anchor="t">
            <a:spAutoFit/>
          </a:bodyPr>
          <a:lstStyle/>
          <a:p>
            <a:pPr algn="l">
              <a:lnSpc>
                <a:spcPts val="1561"/>
              </a:lnSpc>
            </a:pPr>
            <a:r>
              <a:rPr lang="en-US" sz="1103" spc="-1">
                <a:solidFill>
                  <a:srgbClr val="000000"/>
                </a:solidFill>
                <a:latin typeface="IBM Plex Sans Condensed"/>
                <a:ea typeface="IBM Plex Sans Condensed"/>
                <a:cs typeface="IBM Plex Sans Condensed"/>
                <a:sym typeface="IBM Plex Sans Condensed"/>
              </a:rPr>
              <a:t> </a:t>
            </a:r>
            <a:r>
              <a:rPr lang="en-US" sz="1103" spc="-1">
                <a:solidFill>
                  <a:srgbClr val="000000"/>
                </a:solidFill>
                <a:latin typeface="IBM Plex Sans Condensed Bold"/>
                <a:ea typeface="IBM Plex Sans Condensed Bold"/>
                <a:cs typeface="IBM Plex Sans Condensed Bold"/>
                <a:sym typeface="IBM Plex Sans Condensed Bold"/>
              </a:rPr>
              <a:t>What is MVP in scrum? </a:t>
            </a:r>
          </a:p>
        </p:txBody>
      </p:sp>
      <p:sp>
        <p:nvSpPr>
          <p:cNvPr id="5" name="TextBox 5"/>
          <p:cNvSpPr txBox="1"/>
          <p:nvPr/>
        </p:nvSpPr>
        <p:spPr>
          <a:xfrm>
            <a:off x="1143305" y="5526072"/>
            <a:ext cx="105042" cy="207226"/>
          </a:xfrm>
          <a:prstGeom prst="rect">
            <a:avLst/>
          </a:prstGeom>
        </p:spPr>
        <p:txBody>
          <a:bodyPr lIns="0" tIns="0" rIns="0" bIns="0" rtlCol="0" anchor="t">
            <a:spAutoFit/>
          </a:bodyPr>
          <a:lstStyle/>
          <a:p>
            <a:pPr algn="l">
              <a:lnSpc>
                <a:spcPts val="1561"/>
              </a:lnSpc>
            </a:pPr>
            <a:r>
              <a:rPr lang="en-US" sz="1103">
                <a:solidFill>
                  <a:srgbClr val="000000"/>
                </a:solidFill>
                <a:latin typeface="Arimo"/>
                <a:ea typeface="Arimo"/>
                <a:cs typeface="Arimo"/>
                <a:sym typeface="Arimo"/>
              </a:rPr>
              <a:t> </a:t>
            </a:r>
          </a:p>
        </p:txBody>
      </p:sp>
      <p:sp>
        <p:nvSpPr>
          <p:cNvPr id="6" name="TextBox 6"/>
          <p:cNvSpPr txBox="1"/>
          <p:nvPr/>
        </p:nvSpPr>
        <p:spPr>
          <a:xfrm>
            <a:off x="1372238" y="5569610"/>
            <a:ext cx="5623665" cy="375618"/>
          </a:xfrm>
          <a:prstGeom prst="rect">
            <a:avLst/>
          </a:prstGeom>
        </p:spPr>
        <p:txBody>
          <a:bodyPr lIns="0" tIns="0" rIns="0" bIns="0" rtlCol="0" anchor="t">
            <a:spAutoFit/>
          </a:bodyPr>
          <a:lstStyle/>
          <a:p>
            <a:pPr algn="l">
              <a:lnSpc>
                <a:spcPts val="1561"/>
              </a:lnSpc>
            </a:pPr>
            <a:r>
              <a:rPr lang="en-US" sz="1103" spc="-1">
                <a:solidFill>
                  <a:srgbClr val="000000"/>
                </a:solidFill>
                <a:latin typeface="IBM Plex Sans Condensed"/>
                <a:ea typeface="IBM Plex Sans Condensed"/>
                <a:cs typeface="IBM Plex Sans Condensed"/>
                <a:sym typeface="IBM Plex Sans Condensed"/>
              </a:rPr>
              <a:t>A Minimum Viable Product is a product that has just the bare minimum required feature which can be shown to the stakeholders and is eligible to be deployed to production. </a:t>
            </a:r>
          </a:p>
        </p:txBody>
      </p:sp>
      <p:sp>
        <p:nvSpPr>
          <p:cNvPr id="7" name="TextBox 7"/>
          <p:cNvSpPr txBox="1"/>
          <p:nvPr/>
        </p:nvSpPr>
        <p:spPr>
          <a:xfrm>
            <a:off x="1030529" y="7431557"/>
            <a:ext cx="5969775" cy="199530"/>
          </a:xfrm>
          <a:prstGeom prst="rect">
            <a:avLst/>
          </a:prstGeom>
        </p:spPr>
        <p:txBody>
          <a:bodyPr lIns="0" tIns="0" rIns="0" bIns="0" rtlCol="0" anchor="t">
            <a:spAutoFit/>
          </a:bodyPr>
          <a:lstStyle/>
          <a:p>
            <a:pPr algn="l">
              <a:lnSpc>
                <a:spcPts val="1600"/>
              </a:lnSpc>
            </a:pPr>
            <a:r>
              <a:rPr lang="en-US" sz="1103">
                <a:solidFill>
                  <a:srgbClr val="000000"/>
                </a:solidFill>
                <a:latin typeface="IBM Plex Sans Condensed"/>
                <a:ea typeface="IBM Plex Sans Condensed"/>
                <a:cs typeface="IBM Plex Sans Condensed"/>
                <a:sym typeface="IBM Plex Sans Condensed"/>
              </a:rPr>
              <a:t> </a:t>
            </a:r>
            <a:r>
              <a:rPr lang="en-US" sz="1103">
                <a:solidFill>
                  <a:srgbClr val="000000"/>
                </a:solidFill>
                <a:latin typeface="IBM Plex Sans Condensed Bold"/>
                <a:ea typeface="IBM Plex Sans Condensed Bold"/>
                <a:cs typeface="IBM Plex Sans Condensed Bold"/>
                <a:sym typeface="IBM Plex Sans Condensed Bold"/>
              </a:rPr>
              <a:t>You are in the middle of a sprint and suddenly the product owner comes with a new requirement, </a:t>
            </a:r>
          </a:p>
        </p:txBody>
      </p:sp>
      <p:sp>
        <p:nvSpPr>
          <p:cNvPr id="8" name="TextBox 8"/>
          <p:cNvSpPr txBox="1"/>
          <p:nvPr/>
        </p:nvSpPr>
        <p:spPr>
          <a:xfrm>
            <a:off x="1143305" y="7642508"/>
            <a:ext cx="1083745" cy="189814"/>
          </a:xfrm>
          <a:prstGeom prst="rect">
            <a:avLst/>
          </a:prstGeom>
        </p:spPr>
        <p:txBody>
          <a:bodyPr lIns="0" tIns="0" rIns="0" bIns="0" rtlCol="0" anchor="t">
            <a:spAutoFit/>
          </a:bodyPr>
          <a:lstStyle/>
          <a:p>
            <a:pPr algn="l">
              <a:lnSpc>
                <a:spcPts val="1600"/>
              </a:lnSpc>
            </a:pPr>
            <a:r>
              <a:rPr lang="en-US" sz="1103" spc="-1">
                <a:solidFill>
                  <a:srgbClr val="000000"/>
                </a:solidFill>
                <a:latin typeface="IBM Plex Sans Condensed Bold"/>
                <a:ea typeface="IBM Plex Sans Condensed Bold"/>
                <a:cs typeface="IBM Plex Sans Condensed Bold"/>
                <a:sym typeface="IBM Plex Sans Condensed Bold"/>
              </a:rPr>
              <a:t>what will you do? </a:t>
            </a:r>
          </a:p>
        </p:txBody>
      </p:sp>
      <p:sp>
        <p:nvSpPr>
          <p:cNvPr id="9" name="TextBox 9"/>
          <p:cNvSpPr txBox="1"/>
          <p:nvPr/>
        </p:nvSpPr>
        <p:spPr>
          <a:xfrm>
            <a:off x="1143305" y="7806480"/>
            <a:ext cx="105042" cy="216751"/>
          </a:xfrm>
          <a:prstGeom prst="rect">
            <a:avLst/>
          </a:prstGeom>
        </p:spPr>
        <p:txBody>
          <a:bodyPr lIns="0" tIns="0" rIns="0" bIns="0" rtlCol="0" anchor="t">
            <a:spAutoFit/>
          </a:bodyPr>
          <a:lstStyle/>
          <a:p>
            <a:pPr algn="l">
              <a:lnSpc>
                <a:spcPts val="1600"/>
              </a:lnSpc>
            </a:pPr>
            <a:r>
              <a:rPr lang="en-US" sz="1103">
                <a:solidFill>
                  <a:srgbClr val="000000"/>
                </a:solidFill>
                <a:latin typeface="Arimo"/>
                <a:ea typeface="Arimo"/>
                <a:cs typeface="Arimo"/>
                <a:sym typeface="Arimo"/>
              </a:rPr>
              <a:t> </a:t>
            </a:r>
          </a:p>
        </p:txBody>
      </p:sp>
      <p:sp>
        <p:nvSpPr>
          <p:cNvPr id="10" name="TextBox 10"/>
          <p:cNvSpPr txBox="1"/>
          <p:nvPr/>
        </p:nvSpPr>
        <p:spPr>
          <a:xfrm>
            <a:off x="1372238" y="7850019"/>
            <a:ext cx="5624322" cy="979246"/>
          </a:xfrm>
          <a:prstGeom prst="rect">
            <a:avLst/>
          </a:prstGeom>
        </p:spPr>
        <p:txBody>
          <a:bodyPr lIns="0" tIns="0" rIns="0" bIns="0" rtlCol="0" anchor="t">
            <a:spAutoFit/>
          </a:bodyPr>
          <a:lstStyle/>
          <a:p>
            <a:pPr algn="just">
              <a:lnSpc>
                <a:spcPts val="1600"/>
              </a:lnSpc>
            </a:pPr>
            <a:r>
              <a:rPr lang="en-US" sz="1103" spc="-1">
                <a:solidFill>
                  <a:srgbClr val="000000"/>
                </a:solidFill>
                <a:latin typeface="IBM Plex Sans Condensed"/>
                <a:ea typeface="IBM Plex Sans Condensed"/>
                <a:cs typeface="IBM Plex Sans Condensed"/>
                <a:sym typeface="IBM Plex Sans Condensed"/>
              </a:rPr>
              <a:t>In an ideal case, the requirement becomes a story and moves to the backlog. Then based on the </a:t>
            </a:r>
          </a:p>
          <a:p>
            <a:pPr algn="just">
              <a:lnSpc>
                <a:spcPts val="1291"/>
              </a:lnSpc>
            </a:pPr>
            <a:r>
              <a:rPr lang="en-US" sz="1103" spc="-1">
                <a:solidFill>
                  <a:srgbClr val="000000"/>
                </a:solidFill>
                <a:latin typeface="IBM Plex Sans Condensed"/>
                <a:ea typeface="IBM Plex Sans Condensed"/>
                <a:cs typeface="IBM Plex Sans Condensed"/>
                <a:sym typeface="IBM Plex Sans Condensed"/>
              </a:rPr>
              <a:t>priority, the team can take it up in the next sprint. </a:t>
            </a:r>
          </a:p>
          <a:p>
            <a:pPr algn="just">
              <a:lnSpc>
                <a:spcPts val="1971"/>
              </a:lnSpc>
            </a:pPr>
            <a:r>
              <a:rPr lang="en-US" sz="1103" spc="-1">
                <a:solidFill>
                  <a:srgbClr val="000000"/>
                </a:solidFill>
                <a:latin typeface="IBM Plex Sans Condensed"/>
                <a:ea typeface="IBM Plex Sans Condensed"/>
                <a:cs typeface="IBM Plex Sans Condensed"/>
                <a:sym typeface="IBM Plex Sans Condensed"/>
              </a:rPr>
              <a:t>But if the priority of the requirement is really high, then the team will have to accept it in the </a:t>
            </a:r>
          </a:p>
          <a:p>
            <a:pPr algn="just">
              <a:lnSpc>
                <a:spcPts val="1052"/>
              </a:lnSpc>
            </a:pPr>
            <a:r>
              <a:rPr lang="en-US" sz="1103" spc="6">
                <a:solidFill>
                  <a:srgbClr val="000000"/>
                </a:solidFill>
                <a:latin typeface="IBM Plex Sans Condensed"/>
                <a:ea typeface="IBM Plex Sans Condensed"/>
                <a:cs typeface="IBM Plex Sans Condensed"/>
                <a:sym typeface="IBM Plex Sans Condensed"/>
              </a:rPr>
              <a:t>sprint, but it has to be very well communicated to the stakeholder that incorporating a story in </a:t>
            </a:r>
          </a:p>
          <a:p>
            <a:pPr algn="just">
              <a:lnSpc>
                <a:spcPts val="2067"/>
              </a:lnSpc>
            </a:pPr>
            <a:r>
              <a:rPr lang="en-US" sz="1103" spc="-1">
                <a:solidFill>
                  <a:srgbClr val="000000"/>
                </a:solidFill>
                <a:latin typeface="IBM Plex Sans Condensed"/>
                <a:ea typeface="IBM Plex Sans Condensed"/>
                <a:cs typeface="IBM Plex Sans Condensed"/>
                <a:sym typeface="IBM Plex Sans Condensed"/>
              </a:rPr>
              <a:t>the middle of the sprint may result in spilling over few stories to the next sprint. </a:t>
            </a:r>
          </a:p>
        </p:txBody>
      </p:sp>
      <p:sp>
        <p:nvSpPr>
          <p:cNvPr id="11" name="TextBox 11"/>
          <p:cNvSpPr txBox="1"/>
          <p:nvPr/>
        </p:nvSpPr>
        <p:spPr>
          <a:xfrm>
            <a:off x="1143305" y="8177193"/>
            <a:ext cx="105042" cy="245326"/>
          </a:xfrm>
          <a:prstGeom prst="rect">
            <a:avLst/>
          </a:prstGeom>
        </p:spPr>
        <p:txBody>
          <a:bodyPr lIns="0" tIns="0" rIns="0" bIns="0" rtlCol="0" anchor="t">
            <a:spAutoFit/>
          </a:bodyPr>
          <a:lstStyle/>
          <a:p>
            <a:pPr algn="l">
              <a:lnSpc>
                <a:spcPts val="1971"/>
              </a:lnSpc>
            </a:pPr>
            <a:r>
              <a:rPr lang="en-US" sz="1103">
                <a:solidFill>
                  <a:srgbClr val="000000"/>
                </a:solidFill>
                <a:latin typeface="Arimo"/>
                <a:ea typeface="Arimo"/>
                <a:cs typeface="Arimo"/>
                <a:sym typeface="Arimo"/>
              </a:rPr>
              <a:t> </a:t>
            </a:r>
          </a:p>
        </p:txBody>
      </p:sp>
      <p:sp>
        <p:nvSpPr>
          <p:cNvPr id="12" name="TextBox 12"/>
          <p:cNvSpPr txBox="1"/>
          <p:nvPr/>
        </p:nvSpPr>
        <p:spPr>
          <a:xfrm>
            <a:off x="1030529" y="6395237"/>
            <a:ext cx="2264645" cy="190005"/>
          </a:xfrm>
          <a:prstGeom prst="rect">
            <a:avLst/>
          </a:prstGeom>
        </p:spPr>
        <p:txBody>
          <a:bodyPr lIns="0" tIns="0" rIns="0" bIns="0" rtlCol="0" anchor="t">
            <a:spAutoFit/>
          </a:bodyPr>
          <a:lstStyle/>
          <a:p>
            <a:pPr algn="l">
              <a:lnSpc>
                <a:spcPts val="1562"/>
              </a:lnSpc>
            </a:pPr>
            <a:r>
              <a:rPr lang="en-US" sz="1103" spc="-1">
                <a:solidFill>
                  <a:srgbClr val="000000"/>
                </a:solidFill>
                <a:latin typeface="IBM Plex Sans Condensed"/>
                <a:ea typeface="IBM Plex Sans Condensed"/>
                <a:cs typeface="IBM Plex Sans Condensed"/>
                <a:sym typeface="IBM Plex Sans Condensed"/>
              </a:rPr>
              <a:t> </a:t>
            </a:r>
            <a:r>
              <a:rPr lang="en-US" sz="1103" spc="-1">
                <a:solidFill>
                  <a:srgbClr val="000000"/>
                </a:solidFill>
                <a:latin typeface="IBM Plex Sans Condensed Bold"/>
                <a:ea typeface="IBM Plex Sans Condensed Bold"/>
                <a:cs typeface="IBM Plex Sans Condensed Bold"/>
                <a:sym typeface="IBM Plex Sans Condensed Bold"/>
              </a:rPr>
              <a:t>How do you calculate a story point? </a:t>
            </a:r>
          </a:p>
        </p:txBody>
      </p:sp>
      <p:sp>
        <p:nvSpPr>
          <p:cNvPr id="13" name="TextBox 13"/>
          <p:cNvSpPr txBox="1"/>
          <p:nvPr/>
        </p:nvSpPr>
        <p:spPr>
          <a:xfrm>
            <a:off x="1143305" y="6571783"/>
            <a:ext cx="105042" cy="207226"/>
          </a:xfrm>
          <a:prstGeom prst="rect">
            <a:avLst/>
          </a:prstGeom>
        </p:spPr>
        <p:txBody>
          <a:bodyPr lIns="0" tIns="0" rIns="0" bIns="0" rtlCol="0" anchor="t">
            <a:spAutoFit/>
          </a:bodyPr>
          <a:lstStyle/>
          <a:p>
            <a:pPr algn="l">
              <a:lnSpc>
                <a:spcPts val="1562"/>
              </a:lnSpc>
            </a:pPr>
            <a:r>
              <a:rPr lang="en-US" sz="1103">
                <a:solidFill>
                  <a:srgbClr val="000000"/>
                </a:solidFill>
                <a:latin typeface="Arimo"/>
                <a:ea typeface="Arimo"/>
                <a:cs typeface="Arimo"/>
                <a:sym typeface="Arimo"/>
              </a:rPr>
              <a:t> </a:t>
            </a:r>
          </a:p>
        </p:txBody>
      </p:sp>
      <p:sp>
        <p:nvSpPr>
          <p:cNvPr id="14" name="TextBox 14"/>
          <p:cNvSpPr txBox="1"/>
          <p:nvPr/>
        </p:nvSpPr>
        <p:spPr>
          <a:xfrm>
            <a:off x="1372238" y="6615332"/>
            <a:ext cx="5628694" cy="375742"/>
          </a:xfrm>
          <a:prstGeom prst="rect">
            <a:avLst/>
          </a:prstGeom>
        </p:spPr>
        <p:txBody>
          <a:bodyPr lIns="0" tIns="0" rIns="0" bIns="0" rtlCol="0" anchor="t">
            <a:spAutoFit/>
          </a:bodyPr>
          <a:lstStyle/>
          <a:p>
            <a:pPr algn="l">
              <a:lnSpc>
                <a:spcPts val="1562"/>
              </a:lnSpc>
            </a:pPr>
            <a:r>
              <a:rPr lang="en-US" sz="1103" spc="-1">
                <a:solidFill>
                  <a:srgbClr val="000000"/>
                </a:solidFill>
                <a:latin typeface="IBM Plex Sans Condensed"/>
                <a:ea typeface="IBM Plex Sans Condensed"/>
                <a:cs typeface="IBM Plex Sans Condensed"/>
                <a:sym typeface="IBM Plex Sans Condensed"/>
              </a:rPr>
              <a:t>A story point is calculated by considering the </a:t>
            </a:r>
            <a:r>
              <a:rPr lang="en-US" sz="1103" spc="-1">
                <a:solidFill>
                  <a:srgbClr val="FF0000"/>
                </a:solidFill>
                <a:latin typeface="IBM Plex Sans Condensed"/>
                <a:ea typeface="IBM Plex Sans Condensed"/>
                <a:cs typeface="IBM Plex Sans Condensed"/>
                <a:sym typeface="IBM Plex Sans Condensed"/>
              </a:rPr>
              <a:t>development effort + testing effort + resolving dependencies </a:t>
            </a:r>
            <a:r>
              <a:rPr lang="en-US" sz="1103" spc="-1">
                <a:solidFill>
                  <a:srgbClr val="000000"/>
                </a:solidFill>
                <a:latin typeface="IBM Plex Sans Condensed"/>
                <a:ea typeface="IBM Plex Sans Condensed"/>
                <a:cs typeface="IBM Plex Sans Condensed"/>
                <a:sym typeface="IBM Plex Sans Condensed"/>
              </a:rPr>
              <a:t>and other factors that would require to complete a story. </a:t>
            </a:r>
          </a:p>
        </p:txBody>
      </p:sp>
      <p:sp>
        <p:nvSpPr>
          <p:cNvPr id="15" name="TextBox 15"/>
          <p:cNvSpPr txBox="1"/>
          <p:nvPr/>
        </p:nvSpPr>
        <p:spPr>
          <a:xfrm>
            <a:off x="1030529" y="1211732"/>
            <a:ext cx="5977338" cy="199530"/>
          </a:xfrm>
          <a:prstGeom prst="rect">
            <a:avLst/>
          </a:prstGeom>
        </p:spPr>
        <p:txBody>
          <a:bodyPr lIns="0" tIns="0" rIns="0" bIns="0" rtlCol="0" anchor="t">
            <a:spAutoFit/>
          </a:bodyPr>
          <a:lstStyle/>
          <a:p>
            <a:pPr algn="l">
              <a:lnSpc>
                <a:spcPts val="1600"/>
              </a:lnSpc>
            </a:pPr>
            <a:r>
              <a:rPr lang="en-US" sz="1103" spc="15">
                <a:solidFill>
                  <a:srgbClr val="000000"/>
                </a:solidFill>
                <a:latin typeface="IBM Plex Sans Condensed"/>
                <a:ea typeface="IBM Plex Sans Condensed"/>
                <a:cs typeface="IBM Plex Sans Condensed"/>
                <a:sym typeface="IBM Plex Sans Condensed"/>
              </a:rPr>
              <a:t> </a:t>
            </a:r>
            <a:r>
              <a:rPr lang="en-US" sz="1103" spc="15">
                <a:solidFill>
                  <a:srgbClr val="000000"/>
                </a:solidFill>
                <a:latin typeface="IBM Plex Sans Condensed Bold"/>
                <a:ea typeface="IBM Plex Sans Condensed Bold"/>
                <a:cs typeface="IBM Plex Sans Condensed Bold"/>
                <a:sym typeface="IBM Plex Sans Condensed Bold"/>
              </a:rPr>
              <a:t>During Review, suppose the product owner or stakeholder does not agree with the feature you </a:t>
            </a:r>
          </a:p>
        </p:txBody>
      </p:sp>
      <p:sp>
        <p:nvSpPr>
          <p:cNvPr id="16" name="TextBox 16"/>
          <p:cNvSpPr txBox="1"/>
          <p:nvPr/>
        </p:nvSpPr>
        <p:spPr>
          <a:xfrm>
            <a:off x="1143305" y="1423064"/>
            <a:ext cx="2069678" cy="189814"/>
          </a:xfrm>
          <a:prstGeom prst="rect">
            <a:avLst/>
          </a:prstGeom>
        </p:spPr>
        <p:txBody>
          <a:bodyPr lIns="0" tIns="0" rIns="0" bIns="0" rtlCol="0" anchor="t">
            <a:spAutoFit/>
          </a:bodyPr>
          <a:lstStyle/>
          <a:p>
            <a:pPr algn="l">
              <a:lnSpc>
                <a:spcPts val="1600"/>
              </a:lnSpc>
            </a:pPr>
            <a:r>
              <a:rPr lang="en-US" sz="1103" spc="-1">
                <a:solidFill>
                  <a:srgbClr val="000000"/>
                </a:solidFill>
                <a:latin typeface="IBM Plex Sans Condensed Bold"/>
                <a:ea typeface="IBM Plex Sans Condensed Bold"/>
                <a:cs typeface="IBM Plex Sans Condensed Bold"/>
                <a:sym typeface="IBM Plex Sans Condensed Bold"/>
              </a:rPr>
              <a:t>implemented what would you do? </a:t>
            </a:r>
          </a:p>
        </p:txBody>
      </p:sp>
      <p:sp>
        <p:nvSpPr>
          <p:cNvPr id="17" name="TextBox 17"/>
          <p:cNvSpPr txBox="1"/>
          <p:nvPr/>
        </p:nvSpPr>
        <p:spPr>
          <a:xfrm>
            <a:off x="1143305" y="1586779"/>
            <a:ext cx="105042" cy="417919"/>
          </a:xfrm>
          <a:prstGeom prst="rect">
            <a:avLst/>
          </a:prstGeom>
        </p:spPr>
        <p:txBody>
          <a:bodyPr lIns="0" tIns="0" rIns="0" bIns="0" rtlCol="0" anchor="t">
            <a:spAutoFit/>
          </a:bodyPr>
          <a:lstStyle/>
          <a:p>
            <a:pPr algn="just">
              <a:lnSpc>
                <a:spcPts val="1600"/>
              </a:lnSpc>
            </a:pPr>
            <a:r>
              <a:rPr lang="en-US" sz="1103">
                <a:solidFill>
                  <a:srgbClr val="000000"/>
                </a:solidFill>
                <a:latin typeface="Arimo"/>
                <a:ea typeface="Arimo"/>
                <a:cs typeface="Arimo"/>
                <a:sym typeface="Arimo"/>
              </a:rPr>
              <a:t>  </a:t>
            </a:r>
          </a:p>
        </p:txBody>
      </p:sp>
      <p:sp>
        <p:nvSpPr>
          <p:cNvPr id="18" name="TextBox 18"/>
          <p:cNvSpPr txBox="1"/>
          <p:nvPr/>
        </p:nvSpPr>
        <p:spPr>
          <a:xfrm>
            <a:off x="1372238" y="1630328"/>
            <a:ext cx="5625094" cy="586054"/>
          </a:xfrm>
          <a:prstGeom prst="rect">
            <a:avLst/>
          </a:prstGeom>
        </p:spPr>
        <p:txBody>
          <a:bodyPr lIns="0" tIns="0" rIns="0" bIns="0" rtlCol="0" anchor="t">
            <a:spAutoFit/>
          </a:bodyPr>
          <a:lstStyle/>
          <a:p>
            <a:pPr algn="l">
              <a:lnSpc>
                <a:spcPts val="1600"/>
              </a:lnSpc>
            </a:pPr>
            <a:r>
              <a:rPr lang="en-US" sz="1103" spc="-1">
                <a:solidFill>
                  <a:srgbClr val="000000"/>
                </a:solidFill>
                <a:latin typeface="IBM Plex Sans Condensed"/>
                <a:ea typeface="IBM Plex Sans Condensed"/>
                <a:cs typeface="IBM Plex Sans Condensed"/>
                <a:sym typeface="IBM Plex Sans Condensed"/>
              </a:rPr>
              <a:t>First thing we will not mark the story as done. We will first confirm the actual requirement from the stakeholder and update the user story and put it into the backlog. Based on the priority, we would be pulling the story in the next sprint. </a:t>
            </a:r>
          </a:p>
        </p:txBody>
      </p:sp>
      <p:sp>
        <p:nvSpPr>
          <p:cNvPr id="19" name="TextBox 19"/>
          <p:cNvSpPr txBox="1"/>
          <p:nvPr/>
        </p:nvSpPr>
        <p:spPr>
          <a:xfrm>
            <a:off x="1030529" y="4105675"/>
            <a:ext cx="5967946" cy="190005"/>
          </a:xfrm>
          <a:prstGeom prst="rect">
            <a:avLst/>
          </a:prstGeom>
        </p:spPr>
        <p:txBody>
          <a:bodyPr lIns="0" tIns="0" rIns="0" bIns="0" rtlCol="0" anchor="t">
            <a:spAutoFit/>
          </a:bodyPr>
          <a:lstStyle/>
          <a:p>
            <a:pPr algn="l">
              <a:lnSpc>
                <a:spcPts val="1599"/>
              </a:lnSpc>
            </a:pPr>
            <a:r>
              <a:rPr lang="en-US" sz="1103" spc="28">
                <a:solidFill>
                  <a:srgbClr val="000000"/>
                </a:solidFill>
                <a:latin typeface="IBM Plex Sans Condensed"/>
                <a:ea typeface="IBM Plex Sans Condensed"/>
                <a:cs typeface="IBM Plex Sans Condensed"/>
                <a:sym typeface="IBM Plex Sans Condensed"/>
              </a:rPr>
              <a:t> </a:t>
            </a:r>
            <a:r>
              <a:rPr lang="en-US" sz="1103" spc="28">
                <a:solidFill>
                  <a:srgbClr val="000000"/>
                </a:solidFill>
                <a:latin typeface="IBM Plex Sans Condensed Bold"/>
                <a:ea typeface="IBM Plex Sans Condensed Bold"/>
                <a:cs typeface="IBM Plex Sans Condensed Bold"/>
                <a:sym typeface="IBM Plex Sans Condensed Bold"/>
              </a:rPr>
              <a:t>Can you give an example of where scrum cannot be implemented? In that case, what do you </a:t>
            </a:r>
          </a:p>
        </p:txBody>
      </p:sp>
      <p:sp>
        <p:nvSpPr>
          <p:cNvPr id="20" name="TextBox 20"/>
          <p:cNvSpPr txBox="1"/>
          <p:nvPr/>
        </p:nvSpPr>
        <p:spPr>
          <a:xfrm>
            <a:off x="1143305" y="4316625"/>
            <a:ext cx="545640" cy="180289"/>
          </a:xfrm>
          <a:prstGeom prst="rect">
            <a:avLst/>
          </a:prstGeom>
        </p:spPr>
        <p:txBody>
          <a:bodyPr lIns="0" tIns="0" rIns="0" bIns="0" rtlCol="0" anchor="t">
            <a:spAutoFit/>
          </a:bodyPr>
          <a:lstStyle/>
          <a:p>
            <a:pPr algn="l">
              <a:lnSpc>
                <a:spcPts val="1599"/>
              </a:lnSpc>
            </a:pPr>
            <a:r>
              <a:rPr lang="en-US" sz="1103" spc="-1">
                <a:solidFill>
                  <a:srgbClr val="000000"/>
                </a:solidFill>
                <a:latin typeface="IBM Plex Sans Condensed Bold"/>
                <a:ea typeface="IBM Plex Sans Condensed Bold"/>
                <a:cs typeface="IBM Plex Sans Condensed Bold"/>
                <a:sym typeface="IBM Plex Sans Condensed Bold"/>
              </a:rPr>
              <a:t>suggest? </a:t>
            </a:r>
          </a:p>
        </p:txBody>
      </p:sp>
      <p:sp>
        <p:nvSpPr>
          <p:cNvPr id="21" name="TextBox 21"/>
          <p:cNvSpPr txBox="1"/>
          <p:nvPr/>
        </p:nvSpPr>
        <p:spPr>
          <a:xfrm>
            <a:off x="1143305" y="4480350"/>
            <a:ext cx="105042" cy="207226"/>
          </a:xfrm>
          <a:prstGeom prst="rect">
            <a:avLst/>
          </a:prstGeom>
        </p:spPr>
        <p:txBody>
          <a:bodyPr lIns="0" tIns="0" rIns="0" bIns="0" rtlCol="0" anchor="t">
            <a:spAutoFit/>
          </a:bodyPr>
          <a:lstStyle/>
          <a:p>
            <a:pPr algn="l">
              <a:lnSpc>
                <a:spcPts val="1599"/>
              </a:lnSpc>
            </a:pPr>
            <a:r>
              <a:rPr lang="en-US" sz="1103">
                <a:solidFill>
                  <a:srgbClr val="000000"/>
                </a:solidFill>
                <a:latin typeface="Arimo"/>
                <a:ea typeface="Arimo"/>
                <a:cs typeface="Arimo"/>
                <a:sym typeface="Arimo"/>
              </a:rPr>
              <a:t> </a:t>
            </a:r>
          </a:p>
        </p:txBody>
      </p:sp>
      <p:sp>
        <p:nvSpPr>
          <p:cNvPr id="22" name="TextBox 22"/>
          <p:cNvSpPr txBox="1"/>
          <p:nvPr/>
        </p:nvSpPr>
        <p:spPr>
          <a:xfrm>
            <a:off x="1372238" y="4523889"/>
            <a:ext cx="5629246" cy="375618"/>
          </a:xfrm>
          <a:prstGeom prst="rect">
            <a:avLst/>
          </a:prstGeom>
        </p:spPr>
        <p:txBody>
          <a:bodyPr lIns="0" tIns="0" rIns="0" bIns="0" rtlCol="0" anchor="t">
            <a:spAutoFit/>
          </a:bodyPr>
          <a:lstStyle/>
          <a:p>
            <a:pPr algn="l">
              <a:lnSpc>
                <a:spcPts val="1599"/>
              </a:lnSpc>
            </a:pPr>
            <a:r>
              <a:rPr lang="en-US" sz="1103" spc="-1">
                <a:solidFill>
                  <a:srgbClr val="000000"/>
                </a:solidFill>
                <a:latin typeface="IBM Plex Sans Condensed"/>
                <a:ea typeface="IBM Plex Sans Condensed"/>
                <a:cs typeface="IBM Plex Sans Condensed"/>
                <a:sym typeface="IBM Plex Sans Condensed"/>
              </a:rPr>
              <a:t>Scrum can be implemented in all kinds of projects. It is not only applicable to software but is also </a:t>
            </a:r>
          </a:p>
          <a:p>
            <a:pPr algn="l">
              <a:lnSpc>
                <a:spcPts val="1347"/>
              </a:lnSpc>
            </a:pPr>
            <a:r>
              <a:rPr lang="en-US" sz="1103" spc="-1">
                <a:solidFill>
                  <a:srgbClr val="000000"/>
                </a:solidFill>
                <a:latin typeface="IBM Plex Sans Condensed"/>
                <a:ea typeface="IBM Plex Sans Condensed"/>
                <a:cs typeface="IBM Plex Sans Condensed"/>
                <a:sym typeface="IBM Plex Sans Condensed"/>
              </a:rPr>
              <a:t>implemented successfully in mechanical and engineering projects. </a:t>
            </a:r>
          </a:p>
        </p:txBody>
      </p:sp>
      <p:sp>
        <p:nvSpPr>
          <p:cNvPr id="23" name="TextBox 23"/>
          <p:cNvSpPr txBox="1"/>
          <p:nvPr/>
        </p:nvSpPr>
        <p:spPr>
          <a:xfrm>
            <a:off x="1030529" y="2657113"/>
            <a:ext cx="5593290" cy="199530"/>
          </a:xfrm>
          <a:prstGeom prst="rect">
            <a:avLst/>
          </a:prstGeom>
        </p:spPr>
        <p:txBody>
          <a:bodyPr lIns="0" tIns="0" rIns="0" bIns="0" rtlCol="0" anchor="t">
            <a:spAutoFit/>
          </a:bodyPr>
          <a:lstStyle/>
          <a:p>
            <a:pPr algn="l">
              <a:lnSpc>
                <a:spcPts val="1631"/>
              </a:lnSpc>
            </a:pPr>
            <a:r>
              <a:rPr lang="en-US" sz="1103" spc="-1">
                <a:solidFill>
                  <a:srgbClr val="000000"/>
                </a:solidFill>
                <a:latin typeface="IBM Plex Sans Condensed"/>
                <a:ea typeface="IBM Plex Sans Condensed"/>
                <a:cs typeface="IBM Plex Sans Condensed"/>
                <a:sym typeface="IBM Plex Sans Condensed"/>
              </a:rPr>
              <a:t> </a:t>
            </a:r>
            <a:r>
              <a:rPr lang="en-US" sz="1103" spc="-1">
                <a:solidFill>
                  <a:srgbClr val="000000"/>
                </a:solidFill>
                <a:latin typeface="IBM Plex Sans Condensed Bold"/>
                <a:ea typeface="IBM Plex Sans Condensed Bold"/>
                <a:cs typeface="IBM Plex Sans Condensed Bold"/>
                <a:sym typeface="IBM Plex Sans Condensed Bold"/>
              </a:rPr>
              <a:t>Apart from planning, review, and retrospective, do you know any other ceremony in scrum? </a:t>
            </a:r>
          </a:p>
        </p:txBody>
      </p:sp>
      <p:sp>
        <p:nvSpPr>
          <p:cNvPr id="24" name="TextBox 24"/>
          <p:cNvSpPr txBox="1"/>
          <p:nvPr/>
        </p:nvSpPr>
        <p:spPr>
          <a:xfrm>
            <a:off x="1143305" y="2836716"/>
            <a:ext cx="105042" cy="216751"/>
          </a:xfrm>
          <a:prstGeom prst="rect">
            <a:avLst/>
          </a:prstGeom>
        </p:spPr>
        <p:txBody>
          <a:bodyPr lIns="0" tIns="0" rIns="0" bIns="0" rtlCol="0" anchor="t">
            <a:spAutoFit/>
          </a:bodyPr>
          <a:lstStyle/>
          <a:p>
            <a:pPr algn="l">
              <a:lnSpc>
                <a:spcPts val="1631"/>
              </a:lnSpc>
            </a:pPr>
            <a:r>
              <a:rPr lang="en-US" sz="1103">
                <a:solidFill>
                  <a:srgbClr val="000000"/>
                </a:solidFill>
                <a:latin typeface="Arimo"/>
                <a:ea typeface="Arimo"/>
                <a:cs typeface="Arimo"/>
                <a:sym typeface="Arimo"/>
              </a:rPr>
              <a:t> </a:t>
            </a:r>
          </a:p>
        </p:txBody>
      </p:sp>
      <p:sp>
        <p:nvSpPr>
          <p:cNvPr id="25" name="TextBox 25"/>
          <p:cNvSpPr txBox="1"/>
          <p:nvPr/>
        </p:nvSpPr>
        <p:spPr>
          <a:xfrm>
            <a:off x="1372238" y="2880255"/>
            <a:ext cx="5630266" cy="775030"/>
          </a:xfrm>
          <a:prstGeom prst="rect">
            <a:avLst/>
          </a:prstGeom>
        </p:spPr>
        <p:txBody>
          <a:bodyPr lIns="0" tIns="0" rIns="0" bIns="0" rtlCol="0" anchor="t">
            <a:spAutoFit/>
          </a:bodyPr>
          <a:lstStyle/>
          <a:p>
            <a:pPr algn="just">
              <a:lnSpc>
                <a:spcPts val="1631"/>
              </a:lnSpc>
            </a:pPr>
            <a:r>
              <a:rPr lang="en-US" sz="1103" spc="-1">
                <a:solidFill>
                  <a:srgbClr val="000000"/>
                </a:solidFill>
                <a:latin typeface="IBM Plex Sans Condensed"/>
                <a:ea typeface="IBM Plex Sans Condensed"/>
                <a:cs typeface="IBM Plex Sans Condensed"/>
                <a:sym typeface="IBM Plex Sans Condensed"/>
              </a:rPr>
              <a:t>These three meetings are the ones which occur on regular basis, apart from these We have one </a:t>
            </a:r>
          </a:p>
          <a:p>
            <a:pPr algn="just">
              <a:lnSpc>
                <a:spcPts val="1392"/>
              </a:lnSpc>
            </a:pPr>
            <a:r>
              <a:rPr lang="en-US" sz="1103" spc="6">
                <a:solidFill>
                  <a:srgbClr val="000000"/>
                </a:solidFill>
                <a:latin typeface="IBM Plex Sans Condensed"/>
                <a:ea typeface="IBM Plex Sans Condensed"/>
                <a:cs typeface="IBM Plex Sans Condensed"/>
                <a:sym typeface="IBM Plex Sans Condensed"/>
              </a:rPr>
              <a:t>more meeting which is the Product Backlog Grooming Meeting where the team, scrum master, </a:t>
            </a:r>
          </a:p>
          <a:p>
            <a:pPr algn="just">
              <a:lnSpc>
                <a:spcPts val="1727"/>
              </a:lnSpc>
            </a:pPr>
            <a:r>
              <a:rPr lang="en-US" sz="1103" spc="-1">
                <a:solidFill>
                  <a:srgbClr val="000000"/>
                </a:solidFill>
                <a:latin typeface="IBM Plex Sans Condensed"/>
                <a:ea typeface="IBM Plex Sans Condensed"/>
                <a:cs typeface="IBM Plex Sans Condensed"/>
                <a:sym typeface="IBM Plex Sans Condensed"/>
              </a:rPr>
              <a:t>and product owner meet to understand the business requirements, splits it into user stories, and </a:t>
            </a:r>
          </a:p>
          <a:p>
            <a:pPr algn="just">
              <a:lnSpc>
                <a:spcPts val="1343"/>
              </a:lnSpc>
            </a:pPr>
            <a:r>
              <a:rPr lang="en-US" sz="1103" spc="-1">
                <a:solidFill>
                  <a:srgbClr val="000000"/>
                </a:solidFill>
                <a:latin typeface="IBM Plex Sans Condensed"/>
                <a:ea typeface="IBM Plex Sans Condensed"/>
                <a:cs typeface="IBM Plex Sans Condensed"/>
                <a:sym typeface="IBM Plex Sans Condensed"/>
              </a:rPr>
              <a:t>estimating it. </a:t>
            </a:r>
          </a:p>
        </p:txBody>
      </p:sp>
      <p:sp>
        <p:nvSpPr>
          <p:cNvPr id="27" name="Footer Placeholder 26"/>
          <p:cNvSpPr>
            <a:spLocks noGrp="1"/>
          </p:cNvSpPr>
          <p:nvPr>
            <p:ph type="ftr" sz="quarter" idx="11"/>
          </p:nvPr>
        </p:nvSpPr>
        <p:spPr/>
        <p:txBody>
          <a:bodyPr/>
          <a:lstStyle/>
          <a:p>
            <a:r>
              <a:rPr lang="en-US" smtClean="0"/>
              <a:t>Mr. RANJIT KUMBHAR  7757962804</a:t>
            </a:r>
            <a:endParaRPr lang="en-US"/>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914400" y="932812"/>
            <a:ext cx="115567" cy="6769732"/>
          </a:xfrm>
          <a:custGeom>
            <a:avLst/>
            <a:gdLst/>
            <a:ahLst/>
            <a:cxnLst/>
            <a:rect l="l" t="t" r="r" b="b"/>
            <a:pathLst>
              <a:path w="115567" h="6769732">
                <a:moveTo>
                  <a:pt x="0" y="0"/>
                </a:moveTo>
                <a:lnTo>
                  <a:pt x="115567" y="0"/>
                </a:lnTo>
                <a:lnTo>
                  <a:pt x="115567" y="6769732"/>
                </a:lnTo>
                <a:lnTo>
                  <a:pt x="0" y="6769732"/>
                </a:lnTo>
                <a:lnTo>
                  <a:pt x="0" y="0"/>
                </a:lnTo>
                <a:close/>
              </a:path>
            </a:pathLst>
          </a:custGeom>
          <a:blipFill>
            <a:blip r:embed="rId2"/>
            <a:stretch>
              <a:fillRect/>
            </a:stretch>
          </a:blipFill>
        </p:spPr>
      </p:sp>
      <p:sp>
        <p:nvSpPr>
          <p:cNvPr id="4" name="TextBox 4"/>
          <p:cNvSpPr txBox="1"/>
          <p:nvPr/>
        </p:nvSpPr>
        <p:spPr>
          <a:xfrm>
            <a:off x="1030529" y="6312941"/>
            <a:ext cx="2057238" cy="190005"/>
          </a:xfrm>
          <a:prstGeom prst="rect">
            <a:avLst/>
          </a:prstGeom>
        </p:spPr>
        <p:txBody>
          <a:bodyPr lIns="0" tIns="0" rIns="0" bIns="0" rtlCol="0" anchor="t">
            <a:spAutoFit/>
          </a:bodyPr>
          <a:lstStyle/>
          <a:p>
            <a:pPr algn="l">
              <a:lnSpc>
                <a:spcPts val="1573"/>
              </a:lnSpc>
            </a:pPr>
            <a:r>
              <a:rPr lang="en-US" sz="1103" spc="-1">
                <a:solidFill>
                  <a:srgbClr val="000000"/>
                </a:solidFill>
                <a:latin typeface="IBM Plex Sans Condensed"/>
                <a:ea typeface="IBM Plex Sans Condensed"/>
                <a:cs typeface="IBM Plex Sans Condensed"/>
                <a:sym typeface="IBM Plex Sans Condensed"/>
              </a:rPr>
              <a:t> </a:t>
            </a:r>
            <a:r>
              <a:rPr lang="en-US" sz="1103" spc="-1">
                <a:solidFill>
                  <a:srgbClr val="000000"/>
                </a:solidFill>
                <a:latin typeface="IBM Plex Sans Condensed Bold"/>
                <a:ea typeface="IBM Plex Sans Condensed Bold"/>
                <a:cs typeface="IBM Plex Sans Condensed Bold"/>
                <a:sym typeface="IBM Plex Sans Condensed Bold"/>
              </a:rPr>
              <a:t>How do you define a user story? </a:t>
            </a:r>
          </a:p>
        </p:txBody>
      </p:sp>
      <p:sp>
        <p:nvSpPr>
          <p:cNvPr id="5" name="TextBox 5"/>
          <p:cNvSpPr txBox="1"/>
          <p:nvPr/>
        </p:nvSpPr>
        <p:spPr>
          <a:xfrm>
            <a:off x="1143305" y="6489487"/>
            <a:ext cx="105042" cy="207226"/>
          </a:xfrm>
          <a:prstGeom prst="rect">
            <a:avLst/>
          </a:prstGeom>
        </p:spPr>
        <p:txBody>
          <a:bodyPr lIns="0" tIns="0" rIns="0" bIns="0" rtlCol="0" anchor="t">
            <a:spAutoFit/>
          </a:bodyPr>
          <a:lstStyle/>
          <a:p>
            <a:pPr algn="l">
              <a:lnSpc>
                <a:spcPts val="1573"/>
              </a:lnSpc>
            </a:pPr>
            <a:r>
              <a:rPr lang="en-US" sz="1103">
                <a:solidFill>
                  <a:srgbClr val="000000"/>
                </a:solidFill>
                <a:latin typeface="Arimo"/>
                <a:ea typeface="Arimo"/>
                <a:cs typeface="Arimo"/>
                <a:sym typeface="Arimo"/>
              </a:rPr>
              <a:t> </a:t>
            </a:r>
          </a:p>
        </p:txBody>
      </p:sp>
      <p:sp>
        <p:nvSpPr>
          <p:cNvPr id="6" name="TextBox 6"/>
          <p:cNvSpPr txBox="1"/>
          <p:nvPr/>
        </p:nvSpPr>
        <p:spPr>
          <a:xfrm>
            <a:off x="1372238" y="6533036"/>
            <a:ext cx="5629389" cy="570814"/>
          </a:xfrm>
          <a:prstGeom prst="rect">
            <a:avLst/>
          </a:prstGeom>
        </p:spPr>
        <p:txBody>
          <a:bodyPr lIns="0" tIns="0" rIns="0" bIns="0" rtlCol="0" anchor="t">
            <a:spAutoFit/>
          </a:bodyPr>
          <a:lstStyle/>
          <a:p>
            <a:pPr algn="just">
              <a:lnSpc>
                <a:spcPts val="1573"/>
              </a:lnSpc>
            </a:pPr>
            <a:r>
              <a:rPr lang="en-US" sz="1103" spc="-1">
                <a:solidFill>
                  <a:srgbClr val="000000"/>
                </a:solidFill>
                <a:latin typeface="IBM Plex Sans Condensed"/>
                <a:ea typeface="IBM Plex Sans Condensed"/>
                <a:cs typeface="IBM Plex Sans Condensed"/>
                <a:sym typeface="IBM Plex Sans Condensed"/>
              </a:rPr>
              <a:t>Generally, the User stories are written by BA. So, I am not sure about the Syntax, but it is a process of Phrasing the requirements in a form of a story, it is a way of describing a feature set/Requirement like – </a:t>
            </a:r>
            <a:r>
              <a:rPr lang="en-US" sz="1103" spc="-1">
                <a:solidFill>
                  <a:srgbClr val="000000"/>
                </a:solidFill>
                <a:latin typeface="IBM Plex Sans Condensed Bold"/>
                <a:ea typeface="IBM Plex Sans Condensed Bold"/>
                <a:cs typeface="IBM Plex Sans Condensed Bold"/>
                <a:sym typeface="IBM Plex Sans Condensed Bold"/>
              </a:rPr>
              <a:t>“I need …, So that ...”.</a:t>
            </a:r>
            <a:r>
              <a:rPr lang="en-US" sz="1103" spc="-1">
                <a:solidFill>
                  <a:srgbClr val="000000"/>
                </a:solidFill>
                <a:latin typeface="IBM Plex Sans Condensed"/>
                <a:ea typeface="IBM Plex Sans Condensed"/>
                <a:cs typeface="IBM Plex Sans Condensed"/>
                <a:sym typeface="IBM Plex Sans Condensed"/>
              </a:rPr>
              <a:t> </a:t>
            </a:r>
          </a:p>
        </p:txBody>
      </p:sp>
      <p:sp>
        <p:nvSpPr>
          <p:cNvPr id="7" name="TextBox 7"/>
          <p:cNvSpPr txBox="1"/>
          <p:nvPr/>
        </p:nvSpPr>
        <p:spPr>
          <a:xfrm>
            <a:off x="1030529" y="7458608"/>
            <a:ext cx="1963969" cy="285255"/>
          </a:xfrm>
          <a:prstGeom prst="rect">
            <a:avLst/>
          </a:prstGeom>
        </p:spPr>
        <p:txBody>
          <a:bodyPr lIns="0" tIns="0" rIns="0" bIns="0" rtlCol="0" anchor="t">
            <a:spAutoFit/>
          </a:bodyPr>
          <a:lstStyle/>
          <a:p>
            <a:pPr algn="l">
              <a:lnSpc>
                <a:spcPts val="2545"/>
              </a:lnSpc>
            </a:pPr>
            <a:r>
              <a:rPr lang="en-US" sz="1103" spc="-1">
                <a:solidFill>
                  <a:srgbClr val="000000"/>
                </a:solidFill>
                <a:latin typeface="IBM Plex Sans Condensed"/>
                <a:ea typeface="IBM Plex Sans Condensed"/>
                <a:cs typeface="IBM Plex Sans Condensed"/>
                <a:sym typeface="IBM Plex Sans Condensed"/>
              </a:rPr>
              <a:t> </a:t>
            </a:r>
            <a:r>
              <a:rPr lang="en-US" sz="1103" spc="-1">
                <a:solidFill>
                  <a:srgbClr val="000000"/>
                </a:solidFill>
                <a:latin typeface="IBM Plex Sans Condensed Bold"/>
                <a:ea typeface="IBM Plex Sans Condensed Bold"/>
                <a:cs typeface="IBM Plex Sans Condensed Bold"/>
                <a:sym typeface="IBM Plex Sans Condensed Bold"/>
              </a:rPr>
              <a:t>Which SDLC model is the best? </a:t>
            </a:r>
          </a:p>
        </p:txBody>
      </p:sp>
      <p:sp>
        <p:nvSpPr>
          <p:cNvPr id="8" name="TextBox 8"/>
          <p:cNvSpPr txBox="1"/>
          <p:nvPr/>
        </p:nvSpPr>
        <p:spPr>
          <a:xfrm>
            <a:off x="1143305" y="7797822"/>
            <a:ext cx="5863247" cy="863803"/>
          </a:xfrm>
          <a:prstGeom prst="rect">
            <a:avLst/>
          </a:prstGeom>
        </p:spPr>
        <p:txBody>
          <a:bodyPr lIns="0" tIns="0" rIns="0" bIns="0" rtlCol="0" anchor="t">
            <a:spAutoFit/>
          </a:bodyPr>
          <a:lstStyle/>
          <a:p>
            <a:pPr algn="just">
              <a:lnSpc>
                <a:spcPts val="2545"/>
              </a:lnSpc>
            </a:pPr>
            <a:r>
              <a:rPr lang="en-US" sz="1103" spc="9">
                <a:solidFill>
                  <a:srgbClr val="000000"/>
                </a:solidFill>
                <a:latin typeface="IBM Plex Sans Condensed"/>
                <a:ea typeface="IBM Plex Sans Condensed"/>
                <a:cs typeface="IBM Plex Sans Condensed"/>
                <a:sym typeface="IBM Plex Sans Condensed"/>
              </a:rPr>
              <a:t>SDLC models are selected according to the requirements of the development process. Each model </a:t>
            </a:r>
          </a:p>
          <a:p>
            <a:pPr algn="just">
              <a:lnSpc>
                <a:spcPts val="574"/>
              </a:lnSpc>
            </a:pPr>
            <a:r>
              <a:rPr lang="en-US" sz="1103" spc="-1">
                <a:solidFill>
                  <a:srgbClr val="000000"/>
                </a:solidFill>
                <a:latin typeface="IBM Plex Sans Condensed"/>
                <a:ea typeface="IBM Plex Sans Condensed"/>
                <a:cs typeface="IBM Plex Sans Condensed"/>
                <a:sym typeface="IBM Plex Sans Condensed"/>
              </a:rPr>
              <a:t>provides unique features for software development. Due to that, it may vary software-to-software to </a:t>
            </a:r>
          </a:p>
          <a:p>
            <a:pPr algn="just">
              <a:lnSpc>
                <a:spcPts val="2498"/>
              </a:lnSpc>
            </a:pPr>
            <a:r>
              <a:rPr lang="en-US" sz="1103" spc="4">
                <a:solidFill>
                  <a:srgbClr val="000000"/>
                </a:solidFill>
                <a:latin typeface="IBM Plex Sans Condensed"/>
                <a:ea typeface="IBM Plex Sans Condensed"/>
                <a:cs typeface="IBM Plex Sans Condensed"/>
                <a:sym typeface="IBM Plex Sans Condensed"/>
              </a:rPr>
              <a:t>decide which model is best. But nowadays the Agile Model is the most popular and widely adopted </a:t>
            </a:r>
          </a:p>
          <a:p>
            <a:pPr algn="just">
              <a:lnSpc>
                <a:spcPts val="574"/>
              </a:lnSpc>
            </a:pPr>
            <a:r>
              <a:rPr lang="en-US" sz="1103" spc="-1">
                <a:solidFill>
                  <a:srgbClr val="000000"/>
                </a:solidFill>
                <a:latin typeface="IBM Plex Sans Condensed"/>
                <a:ea typeface="IBM Plex Sans Condensed"/>
                <a:cs typeface="IBM Plex Sans Condensed"/>
                <a:sym typeface="IBM Plex Sans Condensed"/>
              </a:rPr>
              <a:t>by software firms. </a:t>
            </a:r>
          </a:p>
        </p:txBody>
      </p:sp>
      <p:sp>
        <p:nvSpPr>
          <p:cNvPr id="9" name="TextBox 9"/>
          <p:cNvSpPr txBox="1"/>
          <p:nvPr/>
        </p:nvSpPr>
        <p:spPr>
          <a:xfrm>
            <a:off x="1030529" y="898169"/>
            <a:ext cx="2134962" cy="190005"/>
          </a:xfrm>
          <a:prstGeom prst="rect">
            <a:avLst/>
          </a:prstGeom>
        </p:spPr>
        <p:txBody>
          <a:bodyPr lIns="0" tIns="0" rIns="0" bIns="0" rtlCol="0" anchor="t">
            <a:spAutoFit/>
          </a:bodyPr>
          <a:lstStyle/>
          <a:p>
            <a:pPr algn="l">
              <a:lnSpc>
                <a:spcPts val="1588"/>
              </a:lnSpc>
            </a:pPr>
            <a:r>
              <a:rPr lang="en-US" sz="1103" spc="-1">
                <a:solidFill>
                  <a:srgbClr val="000000"/>
                </a:solidFill>
                <a:latin typeface="IBM Plex Sans Condensed"/>
                <a:ea typeface="IBM Plex Sans Condensed"/>
                <a:cs typeface="IBM Plex Sans Condensed"/>
                <a:sym typeface="IBM Plex Sans Condensed"/>
              </a:rPr>
              <a:t> </a:t>
            </a:r>
            <a:r>
              <a:rPr lang="en-US" sz="1103" spc="-1">
                <a:solidFill>
                  <a:srgbClr val="000000"/>
                </a:solidFill>
                <a:latin typeface="IBM Plex Sans Condensed Bold"/>
                <a:ea typeface="IBM Plex Sans Condensed Bold"/>
                <a:cs typeface="IBM Plex Sans Condensed Bold"/>
                <a:sym typeface="IBM Plex Sans Condensed Bold"/>
              </a:rPr>
              <a:t>Which are the top agile matrices? </a:t>
            </a:r>
          </a:p>
        </p:txBody>
      </p:sp>
      <p:sp>
        <p:nvSpPr>
          <p:cNvPr id="10" name="TextBox 10"/>
          <p:cNvSpPr txBox="1"/>
          <p:nvPr/>
        </p:nvSpPr>
        <p:spPr>
          <a:xfrm>
            <a:off x="1143305" y="1074715"/>
            <a:ext cx="105042" cy="207226"/>
          </a:xfrm>
          <a:prstGeom prst="rect">
            <a:avLst/>
          </a:prstGeom>
        </p:spPr>
        <p:txBody>
          <a:bodyPr lIns="0" tIns="0" rIns="0" bIns="0" rtlCol="0" anchor="t">
            <a:spAutoFit/>
          </a:bodyPr>
          <a:lstStyle/>
          <a:p>
            <a:pPr algn="l">
              <a:lnSpc>
                <a:spcPts val="1588"/>
              </a:lnSpc>
            </a:pPr>
            <a:r>
              <a:rPr lang="en-US" sz="1103">
                <a:solidFill>
                  <a:srgbClr val="000000"/>
                </a:solidFill>
                <a:latin typeface="Arimo"/>
                <a:ea typeface="Arimo"/>
                <a:cs typeface="Arimo"/>
                <a:sym typeface="Arimo"/>
              </a:rPr>
              <a:t> </a:t>
            </a:r>
          </a:p>
        </p:txBody>
      </p:sp>
      <p:sp>
        <p:nvSpPr>
          <p:cNvPr id="11" name="TextBox 11"/>
          <p:cNvSpPr txBox="1"/>
          <p:nvPr/>
        </p:nvSpPr>
        <p:spPr>
          <a:xfrm>
            <a:off x="1372238" y="1118264"/>
            <a:ext cx="5629913" cy="973150"/>
          </a:xfrm>
          <a:prstGeom prst="rect">
            <a:avLst/>
          </a:prstGeom>
        </p:spPr>
        <p:txBody>
          <a:bodyPr lIns="0" tIns="0" rIns="0" bIns="0" rtlCol="0" anchor="t">
            <a:spAutoFit/>
          </a:bodyPr>
          <a:lstStyle/>
          <a:p>
            <a:pPr algn="just">
              <a:lnSpc>
                <a:spcPts val="1588"/>
              </a:lnSpc>
            </a:pPr>
            <a:r>
              <a:rPr lang="en-US" sz="1103" spc="-1">
                <a:solidFill>
                  <a:srgbClr val="000000"/>
                </a:solidFill>
                <a:latin typeface="IBM Plex Sans Condensed Bold"/>
                <a:ea typeface="IBM Plex Sans Condensed Bold"/>
                <a:cs typeface="IBM Plex Sans Condensed Bold"/>
                <a:sym typeface="IBM Plex Sans Condensed Bold"/>
              </a:rPr>
              <a:t>Sprint burndown matric:</a:t>
            </a:r>
            <a:r>
              <a:rPr lang="en-US" sz="1103" spc="-1">
                <a:solidFill>
                  <a:srgbClr val="000000"/>
                </a:solidFill>
                <a:latin typeface="IBM Plex Sans Condensed"/>
                <a:ea typeface="IBM Plex Sans Condensed"/>
                <a:cs typeface="IBM Plex Sans Condensed"/>
                <a:sym typeface="IBM Plex Sans Condensed"/>
              </a:rPr>
              <a:t> Shows that how much work is </a:t>
            </a:r>
            <a:r>
              <a:rPr lang="en-US" sz="1103" spc="-1">
                <a:solidFill>
                  <a:srgbClr val="FF0000"/>
                </a:solidFill>
                <a:latin typeface="IBM Plex Sans Condensed"/>
                <a:ea typeface="IBM Plex Sans Condensed"/>
                <a:cs typeface="IBM Plex Sans Condensed"/>
                <a:sym typeface="IBM Plex Sans Condensed"/>
              </a:rPr>
              <a:t>pending/remaining in the Sprint.</a:t>
            </a:r>
            <a:r>
              <a:rPr lang="en-US" sz="1103" spc="-1">
                <a:solidFill>
                  <a:srgbClr val="000000"/>
                </a:solidFill>
                <a:latin typeface="IBM Plex Sans Condensed"/>
                <a:ea typeface="IBM Plex Sans Condensed"/>
                <a:cs typeface="IBM Plex Sans Condensed"/>
                <a:sym typeface="IBM Plex Sans Condensed"/>
              </a:rPr>
              <a:t> Maintain by the Scrum Master daily. The progress is tracked by a Burndown chart. It </a:t>
            </a:r>
            <a:r>
              <a:rPr lang="en-US" sz="1103" spc="-1">
                <a:solidFill>
                  <a:srgbClr val="FF0000"/>
                </a:solidFill>
                <a:latin typeface="IBM Plex Sans Condensed"/>
                <a:ea typeface="IBM Plex Sans Condensed"/>
                <a:cs typeface="IBM Plex Sans Condensed"/>
                <a:sym typeface="IBM Plex Sans Condensed"/>
              </a:rPr>
              <a:t>shows that estimated Vs. actual efforts </a:t>
            </a:r>
            <a:r>
              <a:rPr lang="en-US" sz="1103" spc="-1">
                <a:solidFill>
                  <a:srgbClr val="000000"/>
                </a:solidFill>
                <a:latin typeface="IBM Plex Sans Condensed"/>
                <a:ea typeface="IBM Plex Sans Condensed"/>
                <a:cs typeface="IBM Plex Sans Condensed"/>
                <a:sym typeface="IBM Plex Sans Condensed"/>
              </a:rPr>
              <a:t>of the Scrum Task. </a:t>
            </a:r>
            <a:r>
              <a:rPr lang="en-US" sz="1103" spc="-1">
                <a:solidFill>
                  <a:srgbClr val="000000"/>
                </a:solidFill>
                <a:latin typeface="IBM Plex Sans Condensed Bold"/>
                <a:ea typeface="IBM Plex Sans Condensed Bold"/>
                <a:cs typeface="IBM Plex Sans Condensed Bold"/>
                <a:sym typeface="IBM Plex Sans Condensed Bold"/>
              </a:rPr>
              <a:t>Velocity:</a:t>
            </a:r>
            <a:r>
              <a:rPr lang="en-US" sz="1103" spc="-1">
                <a:solidFill>
                  <a:srgbClr val="000000"/>
                </a:solidFill>
                <a:latin typeface="IBM Plex Sans Condensed"/>
                <a:ea typeface="IBM Plex Sans Condensed"/>
                <a:cs typeface="IBM Plex Sans Condensed"/>
                <a:sym typeface="IBM Plex Sans Condensed"/>
              </a:rPr>
              <a:t> Velocity (is a metric) </a:t>
            </a:r>
            <a:r>
              <a:rPr lang="en-US" sz="1103" spc="-1">
                <a:solidFill>
                  <a:srgbClr val="FF0000"/>
                </a:solidFill>
                <a:latin typeface="IBM Plex Sans Condensed Bold"/>
                <a:ea typeface="IBM Plex Sans Condensed Bold"/>
                <a:cs typeface="IBM Plex Sans Condensed Bold"/>
                <a:sym typeface="IBM Plex Sans Condensed Bold"/>
              </a:rPr>
              <a:t>used to measure</a:t>
            </a:r>
            <a:r>
              <a:rPr lang="en-US" sz="1103" spc="-1">
                <a:solidFill>
                  <a:srgbClr val="FF0000"/>
                </a:solidFill>
                <a:latin typeface="IBM Plex Sans Condensed"/>
                <a:ea typeface="IBM Plex Sans Condensed"/>
                <a:cs typeface="IBM Plex Sans Condensed"/>
                <a:sym typeface="IBM Plex Sans Condensed"/>
              </a:rPr>
              <a:t> </a:t>
            </a:r>
            <a:r>
              <a:rPr lang="en-US" sz="1103" spc="-1">
                <a:solidFill>
                  <a:srgbClr val="000000"/>
                </a:solidFill>
                <a:latin typeface="IBM Plex Sans Condensed"/>
                <a:ea typeface="IBM Plex Sans Condensed"/>
                <a:cs typeface="IBM Plex Sans Condensed"/>
                <a:sym typeface="IBM Plex Sans Condensed"/>
              </a:rPr>
              <a:t>the </a:t>
            </a:r>
            <a:r>
              <a:rPr lang="en-US" sz="1103" spc="-1">
                <a:solidFill>
                  <a:srgbClr val="FF0000"/>
                </a:solidFill>
                <a:latin typeface="IBM Plex Sans Condensed Bold"/>
                <a:ea typeface="IBM Plex Sans Condensed Bold"/>
                <a:cs typeface="IBM Plex Sans Condensed Bold"/>
                <a:sym typeface="IBM Plex Sans Condensed Bold"/>
              </a:rPr>
              <a:t>units of work done (completed)</a:t>
            </a:r>
            <a:r>
              <a:rPr lang="en-US" sz="1103" spc="-1">
                <a:solidFill>
                  <a:srgbClr val="FF0000"/>
                </a:solidFill>
                <a:latin typeface="IBM Plex Sans Condensed"/>
                <a:ea typeface="IBM Plex Sans Condensed"/>
                <a:cs typeface="IBM Plex Sans Condensed"/>
                <a:sym typeface="IBM Plex Sans Condensed"/>
              </a:rPr>
              <a:t> </a:t>
            </a:r>
            <a:r>
              <a:rPr lang="en-US" sz="1103" spc="-1">
                <a:solidFill>
                  <a:srgbClr val="000000"/>
                </a:solidFill>
                <a:latin typeface="IBM Plex Sans Condensed"/>
                <a:ea typeface="IBM Plex Sans Condensed"/>
                <a:cs typeface="IBM Plex Sans Condensed"/>
                <a:sym typeface="IBM Plex Sans Condensed"/>
              </a:rPr>
              <a:t>in the given </a:t>
            </a:r>
          </a:p>
          <a:p>
            <a:pPr algn="just">
              <a:lnSpc>
                <a:spcPts val="1421"/>
              </a:lnSpc>
            </a:pPr>
            <a:r>
              <a:rPr lang="en-US" sz="1103" spc="-1">
                <a:solidFill>
                  <a:srgbClr val="FF0000"/>
                </a:solidFill>
                <a:latin typeface="IBM Plex Sans Condensed Bold"/>
                <a:ea typeface="IBM Plex Sans Condensed Bold"/>
                <a:cs typeface="IBM Plex Sans Condensed Bold"/>
                <a:sym typeface="IBM Plex Sans Condensed Bold"/>
              </a:rPr>
              <a:t>time frame.</a:t>
            </a:r>
            <a:r>
              <a:rPr lang="en-US" sz="1103" spc="-1">
                <a:solidFill>
                  <a:srgbClr val="000000"/>
                </a:solidFill>
                <a:latin typeface="IBM Plex Sans Condensed"/>
                <a:ea typeface="IBM Plex Sans Condensed"/>
                <a:cs typeface="IBM Plex Sans Condensed"/>
                <a:sym typeface="IBM Plex Sans Condensed"/>
              </a:rPr>
              <a:t> </a:t>
            </a:r>
          </a:p>
        </p:txBody>
      </p:sp>
      <p:sp>
        <p:nvSpPr>
          <p:cNvPr id="12" name="TextBox 12"/>
          <p:cNvSpPr txBox="1"/>
          <p:nvPr/>
        </p:nvSpPr>
        <p:spPr>
          <a:xfrm>
            <a:off x="1143305" y="1672504"/>
            <a:ext cx="105042" cy="207226"/>
          </a:xfrm>
          <a:prstGeom prst="rect">
            <a:avLst/>
          </a:prstGeom>
        </p:spPr>
        <p:txBody>
          <a:bodyPr lIns="0" tIns="0" rIns="0" bIns="0" rtlCol="0" anchor="t">
            <a:spAutoFit/>
          </a:bodyPr>
          <a:lstStyle/>
          <a:p>
            <a:pPr algn="l">
              <a:lnSpc>
                <a:spcPts val="1588"/>
              </a:lnSpc>
            </a:pPr>
            <a:r>
              <a:rPr lang="en-US" sz="1103">
                <a:solidFill>
                  <a:srgbClr val="000000"/>
                </a:solidFill>
                <a:latin typeface="Arimo"/>
                <a:ea typeface="Arimo"/>
                <a:cs typeface="Arimo"/>
                <a:sym typeface="Arimo"/>
              </a:rPr>
              <a:t> </a:t>
            </a:r>
          </a:p>
        </p:txBody>
      </p:sp>
      <p:sp>
        <p:nvSpPr>
          <p:cNvPr id="13" name="TextBox 13"/>
          <p:cNvSpPr txBox="1"/>
          <p:nvPr/>
        </p:nvSpPr>
        <p:spPr>
          <a:xfrm>
            <a:off x="1143305" y="2071792"/>
            <a:ext cx="5859428" cy="211998"/>
          </a:xfrm>
          <a:prstGeom prst="rect">
            <a:avLst/>
          </a:prstGeom>
        </p:spPr>
        <p:txBody>
          <a:bodyPr lIns="0" tIns="0" rIns="0" bIns="0" rtlCol="0" anchor="t">
            <a:spAutoFit/>
          </a:bodyPr>
          <a:lstStyle/>
          <a:p>
            <a:pPr algn="l">
              <a:lnSpc>
                <a:spcPts val="1793"/>
              </a:lnSpc>
            </a:pPr>
            <a:r>
              <a:rPr lang="en-US" sz="1103" spc="-1">
                <a:solidFill>
                  <a:srgbClr val="000000"/>
                </a:solidFill>
                <a:latin typeface="IBM Plex Sans Condensed"/>
                <a:ea typeface="IBM Plex Sans Condensed"/>
                <a:cs typeface="IBM Plex Sans Condensed"/>
                <a:sym typeface="IBM Plex Sans Condensed"/>
              </a:rPr>
              <a:t> </a:t>
            </a:r>
            <a:r>
              <a:rPr lang="en-US" sz="1103" spc="-1">
                <a:solidFill>
                  <a:srgbClr val="000000"/>
                </a:solidFill>
                <a:latin typeface="IBM Plex Sans Condensed Bold"/>
                <a:ea typeface="IBM Plex Sans Condensed Bold"/>
                <a:cs typeface="IBM Plex Sans Condensed Bold"/>
                <a:sym typeface="IBM Plex Sans Condensed Bold"/>
              </a:rPr>
              <a:t>Work category allocation:</a:t>
            </a:r>
            <a:r>
              <a:rPr lang="en-US" sz="1103" spc="-1">
                <a:solidFill>
                  <a:srgbClr val="000000"/>
                </a:solidFill>
                <a:latin typeface="IBM Plex Sans Condensed"/>
                <a:ea typeface="IBM Plex Sans Condensed"/>
                <a:cs typeface="IBM Plex Sans Condensed"/>
                <a:sym typeface="IBM Plex Sans Condensed"/>
              </a:rPr>
              <a:t> This factor provides us a clear idea about where we are investing our </a:t>
            </a:r>
          </a:p>
        </p:txBody>
      </p:sp>
      <p:sp>
        <p:nvSpPr>
          <p:cNvPr id="14" name="TextBox 14"/>
          <p:cNvSpPr txBox="1"/>
          <p:nvPr/>
        </p:nvSpPr>
        <p:spPr>
          <a:xfrm>
            <a:off x="1372238" y="2338988"/>
            <a:ext cx="5628637" cy="2142696"/>
          </a:xfrm>
          <a:prstGeom prst="rect">
            <a:avLst/>
          </a:prstGeom>
        </p:spPr>
        <p:txBody>
          <a:bodyPr lIns="0" tIns="0" rIns="0" bIns="0" rtlCol="0" anchor="t">
            <a:spAutoFit/>
          </a:bodyPr>
          <a:lstStyle/>
          <a:p>
            <a:pPr algn="just">
              <a:lnSpc>
                <a:spcPts val="1278"/>
              </a:lnSpc>
            </a:pPr>
            <a:r>
              <a:rPr lang="en-US" sz="1103" spc="-1">
                <a:solidFill>
                  <a:srgbClr val="000000"/>
                </a:solidFill>
                <a:latin typeface="IBM Plex Sans Condensed"/>
                <a:ea typeface="IBM Plex Sans Condensed"/>
                <a:cs typeface="IBM Plex Sans Condensed"/>
                <a:sym typeface="IBM Plex Sans Condensed"/>
              </a:rPr>
              <a:t>time or where to set priority. </a:t>
            </a:r>
          </a:p>
          <a:p>
            <a:pPr algn="just">
              <a:lnSpc>
                <a:spcPts val="1941"/>
              </a:lnSpc>
            </a:pPr>
            <a:r>
              <a:rPr lang="en-US" sz="1103" spc="-1">
                <a:solidFill>
                  <a:srgbClr val="000000"/>
                </a:solidFill>
                <a:latin typeface="IBM Plex Sans Condensed Bold"/>
                <a:ea typeface="IBM Plex Sans Condensed Bold"/>
                <a:cs typeface="IBM Plex Sans Condensed Bold"/>
                <a:sym typeface="IBM Plex Sans Condensed Bold"/>
              </a:rPr>
              <a:t>Defect removal awareness:</a:t>
            </a:r>
            <a:r>
              <a:rPr lang="en-US" sz="1103" spc="-1">
                <a:solidFill>
                  <a:srgbClr val="000000"/>
                </a:solidFill>
                <a:latin typeface="IBM Plex Sans Condensed"/>
                <a:ea typeface="IBM Plex Sans Condensed"/>
                <a:cs typeface="IBM Plex Sans Condensed"/>
                <a:sym typeface="IBM Plex Sans Condensed"/>
              </a:rPr>
              <a:t> Quality products can be delivered by active members and their </a:t>
            </a:r>
          </a:p>
          <a:p>
            <a:pPr algn="just">
              <a:lnSpc>
                <a:spcPts val="1130"/>
              </a:lnSpc>
            </a:pPr>
            <a:r>
              <a:rPr lang="en-US" sz="1103" spc="-1">
                <a:solidFill>
                  <a:srgbClr val="000000"/>
                </a:solidFill>
                <a:latin typeface="IBM Plex Sans Condensed"/>
                <a:ea typeface="IBM Plex Sans Condensed"/>
                <a:cs typeface="IBM Plex Sans Condensed"/>
                <a:sym typeface="IBM Plex Sans Condensed"/>
              </a:rPr>
              <a:t>awareness </a:t>
            </a:r>
          </a:p>
          <a:p>
            <a:pPr algn="just">
              <a:lnSpc>
                <a:spcPts val="2085"/>
              </a:lnSpc>
            </a:pPr>
            <a:r>
              <a:rPr lang="en-US" sz="1103" spc="-1">
                <a:solidFill>
                  <a:srgbClr val="000000"/>
                </a:solidFill>
                <a:latin typeface="IBM Plex Sans Condensed Bold"/>
                <a:ea typeface="IBM Plex Sans Condensed Bold"/>
                <a:cs typeface="IBM Plex Sans Condensed Bold"/>
                <a:sym typeface="IBM Plex Sans Condensed Bold"/>
              </a:rPr>
              <a:t>Cumulative flow diagram:</a:t>
            </a:r>
            <a:r>
              <a:rPr lang="en-US" sz="1103" spc="-1">
                <a:solidFill>
                  <a:srgbClr val="000000"/>
                </a:solidFill>
                <a:latin typeface="IBM Plex Sans Condensed"/>
                <a:ea typeface="IBM Plex Sans Condensed"/>
                <a:cs typeface="IBM Plex Sans Condensed"/>
                <a:sym typeface="IBM Plex Sans Condensed"/>
              </a:rPr>
              <a:t> With the help of this flow diagram, the uniform workflow can be </a:t>
            </a:r>
          </a:p>
          <a:p>
            <a:pPr algn="just">
              <a:lnSpc>
                <a:spcPts val="985"/>
              </a:lnSpc>
            </a:pPr>
            <a:r>
              <a:rPr lang="en-US" sz="1103" spc="-1">
                <a:solidFill>
                  <a:srgbClr val="000000"/>
                </a:solidFill>
                <a:latin typeface="IBM Plex Sans Condensed"/>
                <a:ea typeface="IBM Plex Sans Condensed"/>
                <a:cs typeface="IBM Plex Sans Condensed"/>
                <a:sym typeface="IBM Plex Sans Condensed"/>
              </a:rPr>
              <a:t>checked, where X-axis shows time and Y-axis shows no. of efforts. </a:t>
            </a:r>
          </a:p>
          <a:p>
            <a:pPr algn="just">
              <a:lnSpc>
                <a:spcPts val="2230"/>
              </a:lnSpc>
            </a:pPr>
            <a:r>
              <a:rPr lang="en-US" sz="1103" spc="-1">
                <a:solidFill>
                  <a:srgbClr val="000000"/>
                </a:solidFill>
                <a:latin typeface="IBM Plex Sans Condensed Bold"/>
                <a:ea typeface="IBM Plex Sans Condensed Bold"/>
                <a:cs typeface="IBM Plex Sans Condensed Bold"/>
                <a:sym typeface="IBM Plex Sans Condensed Bold"/>
              </a:rPr>
              <a:t>A business value delivered:</a:t>
            </a:r>
            <a:r>
              <a:rPr lang="en-US" sz="1103" spc="-1">
                <a:solidFill>
                  <a:srgbClr val="000000"/>
                </a:solidFill>
                <a:latin typeface="IBM Plex Sans Condensed"/>
                <a:ea typeface="IBM Plex Sans Condensed"/>
                <a:cs typeface="IBM Plex Sans Condensed"/>
                <a:sym typeface="IBM Plex Sans Condensed"/>
              </a:rPr>
              <a:t> Business value delivered is an entity that shows the team’s working </a:t>
            </a:r>
          </a:p>
          <a:p>
            <a:pPr algn="just">
              <a:lnSpc>
                <a:spcPts val="842"/>
              </a:lnSpc>
            </a:pPr>
            <a:r>
              <a:rPr lang="en-US" sz="1103" spc="11">
                <a:solidFill>
                  <a:srgbClr val="000000"/>
                </a:solidFill>
                <a:latin typeface="IBM Plex Sans Condensed"/>
                <a:ea typeface="IBM Plex Sans Condensed"/>
                <a:cs typeface="IBM Plex Sans Condensed"/>
                <a:sym typeface="IBM Plex Sans Condensed"/>
              </a:rPr>
              <a:t>efficiency. This method is used to measure, which around 100 points are associated with each </a:t>
            </a:r>
          </a:p>
          <a:p>
            <a:pPr algn="just">
              <a:lnSpc>
                <a:spcPts val="2235"/>
              </a:lnSpc>
            </a:pPr>
            <a:r>
              <a:rPr lang="en-US" sz="1103" spc="22">
                <a:solidFill>
                  <a:srgbClr val="000000"/>
                </a:solidFill>
                <a:latin typeface="IBM Plex Sans Condensed"/>
                <a:ea typeface="IBM Plex Sans Condensed"/>
                <a:cs typeface="IBM Plex Sans Condensed"/>
                <a:sym typeface="IBM Plex Sans Condensed"/>
              </a:rPr>
              <a:t>project. Business objectives are given value from 1,2,3,5 and so on according to complexity, </a:t>
            </a:r>
          </a:p>
          <a:p>
            <a:pPr algn="just">
              <a:lnSpc>
                <a:spcPts val="884"/>
              </a:lnSpc>
            </a:pPr>
            <a:r>
              <a:rPr lang="en-US" sz="1103" spc="-1">
                <a:solidFill>
                  <a:srgbClr val="000000"/>
                </a:solidFill>
                <a:latin typeface="IBM Plex Sans Condensed"/>
                <a:ea typeface="IBM Plex Sans Condensed"/>
                <a:cs typeface="IBM Plex Sans Condensed"/>
                <a:sym typeface="IBM Plex Sans Condensed"/>
              </a:rPr>
              <a:t>urgency, and ROI. </a:t>
            </a:r>
          </a:p>
          <a:p>
            <a:pPr algn="just">
              <a:lnSpc>
                <a:spcPts val="2331"/>
              </a:lnSpc>
            </a:pPr>
            <a:r>
              <a:rPr lang="en-US" sz="1103" spc="-1">
                <a:solidFill>
                  <a:srgbClr val="000000"/>
                </a:solidFill>
                <a:latin typeface="IBM Plex Sans Condensed Bold"/>
                <a:ea typeface="IBM Plex Sans Condensed Bold"/>
                <a:cs typeface="IBM Plex Sans Condensed Bold"/>
                <a:sym typeface="IBM Plex Sans Condensed Bold"/>
              </a:rPr>
              <a:t>Defect resolution time</a:t>
            </a:r>
            <a:r>
              <a:rPr lang="en-US" sz="1103" spc="-1">
                <a:solidFill>
                  <a:srgbClr val="000000"/>
                </a:solidFill>
                <a:latin typeface="IBM Plex Sans Condensed"/>
                <a:ea typeface="IBM Plex Sans Condensed"/>
                <a:cs typeface="IBM Plex Sans Condensed"/>
                <a:sym typeface="IBM Plex Sans Condensed"/>
              </a:rPr>
              <a:t>: It’s a process where team member detects the bug and priority intention </a:t>
            </a:r>
          </a:p>
          <a:p>
            <a:pPr algn="just">
              <a:lnSpc>
                <a:spcPts val="739"/>
              </a:lnSpc>
            </a:pPr>
            <a:r>
              <a:rPr lang="en-US" sz="1103" spc="-1">
                <a:solidFill>
                  <a:srgbClr val="000000"/>
                </a:solidFill>
                <a:latin typeface="IBM Plex Sans Condensed"/>
                <a:ea typeface="IBM Plex Sans Condensed"/>
                <a:cs typeface="IBM Plex Sans Condensed"/>
                <a:sym typeface="IBM Plex Sans Condensed"/>
              </a:rPr>
              <a:t>by the removal of the error. A series of processes are involved in fixing the bug: </a:t>
            </a:r>
          </a:p>
        </p:txBody>
      </p:sp>
      <p:sp>
        <p:nvSpPr>
          <p:cNvPr id="15" name="TextBox 15"/>
          <p:cNvSpPr txBox="1"/>
          <p:nvPr/>
        </p:nvSpPr>
        <p:spPr>
          <a:xfrm>
            <a:off x="1143305" y="2433237"/>
            <a:ext cx="105042" cy="245326"/>
          </a:xfrm>
          <a:prstGeom prst="rect">
            <a:avLst/>
          </a:prstGeom>
        </p:spPr>
        <p:txBody>
          <a:bodyPr lIns="0" tIns="0" rIns="0" bIns="0" rtlCol="0" anchor="t">
            <a:spAutoFit/>
          </a:bodyPr>
          <a:lstStyle/>
          <a:p>
            <a:pPr algn="l">
              <a:lnSpc>
                <a:spcPts val="1941"/>
              </a:lnSpc>
            </a:pPr>
            <a:r>
              <a:rPr lang="en-US" sz="1103">
                <a:solidFill>
                  <a:srgbClr val="000000"/>
                </a:solidFill>
                <a:latin typeface="Arimo"/>
                <a:ea typeface="Arimo"/>
                <a:cs typeface="Arimo"/>
                <a:sym typeface="Arimo"/>
              </a:rPr>
              <a:t> </a:t>
            </a:r>
          </a:p>
        </p:txBody>
      </p:sp>
      <p:sp>
        <p:nvSpPr>
          <p:cNvPr id="16" name="TextBox 16"/>
          <p:cNvSpPr txBox="1"/>
          <p:nvPr/>
        </p:nvSpPr>
        <p:spPr>
          <a:xfrm>
            <a:off x="1143305" y="2823000"/>
            <a:ext cx="105042" cy="254851"/>
          </a:xfrm>
          <a:prstGeom prst="rect">
            <a:avLst/>
          </a:prstGeom>
        </p:spPr>
        <p:txBody>
          <a:bodyPr lIns="0" tIns="0" rIns="0" bIns="0" rtlCol="0" anchor="t">
            <a:spAutoFit/>
          </a:bodyPr>
          <a:lstStyle/>
          <a:p>
            <a:pPr algn="l">
              <a:lnSpc>
                <a:spcPts val="2085"/>
              </a:lnSpc>
            </a:pPr>
            <a:r>
              <a:rPr lang="en-US" sz="1103">
                <a:solidFill>
                  <a:srgbClr val="000000"/>
                </a:solidFill>
                <a:latin typeface="Arimo"/>
                <a:ea typeface="Arimo"/>
                <a:cs typeface="Arimo"/>
                <a:sym typeface="Arimo"/>
              </a:rPr>
              <a:t> </a:t>
            </a:r>
          </a:p>
        </p:txBody>
      </p:sp>
      <p:sp>
        <p:nvSpPr>
          <p:cNvPr id="17" name="TextBox 17"/>
          <p:cNvSpPr txBox="1"/>
          <p:nvPr/>
        </p:nvSpPr>
        <p:spPr>
          <a:xfrm>
            <a:off x="1143305" y="3203238"/>
            <a:ext cx="105042" cy="273901"/>
          </a:xfrm>
          <a:prstGeom prst="rect">
            <a:avLst/>
          </a:prstGeom>
        </p:spPr>
        <p:txBody>
          <a:bodyPr lIns="0" tIns="0" rIns="0" bIns="0" rtlCol="0" anchor="t">
            <a:spAutoFit/>
          </a:bodyPr>
          <a:lstStyle/>
          <a:p>
            <a:pPr algn="l">
              <a:lnSpc>
                <a:spcPts val="2230"/>
              </a:lnSpc>
            </a:pPr>
            <a:r>
              <a:rPr lang="en-US" sz="1103">
                <a:solidFill>
                  <a:srgbClr val="000000"/>
                </a:solidFill>
                <a:latin typeface="Arimo"/>
                <a:ea typeface="Arimo"/>
                <a:cs typeface="Arimo"/>
                <a:sym typeface="Arimo"/>
              </a:rPr>
              <a:t> </a:t>
            </a:r>
          </a:p>
        </p:txBody>
      </p:sp>
      <p:sp>
        <p:nvSpPr>
          <p:cNvPr id="18" name="TextBox 18"/>
          <p:cNvSpPr txBox="1"/>
          <p:nvPr/>
        </p:nvSpPr>
        <p:spPr>
          <a:xfrm>
            <a:off x="1143305" y="3986574"/>
            <a:ext cx="105042" cy="283426"/>
          </a:xfrm>
          <a:prstGeom prst="rect">
            <a:avLst/>
          </a:prstGeom>
        </p:spPr>
        <p:txBody>
          <a:bodyPr lIns="0" tIns="0" rIns="0" bIns="0" rtlCol="0" anchor="t">
            <a:spAutoFit/>
          </a:bodyPr>
          <a:lstStyle/>
          <a:p>
            <a:pPr algn="l">
              <a:lnSpc>
                <a:spcPts val="2331"/>
              </a:lnSpc>
            </a:pPr>
            <a:r>
              <a:rPr lang="en-US" sz="1103">
                <a:solidFill>
                  <a:srgbClr val="000000"/>
                </a:solidFill>
                <a:latin typeface="Arimo"/>
                <a:ea typeface="Arimo"/>
                <a:cs typeface="Arimo"/>
                <a:sym typeface="Arimo"/>
              </a:rPr>
              <a:t> </a:t>
            </a:r>
          </a:p>
        </p:txBody>
      </p:sp>
      <p:sp>
        <p:nvSpPr>
          <p:cNvPr id="19" name="TextBox 19"/>
          <p:cNvSpPr txBox="1"/>
          <p:nvPr/>
        </p:nvSpPr>
        <p:spPr>
          <a:xfrm>
            <a:off x="1600838" y="4327789"/>
            <a:ext cx="112405" cy="279387"/>
          </a:xfrm>
          <a:prstGeom prst="rect">
            <a:avLst/>
          </a:prstGeom>
        </p:spPr>
        <p:txBody>
          <a:bodyPr lIns="0" tIns="0" rIns="0" bIns="0" rtlCol="0" anchor="t">
            <a:spAutoFit/>
          </a:bodyPr>
          <a:lstStyle/>
          <a:p>
            <a:pPr algn="l">
              <a:lnSpc>
                <a:spcPts val="2331"/>
              </a:lnSpc>
            </a:pPr>
            <a:r>
              <a:rPr lang="en-US" sz="1103">
                <a:solidFill>
                  <a:srgbClr val="000000"/>
                </a:solidFill>
                <a:latin typeface="Arimo"/>
                <a:ea typeface="Arimo"/>
                <a:cs typeface="Arimo"/>
                <a:sym typeface="Arimo"/>
              </a:rPr>
              <a:t></a:t>
            </a:r>
          </a:p>
        </p:txBody>
      </p:sp>
      <p:sp>
        <p:nvSpPr>
          <p:cNvPr id="20" name="TextBox 20"/>
          <p:cNvSpPr txBox="1"/>
          <p:nvPr/>
        </p:nvSpPr>
        <p:spPr>
          <a:xfrm>
            <a:off x="1710566" y="4556779"/>
            <a:ext cx="39757" cy="108194"/>
          </a:xfrm>
          <a:prstGeom prst="rect">
            <a:avLst/>
          </a:prstGeom>
        </p:spPr>
        <p:txBody>
          <a:bodyPr lIns="0" tIns="0" rIns="0" bIns="0" rtlCol="0" anchor="t">
            <a:spAutoFit/>
          </a:bodyPr>
          <a:lstStyle/>
          <a:p>
            <a:pPr algn="l">
              <a:lnSpc>
                <a:spcPts val="551"/>
              </a:lnSpc>
            </a:pPr>
            <a:r>
              <a:rPr lang="en-US" sz="1103">
                <a:solidFill>
                  <a:srgbClr val="000000"/>
                </a:solidFill>
                <a:latin typeface="Arimo"/>
                <a:ea typeface="Arimo"/>
                <a:cs typeface="Arimo"/>
                <a:sym typeface="Arimo"/>
              </a:rPr>
              <a:t> </a:t>
            </a:r>
          </a:p>
        </p:txBody>
      </p:sp>
      <p:sp>
        <p:nvSpPr>
          <p:cNvPr id="21" name="TextBox 21"/>
          <p:cNvSpPr txBox="1"/>
          <p:nvPr/>
        </p:nvSpPr>
        <p:spPr>
          <a:xfrm>
            <a:off x="1829438" y="4591707"/>
            <a:ext cx="1674495" cy="283416"/>
          </a:xfrm>
          <a:prstGeom prst="rect">
            <a:avLst/>
          </a:prstGeom>
        </p:spPr>
        <p:txBody>
          <a:bodyPr lIns="0" tIns="0" rIns="0" bIns="0" rtlCol="0" anchor="t">
            <a:spAutoFit/>
          </a:bodyPr>
          <a:lstStyle/>
          <a:p>
            <a:pPr algn="l">
              <a:lnSpc>
                <a:spcPts val="551"/>
              </a:lnSpc>
            </a:pPr>
            <a:r>
              <a:rPr lang="en-US" sz="1103" spc="-1">
                <a:solidFill>
                  <a:srgbClr val="000000"/>
                </a:solidFill>
                <a:latin typeface="IBM Plex Sans Condensed"/>
                <a:ea typeface="IBM Plex Sans Condensed"/>
                <a:cs typeface="IBM Plex Sans Condensed"/>
                <a:sym typeface="IBM Plex Sans Condensed"/>
              </a:rPr>
              <a:t>Clearing the picture of a bug Schedule fix </a:t>
            </a:r>
          </a:p>
        </p:txBody>
      </p:sp>
      <p:sp>
        <p:nvSpPr>
          <p:cNvPr id="22" name="TextBox 22"/>
          <p:cNvSpPr txBox="1"/>
          <p:nvPr/>
        </p:nvSpPr>
        <p:spPr>
          <a:xfrm>
            <a:off x="1600838" y="4507116"/>
            <a:ext cx="112405" cy="298437"/>
          </a:xfrm>
          <a:prstGeom prst="rect">
            <a:avLst/>
          </a:prstGeom>
        </p:spPr>
        <p:txBody>
          <a:bodyPr lIns="0" tIns="0" rIns="0" bIns="0" rtlCol="0" anchor="t">
            <a:spAutoFit/>
          </a:bodyPr>
          <a:lstStyle/>
          <a:p>
            <a:pPr algn="l">
              <a:lnSpc>
                <a:spcPts val="2572"/>
              </a:lnSpc>
            </a:pPr>
            <a:r>
              <a:rPr lang="en-US" sz="1103">
                <a:solidFill>
                  <a:srgbClr val="000000"/>
                </a:solidFill>
                <a:latin typeface="Arimo"/>
                <a:ea typeface="Arimo"/>
                <a:cs typeface="Arimo"/>
                <a:sym typeface="Arimo"/>
              </a:rPr>
              <a:t></a:t>
            </a:r>
          </a:p>
        </p:txBody>
      </p:sp>
      <p:sp>
        <p:nvSpPr>
          <p:cNvPr id="23" name="TextBox 23"/>
          <p:cNvSpPr txBox="1"/>
          <p:nvPr/>
        </p:nvSpPr>
        <p:spPr>
          <a:xfrm>
            <a:off x="1710566" y="4755156"/>
            <a:ext cx="39757" cy="108194"/>
          </a:xfrm>
          <a:prstGeom prst="rect">
            <a:avLst/>
          </a:prstGeom>
        </p:spPr>
        <p:txBody>
          <a:bodyPr lIns="0" tIns="0" rIns="0" bIns="0" rtlCol="0" anchor="t">
            <a:spAutoFit/>
          </a:bodyPr>
          <a:lstStyle/>
          <a:p>
            <a:pPr algn="l">
              <a:lnSpc>
                <a:spcPts val="551"/>
              </a:lnSpc>
            </a:pPr>
            <a:r>
              <a:rPr lang="en-US" sz="1103">
                <a:solidFill>
                  <a:srgbClr val="000000"/>
                </a:solidFill>
                <a:latin typeface="Arimo"/>
                <a:ea typeface="Arimo"/>
                <a:cs typeface="Arimo"/>
                <a:sym typeface="Arimo"/>
              </a:rPr>
              <a:t> </a:t>
            </a:r>
          </a:p>
        </p:txBody>
      </p:sp>
      <p:sp>
        <p:nvSpPr>
          <p:cNvPr id="24" name="TextBox 24"/>
          <p:cNvSpPr txBox="1"/>
          <p:nvPr/>
        </p:nvSpPr>
        <p:spPr>
          <a:xfrm>
            <a:off x="1600838" y="4702188"/>
            <a:ext cx="112405" cy="298437"/>
          </a:xfrm>
          <a:prstGeom prst="rect">
            <a:avLst/>
          </a:prstGeom>
        </p:spPr>
        <p:txBody>
          <a:bodyPr lIns="0" tIns="0" rIns="0" bIns="0" rtlCol="0" anchor="t">
            <a:spAutoFit/>
          </a:bodyPr>
          <a:lstStyle/>
          <a:p>
            <a:pPr algn="l">
              <a:lnSpc>
                <a:spcPts val="2520"/>
              </a:lnSpc>
            </a:pPr>
            <a:r>
              <a:rPr lang="en-US" sz="1103">
                <a:solidFill>
                  <a:srgbClr val="000000"/>
                </a:solidFill>
                <a:latin typeface="Arimo"/>
                <a:ea typeface="Arimo"/>
                <a:cs typeface="Arimo"/>
                <a:sym typeface="Arimo"/>
              </a:rPr>
              <a:t></a:t>
            </a:r>
          </a:p>
        </p:txBody>
      </p:sp>
      <p:sp>
        <p:nvSpPr>
          <p:cNvPr id="25" name="TextBox 25"/>
          <p:cNvSpPr txBox="1"/>
          <p:nvPr/>
        </p:nvSpPr>
        <p:spPr>
          <a:xfrm>
            <a:off x="1710566" y="4969278"/>
            <a:ext cx="1624755" cy="94755"/>
          </a:xfrm>
          <a:prstGeom prst="rect">
            <a:avLst/>
          </a:prstGeom>
        </p:spPr>
        <p:txBody>
          <a:bodyPr lIns="0" tIns="0" rIns="0" bIns="0" rtlCol="0" anchor="t">
            <a:spAutoFit/>
          </a:bodyPr>
          <a:lstStyle/>
          <a:p>
            <a:pPr algn="l">
              <a:lnSpc>
                <a:spcPts val="551"/>
              </a:lnSpc>
            </a:pPr>
            <a:r>
              <a:rPr lang="en-US" sz="1103" spc="-1">
                <a:solidFill>
                  <a:srgbClr val="000000"/>
                </a:solidFill>
                <a:latin typeface="IBM Plex Sans Condensed"/>
                <a:ea typeface="IBM Plex Sans Condensed"/>
                <a:cs typeface="IBM Plex Sans Condensed"/>
                <a:sym typeface="IBM Plex Sans Condensed"/>
              </a:rPr>
              <a:t> Fixation of Defect is done </a:t>
            </a:r>
          </a:p>
        </p:txBody>
      </p:sp>
      <p:sp>
        <p:nvSpPr>
          <p:cNvPr id="26" name="TextBox 26"/>
          <p:cNvSpPr txBox="1"/>
          <p:nvPr/>
        </p:nvSpPr>
        <p:spPr>
          <a:xfrm>
            <a:off x="1600838" y="4897260"/>
            <a:ext cx="112405" cy="298437"/>
          </a:xfrm>
          <a:prstGeom prst="rect">
            <a:avLst/>
          </a:prstGeom>
        </p:spPr>
        <p:txBody>
          <a:bodyPr lIns="0" tIns="0" rIns="0" bIns="0" rtlCol="0" anchor="t">
            <a:spAutoFit/>
          </a:bodyPr>
          <a:lstStyle/>
          <a:p>
            <a:pPr algn="l">
              <a:lnSpc>
                <a:spcPts val="2520"/>
              </a:lnSpc>
            </a:pPr>
            <a:r>
              <a:rPr lang="en-US" sz="1103">
                <a:solidFill>
                  <a:srgbClr val="000000"/>
                </a:solidFill>
                <a:latin typeface="Arimo"/>
                <a:ea typeface="Arimo"/>
                <a:cs typeface="Arimo"/>
                <a:sym typeface="Arimo"/>
              </a:rPr>
              <a:t></a:t>
            </a:r>
          </a:p>
        </p:txBody>
      </p:sp>
      <p:sp>
        <p:nvSpPr>
          <p:cNvPr id="27" name="TextBox 27"/>
          <p:cNvSpPr txBox="1"/>
          <p:nvPr/>
        </p:nvSpPr>
        <p:spPr>
          <a:xfrm>
            <a:off x="1710566" y="5145300"/>
            <a:ext cx="39757" cy="108194"/>
          </a:xfrm>
          <a:prstGeom prst="rect">
            <a:avLst/>
          </a:prstGeom>
        </p:spPr>
        <p:txBody>
          <a:bodyPr lIns="0" tIns="0" rIns="0" bIns="0" rtlCol="0" anchor="t">
            <a:spAutoFit/>
          </a:bodyPr>
          <a:lstStyle/>
          <a:p>
            <a:pPr algn="l">
              <a:lnSpc>
                <a:spcPts val="551"/>
              </a:lnSpc>
            </a:pPr>
            <a:r>
              <a:rPr lang="en-US" sz="1103">
                <a:solidFill>
                  <a:srgbClr val="000000"/>
                </a:solidFill>
                <a:latin typeface="Arimo"/>
                <a:ea typeface="Arimo"/>
                <a:cs typeface="Arimo"/>
                <a:sym typeface="Arimo"/>
              </a:rPr>
              <a:t> </a:t>
            </a:r>
          </a:p>
        </p:txBody>
      </p:sp>
      <p:sp>
        <p:nvSpPr>
          <p:cNvPr id="28" name="TextBox 28"/>
          <p:cNvSpPr txBox="1"/>
          <p:nvPr/>
        </p:nvSpPr>
        <p:spPr>
          <a:xfrm>
            <a:off x="1829438" y="5180228"/>
            <a:ext cx="1792643" cy="85039"/>
          </a:xfrm>
          <a:prstGeom prst="rect">
            <a:avLst/>
          </a:prstGeom>
        </p:spPr>
        <p:txBody>
          <a:bodyPr lIns="0" tIns="0" rIns="0" bIns="0" rtlCol="0" anchor="t">
            <a:spAutoFit/>
          </a:bodyPr>
          <a:lstStyle/>
          <a:p>
            <a:pPr algn="l">
              <a:lnSpc>
                <a:spcPts val="551"/>
              </a:lnSpc>
            </a:pPr>
            <a:r>
              <a:rPr lang="en-US" sz="1103" spc="-1">
                <a:solidFill>
                  <a:srgbClr val="000000"/>
                </a:solidFill>
                <a:latin typeface="IBM Plex Sans Condensed"/>
                <a:ea typeface="IBM Plex Sans Condensed"/>
                <a:cs typeface="IBM Plex Sans Condensed"/>
                <a:sym typeface="IBM Plex Sans Condensed"/>
              </a:rPr>
              <a:t>Report of resolution is handed </a:t>
            </a:r>
          </a:p>
        </p:txBody>
      </p:sp>
      <p:sp>
        <p:nvSpPr>
          <p:cNvPr id="29" name="TextBox 29"/>
          <p:cNvSpPr txBox="1"/>
          <p:nvPr/>
        </p:nvSpPr>
        <p:spPr>
          <a:xfrm>
            <a:off x="1143305" y="5134404"/>
            <a:ext cx="105042" cy="321526"/>
          </a:xfrm>
          <a:prstGeom prst="rect">
            <a:avLst/>
          </a:prstGeom>
        </p:spPr>
        <p:txBody>
          <a:bodyPr lIns="0" tIns="0" rIns="0" bIns="0" rtlCol="0" anchor="t">
            <a:spAutoFit/>
          </a:bodyPr>
          <a:lstStyle/>
          <a:p>
            <a:pPr algn="l">
              <a:lnSpc>
                <a:spcPts val="2712"/>
              </a:lnSpc>
            </a:pPr>
            <a:r>
              <a:rPr lang="en-US" sz="1103">
                <a:solidFill>
                  <a:srgbClr val="000000"/>
                </a:solidFill>
                <a:latin typeface="Arimo"/>
                <a:ea typeface="Arimo"/>
                <a:cs typeface="Arimo"/>
                <a:sym typeface="Arimo"/>
              </a:rPr>
              <a:t> </a:t>
            </a:r>
          </a:p>
        </p:txBody>
      </p:sp>
      <p:sp>
        <p:nvSpPr>
          <p:cNvPr id="30" name="TextBox 30"/>
          <p:cNvSpPr txBox="1"/>
          <p:nvPr/>
        </p:nvSpPr>
        <p:spPr>
          <a:xfrm>
            <a:off x="1372238" y="5177942"/>
            <a:ext cx="5629723" cy="684990"/>
          </a:xfrm>
          <a:prstGeom prst="rect">
            <a:avLst/>
          </a:prstGeom>
        </p:spPr>
        <p:txBody>
          <a:bodyPr lIns="0" tIns="0" rIns="0" bIns="0" rtlCol="0" anchor="t">
            <a:spAutoFit/>
          </a:bodyPr>
          <a:lstStyle/>
          <a:p>
            <a:pPr algn="just">
              <a:lnSpc>
                <a:spcPts val="2712"/>
              </a:lnSpc>
            </a:pPr>
            <a:r>
              <a:rPr lang="en-US" sz="1103" spc="-1">
                <a:solidFill>
                  <a:srgbClr val="000000"/>
                </a:solidFill>
                <a:latin typeface="IBM Plex Sans Condensed"/>
                <a:ea typeface="IBM Plex Sans Condensed"/>
                <a:cs typeface="IBM Plex Sans Condensed"/>
                <a:sym typeface="IBM Plex Sans Condensed"/>
              </a:rPr>
              <a:t>Time coverage: Amount of time given to code in question in testing. It is measured by the ratio of </a:t>
            </a:r>
          </a:p>
          <a:p>
            <a:pPr algn="just">
              <a:lnSpc>
                <a:spcPts val="551"/>
              </a:lnSpc>
            </a:pPr>
            <a:r>
              <a:rPr lang="en-US" sz="1103" spc="18">
                <a:solidFill>
                  <a:srgbClr val="000000"/>
                </a:solidFill>
                <a:latin typeface="IBM Plex Sans Condensed"/>
                <a:ea typeface="IBM Plex Sans Condensed"/>
                <a:cs typeface="IBM Plex Sans Condensed"/>
                <a:sym typeface="IBM Plex Sans Condensed"/>
              </a:rPr>
              <a:t>no. of the line of code called by the test suite by the total no. of the relative lines of code (in </a:t>
            </a:r>
          </a:p>
          <a:p>
            <a:pPr algn="just">
              <a:lnSpc>
                <a:spcPts val="2572"/>
              </a:lnSpc>
            </a:pPr>
            <a:r>
              <a:rPr lang="en-US" sz="1103" spc="-1">
                <a:solidFill>
                  <a:srgbClr val="000000"/>
                </a:solidFill>
                <a:latin typeface="IBM Plex Sans Condensed"/>
                <a:ea typeface="IBM Plex Sans Condensed"/>
                <a:cs typeface="IBM Plex Sans Condensed"/>
                <a:sym typeface="IBM Plex Sans Condensed"/>
              </a:rPr>
              <a:t>percentage). </a:t>
            </a:r>
          </a:p>
        </p:txBody>
      </p:sp>
      <p:sp>
        <p:nvSpPr>
          <p:cNvPr id="32" name="Footer Placeholder 31"/>
          <p:cNvSpPr>
            <a:spLocks noGrp="1"/>
          </p:cNvSpPr>
          <p:nvPr>
            <p:ph type="ftr" sz="quarter" idx="11"/>
          </p:nvPr>
        </p:nvSpPr>
        <p:spPr/>
        <p:txBody>
          <a:bodyPr/>
          <a:lstStyle/>
          <a:p>
            <a:r>
              <a:rPr lang="en-US" smtClean="0"/>
              <a:t>Mr. RANJIT KUMBHAR  7757962804</a:t>
            </a:r>
            <a:endParaRPr lang="en-US"/>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914400" y="932812"/>
            <a:ext cx="115567" cy="7357748"/>
          </a:xfrm>
          <a:custGeom>
            <a:avLst/>
            <a:gdLst/>
            <a:ahLst/>
            <a:cxnLst/>
            <a:rect l="l" t="t" r="r" b="b"/>
            <a:pathLst>
              <a:path w="115567" h="7357748">
                <a:moveTo>
                  <a:pt x="0" y="0"/>
                </a:moveTo>
                <a:lnTo>
                  <a:pt x="115567" y="0"/>
                </a:lnTo>
                <a:lnTo>
                  <a:pt x="115567" y="7357748"/>
                </a:lnTo>
                <a:lnTo>
                  <a:pt x="0" y="7357748"/>
                </a:lnTo>
                <a:lnTo>
                  <a:pt x="0" y="0"/>
                </a:lnTo>
                <a:close/>
              </a:path>
            </a:pathLst>
          </a:custGeom>
          <a:blipFill>
            <a:blip r:embed="rId2"/>
            <a:stretch>
              <a:fillRect/>
            </a:stretch>
          </a:blipFill>
        </p:spPr>
      </p:sp>
      <p:sp>
        <p:nvSpPr>
          <p:cNvPr id="4" name="TextBox 4"/>
          <p:cNvSpPr txBox="1"/>
          <p:nvPr/>
        </p:nvSpPr>
        <p:spPr>
          <a:xfrm>
            <a:off x="914705" y="6789449"/>
            <a:ext cx="159791" cy="180289"/>
          </a:xfrm>
          <a:prstGeom prst="rect">
            <a:avLst/>
          </a:prstGeom>
        </p:spPr>
        <p:txBody>
          <a:bodyPr lIns="0" tIns="0" rIns="0" bIns="0" rtlCol="0" anchor="t">
            <a:spAutoFit/>
          </a:bodyPr>
          <a:lstStyle/>
          <a:p>
            <a:pPr algn="l">
              <a:lnSpc>
                <a:spcPts val="1545"/>
              </a:lnSpc>
            </a:pPr>
            <a:r>
              <a:rPr lang="en-US" sz="1103" spc="-1">
                <a:solidFill>
                  <a:srgbClr val="000000"/>
                </a:solidFill>
                <a:latin typeface="IBM Plex Sans Condensed"/>
                <a:ea typeface="IBM Plex Sans Condensed"/>
                <a:cs typeface="IBM Plex Sans Condensed"/>
                <a:sym typeface="IBM Plex Sans Condensed"/>
              </a:rPr>
              <a:t>— </a:t>
            </a:r>
          </a:p>
        </p:txBody>
      </p:sp>
      <p:sp>
        <p:nvSpPr>
          <p:cNvPr id="5" name="TextBox 5"/>
          <p:cNvSpPr txBox="1"/>
          <p:nvPr/>
        </p:nvSpPr>
        <p:spPr>
          <a:xfrm>
            <a:off x="1600838" y="7121681"/>
            <a:ext cx="719661" cy="180289"/>
          </a:xfrm>
          <a:prstGeom prst="rect">
            <a:avLst/>
          </a:prstGeom>
        </p:spPr>
        <p:txBody>
          <a:bodyPr lIns="0" tIns="0" rIns="0" bIns="0" rtlCol="0" anchor="t">
            <a:spAutoFit/>
          </a:bodyPr>
          <a:lstStyle/>
          <a:p>
            <a:pPr algn="l">
              <a:lnSpc>
                <a:spcPts val="1535"/>
              </a:lnSpc>
            </a:pPr>
            <a:r>
              <a:rPr lang="en-US" sz="1103" spc="-1">
                <a:solidFill>
                  <a:srgbClr val="000000"/>
                </a:solidFill>
                <a:latin typeface="IBM Plex Sans Condensed"/>
                <a:ea typeface="IBM Plex Sans Condensed"/>
                <a:cs typeface="IBM Plex Sans Condensed"/>
                <a:sym typeface="IBM Plex Sans Condensed"/>
              </a:rPr>
              <a:t>Design docs </a:t>
            </a:r>
          </a:p>
        </p:txBody>
      </p:sp>
      <p:sp>
        <p:nvSpPr>
          <p:cNvPr id="6" name="TextBox 6"/>
          <p:cNvSpPr txBox="1"/>
          <p:nvPr/>
        </p:nvSpPr>
        <p:spPr>
          <a:xfrm>
            <a:off x="1829438" y="7224274"/>
            <a:ext cx="112405" cy="203187"/>
          </a:xfrm>
          <a:prstGeom prst="rect">
            <a:avLst/>
          </a:prstGeom>
        </p:spPr>
        <p:txBody>
          <a:bodyPr lIns="0" tIns="0" rIns="0" bIns="0" rtlCol="0" anchor="t">
            <a:spAutoFit/>
          </a:bodyPr>
          <a:lstStyle/>
          <a:p>
            <a:pPr algn="l">
              <a:lnSpc>
                <a:spcPts val="1535"/>
              </a:lnSpc>
            </a:pPr>
            <a:r>
              <a:rPr lang="en-US" sz="1103">
                <a:solidFill>
                  <a:srgbClr val="000000"/>
                </a:solidFill>
                <a:latin typeface="Arimo"/>
                <a:ea typeface="Arimo"/>
                <a:cs typeface="Arimo"/>
                <a:sym typeface="Arimo"/>
              </a:rPr>
              <a:t></a:t>
            </a:r>
          </a:p>
        </p:txBody>
      </p:sp>
      <p:sp>
        <p:nvSpPr>
          <p:cNvPr id="7" name="TextBox 7"/>
          <p:cNvSpPr txBox="1"/>
          <p:nvPr/>
        </p:nvSpPr>
        <p:spPr>
          <a:xfrm>
            <a:off x="1939166" y="7377074"/>
            <a:ext cx="39757" cy="108194"/>
          </a:xfrm>
          <a:prstGeom prst="rect">
            <a:avLst/>
          </a:prstGeom>
        </p:spPr>
        <p:txBody>
          <a:bodyPr lIns="0" tIns="0" rIns="0" bIns="0" rtlCol="0" anchor="t">
            <a:spAutoFit/>
          </a:bodyPr>
          <a:lstStyle/>
          <a:p>
            <a:pPr algn="l">
              <a:lnSpc>
                <a:spcPts val="551"/>
              </a:lnSpc>
            </a:pPr>
            <a:r>
              <a:rPr lang="en-US" sz="1103">
                <a:solidFill>
                  <a:srgbClr val="000000"/>
                </a:solidFill>
                <a:latin typeface="Arimo"/>
                <a:ea typeface="Arimo"/>
                <a:cs typeface="Arimo"/>
                <a:sym typeface="Arimo"/>
              </a:rPr>
              <a:t> </a:t>
            </a:r>
          </a:p>
        </p:txBody>
      </p:sp>
      <p:sp>
        <p:nvSpPr>
          <p:cNvPr id="8" name="TextBox 8"/>
          <p:cNvSpPr txBox="1"/>
          <p:nvPr/>
        </p:nvSpPr>
        <p:spPr>
          <a:xfrm>
            <a:off x="2058286" y="7412003"/>
            <a:ext cx="1801968" cy="280111"/>
          </a:xfrm>
          <a:prstGeom prst="rect">
            <a:avLst/>
          </a:prstGeom>
        </p:spPr>
        <p:txBody>
          <a:bodyPr lIns="0" tIns="0" rIns="0" bIns="0" rtlCol="0" anchor="t">
            <a:spAutoFit/>
          </a:bodyPr>
          <a:lstStyle/>
          <a:p>
            <a:pPr algn="l">
              <a:lnSpc>
                <a:spcPts val="551"/>
              </a:lnSpc>
            </a:pPr>
            <a:r>
              <a:rPr lang="en-US" sz="1103" spc="-1">
                <a:solidFill>
                  <a:srgbClr val="000000"/>
                </a:solidFill>
                <a:latin typeface="IBM Plex Sans Condensed"/>
                <a:ea typeface="IBM Plex Sans Condensed"/>
                <a:cs typeface="IBM Plex Sans Condensed"/>
                <a:sym typeface="IBM Plex Sans Condensed"/>
              </a:rPr>
              <a:t>Process guidelines docs Corporate standards docs, etc. </a:t>
            </a:r>
          </a:p>
        </p:txBody>
      </p:sp>
      <p:sp>
        <p:nvSpPr>
          <p:cNvPr id="9" name="TextBox 9"/>
          <p:cNvSpPr txBox="1"/>
          <p:nvPr/>
        </p:nvSpPr>
        <p:spPr>
          <a:xfrm>
            <a:off x="1829438" y="7324096"/>
            <a:ext cx="112405" cy="298437"/>
          </a:xfrm>
          <a:prstGeom prst="rect">
            <a:avLst/>
          </a:prstGeom>
        </p:spPr>
        <p:txBody>
          <a:bodyPr lIns="0" tIns="0" rIns="0" bIns="0" rtlCol="0" anchor="t">
            <a:spAutoFit/>
          </a:bodyPr>
          <a:lstStyle/>
          <a:p>
            <a:pPr algn="l">
              <a:lnSpc>
                <a:spcPts val="2520"/>
              </a:lnSpc>
            </a:pPr>
            <a:r>
              <a:rPr lang="en-US" sz="1103">
                <a:solidFill>
                  <a:srgbClr val="000000"/>
                </a:solidFill>
                <a:latin typeface="Arimo"/>
                <a:ea typeface="Arimo"/>
                <a:cs typeface="Arimo"/>
                <a:sym typeface="Arimo"/>
              </a:rPr>
              <a:t></a:t>
            </a:r>
          </a:p>
        </p:txBody>
      </p:sp>
      <p:sp>
        <p:nvSpPr>
          <p:cNvPr id="10" name="TextBox 10"/>
          <p:cNvSpPr txBox="1"/>
          <p:nvPr/>
        </p:nvSpPr>
        <p:spPr>
          <a:xfrm>
            <a:off x="1939166" y="7572146"/>
            <a:ext cx="39757" cy="108194"/>
          </a:xfrm>
          <a:prstGeom prst="rect">
            <a:avLst/>
          </a:prstGeom>
        </p:spPr>
        <p:txBody>
          <a:bodyPr lIns="0" tIns="0" rIns="0" bIns="0" rtlCol="0" anchor="t">
            <a:spAutoFit/>
          </a:bodyPr>
          <a:lstStyle/>
          <a:p>
            <a:pPr algn="l">
              <a:lnSpc>
                <a:spcPts val="551"/>
              </a:lnSpc>
            </a:pPr>
            <a:r>
              <a:rPr lang="en-US" sz="1103">
                <a:solidFill>
                  <a:srgbClr val="000000"/>
                </a:solidFill>
                <a:latin typeface="Arimo"/>
                <a:ea typeface="Arimo"/>
                <a:cs typeface="Arimo"/>
                <a:sym typeface="Arimo"/>
              </a:rPr>
              <a:t> </a:t>
            </a:r>
          </a:p>
        </p:txBody>
      </p:sp>
      <p:sp>
        <p:nvSpPr>
          <p:cNvPr id="11" name="TextBox 11"/>
          <p:cNvSpPr txBox="1"/>
          <p:nvPr/>
        </p:nvSpPr>
        <p:spPr>
          <a:xfrm>
            <a:off x="1030529" y="5647839"/>
            <a:ext cx="3319739" cy="199530"/>
          </a:xfrm>
          <a:prstGeom prst="rect">
            <a:avLst/>
          </a:prstGeom>
        </p:spPr>
        <p:txBody>
          <a:bodyPr lIns="0" tIns="0" rIns="0" bIns="0" rtlCol="0" anchor="t">
            <a:spAutoFit/>
          </a:bodyPr>
          <a:lstStyle/>
          <a:p>
            <a:pPr algn="l">
              <a:lnSpc>
                <a:spcPts val="1633"/>
              </a:lnSpc>
            </a:pPr>
            <a:r>
              <a:rPr lang="en-US" sz="1103" spc="-1">
                <a:solidFill>
                  <a:srgbClr val="000000"/>
                </a:solidFill>
                <a:latin typeface="IBM Plex Sans Condensed"/>
                <a:ea typeface="IBM Plex Sans Condensed"/>
                <a:cs typeface="IBM Plex Sans Condensed"/>
                <a:sym typeface="IBM Plex Sans Condensed"/>
              </a:rPr>
              <a:t> </a:t>
            </a:r>
            <a:r>
              <a:rPr lang="en-US" sz="1103" spc="-1">
                <a:solidFill>
                  <a:srgbClr val="000000"/>
                </a:solidFill>
                <a:latin typeface="IBM Plex Sans Condensed Bold"/>
                <a:ea typeface="IBM Plex Sans Condensed Bold"/>
                <a:cs typeface="IBM Plex Sans Condensed Bold"/>
                <a:sym typeface="IBM Plex Sans Condensed Bold"/>
              </a:rPr>
              <a:t>What are the reference documents for Test Planning? </a:t>
            </a:r>
          </a:p>
        </p:txBody>
      </p:sp>
      <p:sp>
        <p:nvSpPr>
          <p:cNvPr id="12" name="TextBox 12"/>
          <p:cNvSpPr txBox="1"/>
          <p:nvPr/>
        </p:nvSpPr>
        <p:spPr>
          <a:xfrm>
            <a:off x="1372238" y="5827690"/>
            <a:ext cx="105042" cy="216751"/>
          </a:xfrm>
          <a:prstGeom prst="rect">
            <a:avLst/>
          </a:prstGeom>
        </p:spPr>
        <p:txBody>
          <a:bodyPr lIns="0" tIns="0" rIns="0" bIns="0" rtlCol="0" anchor="t">
            <a:spAutoFit/>
          </a:bodyPr>
          <a:lstStyle/>
          <a:p>
            <a:pPr algn="l">
              <a:lnSpc>
                <a:spcPts val="1633"/>
              </a:lnSpc>
            </a:pPr>
            <a:r>
              <a:rPr lang="en-US" sz="1103">
                <a:solidFill>
                  <a:srgbClr val="000000"/>
                </a:solidFill>
                <a:latin typeface="Arimo"/>
                <a:ea typeface="Arimo"/>
                <a:cs typeface="Arimo"/>
                <a:sym typeface="Arimo"/>
              </a:rPr>
              <a:t> </a:t>
            </a:r>
          </a:p>
        </p:txBody>
      </p:sp>
      <p:sp>
        <p:nvSpPr>
          <p:cNvPr id="13" name="TextBox 13"/>
          <p:cNvSpPr txBox="1"/>
          <p:nvPr/>
        </p:nvSpPr>
        <p:spPr>
          <a:xfrm>
            <a:off x="1600838" y="5871239"/>
            <a:ext cx="2703824" cy="189814"/>
          </a:xfrm>
          <a:prstGeom prst="rect">
            <a:avLst/>
          </a:prstGeom>
        </p:spPr>
        <p:txBody>
          <a:bodyPr lIns="0" tIns="0" rIns="0" bIns="0" rtlCol="0" anchor="t">
            <a:spAutoFit/>
          </a:bodyPr>
          <a:lstStyle/>
          <a:p>
            <a:pPr algn="l">
              <a:lnSpc>
                <a:spcPts val="1633"/>
              </a:lnSpc>
            </a:pPr>
            <a:r>
              <a:rPr lang="en-US" sz="1103" spc="-1">
                <a:solidFill>
                  <a:srgbClr val="000000"/>
                </a:solidFill>
                <a:latin typeface="IBM Plex Sans Condensed"/>
                <a:ea typeface="IBM Plex Sans Condensed"/>
                <a:cs typeface="IBM Plex Sans Condensed"/>
                <a:sym typeface="IBM Plex Sans Condensed"/>
              </a:rPr>
              <a:t>Reference Documents for Test Planning stage: </a:t>
            </a:r>
          </a:p>
        </p:txBody>
      </p:sp>
      <p:sp>
        <p:nvSpPr>
          <p:cNvPr id="14" name="TextBox 14"/>
          <p:cNvSpPr txBox="1"/>
          <p:nvPr/>
        </p:nvSpPr>
        <p:spPr>
          <a:xfrm>
            <a:off x="1829438" y="5999359"/>
            <a:ext cx="112405" cy="184137"/>
          </a:xfrm>
          <a:prstGeom prst="rect">
            <a:avLst/>
          </a:prstGeom>
        </p:spPr>
        <p:txBody>
          <a:bodyPr lIns="0" tIns="0" rIns="0" bIns="0" rtlCol="0" anchor="t">
            <a:spAutoFit/>
          </a:bodyPr>
          <a:lstStyle/>
          <a:p>
            <a:pPr algn="l">
              <a:lnSpc>
                <a:spcPts val="1389"/>
              </a:lnSpc>
            </a:pPr>
            <a:r>
              <a:rPr lang="en-US" sz="1103">
                <a:solidFill>
                  <a:srgbClr val="000000"/>
                </a:solidFill>
                <a:latin typeface="Arimo"/>
                <a:ea typeface="Arimo"/>
                <a:cs typeface="Arimo"/>
                <a:sym typeface="Arimo"/>
              </a:rPr>
              <a:t></a:t>
            </a:r>
          </a:p>
        </p:txBody>
      </p:sp>
      <p:sp>
        <p:nvSpPr>
          <p:cNvPr id="15" name="TextBox 15"/>
          <p:cNvSpPr txBox="1"/>
          <p:nvPr/>
        </p:nvSpPr>
        <p:spPr>
          <a:xfrm>
            <a:off x="1939166" y="6152159"/>
            <a:ext cx="968769" cy="94755"/>
          </a:xfrm>
          <a:prstGeom prst="rect">
            <a:avLst/>
          </a:prstGeom>
        </p:spPr>
        <p:txBody>
          <a:bodyPr lIns="0" tIns="0" rIns="0" bIns="0" rtlCol="0" anchor="t">
            <a:spAutoFit/>
          </a:bodyPr>
          <a:lstStyle/>
          <a:p>
            <a:pPr algn="l">
              <a:lnSpc>
                <a:spcPts val="551"/>
              </a:lnSpc>
            </a:pPr>
            <a:r>
              <a:rPr lang="en-US" sz="1103" spc="-1">
                <a:solidFill>
                  <a:srgbClr val="000000"/>
                </a:solidFill>
                <a:latin typeface="IBM Plex Sans Condensed"/>
                <a:ea typeface="IBM Plex Sans Condensed"/>
                <a:cs typeface="IBM Plex Sans Condensed"/>
                <a:sym typeface="IBM Plex Sans Condensed"/>
              </a:rPr>
              <a:t> Requirements </a:t>
            </a:r>
          </a:p>
        </p:txBody>
      </p:sp>
      <p:sp>
        <p:nvSpPr>
          <p:cNvPr id="16" name="TextBox 16"/>
          <p:cNvSpPr txBox="1"/>
          <p:nvPr/>
        </p:nvSpPr>
        <p:spPr>
          <a:xfrm>
            <a:off x="1829438" y="6083179"/>
            <a:ext cx="112405" cy="298437"/>
          </a:xfrm>
          <a:prstGeom prst="rect">
            <a:avLst/>
          </a:prstGeom>
        </p:spPr>
        <p:txBody>
          <a:bodyPr lIns="0" tIns="0" rIns="0" bIns="0" rtlCol="0" anchor="t">
            <a:spAutoFit/>
          </a:bodyPr>
          <a:lstStyle/>
          <a:p>
            <a:pPr algn="l">
              <a:lnSpc>
                <a:spcPts val="2567"/>
              </a:lnSpc>
            </a:pPr>
            <a:r>
              <a:rPr lang="en-US" sz="1103">
                <a:solidFill>
                  <a:srgbClr val="000000"/>
                </a:solidFill>
                <a:latin typeface="Arimo"/>
                <a:ea typeface="Arimo"/>
                <a:cs typeface="Arimo"/>
                <a:sym typeface="Arimo"/>
              </a:rPr>
              <a:t></a:t>
            </a:r>
          </a:p>
        </p:txBody>
      </p:sp>
      <p:sp>
        <p:nvSpPr>
          <p:cNvPr id="17" name="TextBox 17"/>
          <p:cNvSpPr txBox="1"/>
          <p:nvPr/>
        </p:nvSpPr>
        <p:spPr>
          <a:xfrm>
            <a:off x="1939166" y="6331229"/>
            <a:ext cx="39757" cy="108194"/>
          </a:xfrm>
          <a:prstGeom prst="rect">
            <a:avLst/>
          </a:prstGeom>
        </p:spPr>
        <p:txBody>
          <a:bodyPr lIns="0" tIns="0" rIns="0" bIns="0" rtlCol="0" anchor="t">
            <a:spAutoFit/>
          </a:bodyPr>
          <a:lstStyle/>
          <a:p>
            <a:pPr algn="l">
              <a:lnSpc>
                <a:spcPts val="551"/>
              </a:lnSpc>
            </a:pPr>
            <a:r>
              <a:rPr lang="en-US" sz="1103">
                <a:solidFill>
                  <a:srgbClr val="000000"/>
                </a:solidFill>
                <a:latin typeface="Arimo"/>
                <a:ea typeface="Arimo"/>
                <a:cs typeface="Arimo"/>
                <a:sym typeface="Arimo"/>
              </a:rPr>
              <a:t> </a:t>
            </a:r>
          </a:p>
        </p:txBody>
      </p:sp>
      <p:sp>
        <p:nvSpPr>
          <p:cNvPr id="18" name="TextBox 18"/>
          <p:cNvSpPr txBox="1"/>
          <p:nvPr/>
        </p:nvSpPr>
        <p:spPr>
          <a:xfrm>
            <a:off x="2058286" y="6366158"/>
            <a:ext cx="790908" cy="280111"/>
          </a:xfrm>
          <a:prstGeom prst="rect">
            <a:avLst/>
          </a:prstGeom>
        </p:spPr>
        <p:txBody>
          <a:bodyPr lIns="0" tIns="0" rIns="0" bIns="0" rtlCol="0" anchor="t">
            <a:spAutoFit/>
          </a:bodyPr>
          <a:lstStyle/>
          <a:p>
            <a:pPr algn="l">
              <a:lnSpc>
                <a:spcPts val="551"/>
              </a:lnSpc>
            </a:pPr>
            <a:r>
              <a:rPr lang="en-US" sz="1103" spc="-1">
                <a:solidFill>
                  <a:srgbClr val="000000"/>
                </a:solidFill>
                <a:latin typeface="IBM Plex Sans Condensed"/>
                <a:ea typeface="IBM Plex Sans Condensed"/>
                <a:cs typeface="IBM Plex Sans Condensed"/>
                <a:sym typeface="IBM Plex Sans Condensed"/>
              </a:rPr>
              <a:t>Project Plan Test Strategy </a:t>
            </a:r>
          </a:p>
        </p:txBody>
      </p:sp>
      <p:sp>
        <p:nvSpPr>
          <p:cNvPr id="19" name="TextBox 19"/>
          <p:cNvSpPr txBox="1"/>
          <p:nvPr/>
        </p:nvSpPr>
        <p:spPr>
          <a:xfrm>
            <a:off x="1829438" y="6278251"/>
            <a:ext cx="112405" cy="298437"/>
          </a:xfrm>
          <a:prstGeom prst="rect">
            <a:avLst/>
          </a:prstGeom>
        </p:spPr>
        <p:txBody>
          <a:bodyPr lIns="0" tIns="0" rIns="0" bIns="0" rtlCol="0" anchor="t">
            <a:spAutoFit/>
          </a:bodyPr>
          <a:lstStyle/>
          <a:p>
            <a:pPr algn="l">
              <a:lnSpc>
                <a:spcPts val="2520"/>
              </a:lnSpc>
            </a:pPr>
            <a:r>
              <a:rPr lang="en-US" sz="1103">
                <a:solidFill>
                  <a:srgbClr val="000000"/>
                </a:solidFill>
                <a:latin typeface="Arimo"/>
                <a:ea typeface="Arimo"/>
                <a:cs typeface="Arimo"/>
                <a:sym typeface="Arimo"/>
              </a:rPr>
              <a:t></a:t>
            </a:r>
          </a:p>
        </p:txBody>
      </p:sp>
      <p:sp>
        <p:nvSpPr>
          <p:cNvPr id="20" name="TextBox 20"/>
          <p:cNvSpPr txBox="1"/>
          <p:nvPr/>
        </p:nvSpPr>
        <p:spPr>
          <a:xfrm>
            <a:off x="1939166" y="6526301"/>
            <a:ext cx="39757" cy="108194"/>
          </a:xfrm>
          <a:prstGeom prst="rect">
            <a:avLst/>
          </a:prstGeom>
        </p:spPr>
        <p:txBody>
          <a:bodyPr lIns="0" tIns="0" rIns="0" bIns="0" rtlCol="0" anchor="t">
            <a:spAutoFit/>
          </a:bodyPr>
          <a:lstStyle/>
          <a:p>
            <a:pPr algn="l">
              <a:lnSpc>
                <a:spcPts val="551"/>
              </a:lnSpc>
            </a:pPr>
            <a:r>
              <a:rPr lang="en-US" sz="1103">
                <a:solidFill>
                  <a:srgbClr val="000000"/>
                </a:solidFill>
                <a:latin typeface="Arimo"/>
                <a:ea typeface="Arimo"/>
                <a:cs typeface="Arimo"/>
                <a:sym typeface="Arimo"/>
              </a:rPr>
              <a:t> </a:t>
            </a:r>
          </a:p>
        </p:txBody>
      </p:sp>
      <p:sp>
        <p:nvSpPr>
          <p:cNvPr id="21" name="TextBox 21"/>
          <p:cNvSpPr txBox="1"/>
          <p:nvPr/>
        </p:nvSpPr>
        <p:spPr>
          <a:xfrm>
            <a:off x="1030529" y="3373393"/>
            <a:ext cx="3509381" cy="199530"/>
          </a:xfrm>
          <a:prstGeom prst="rect">
            <a:avLst/>
          </a:prstGeom>
        </p:spPr>
        <p:txBody>
          <a:bodyPr lIns="0" tIns="0" rIns="0" bIns="0" rtlCol="0" anchor="t">
            <a:spAutoFit/>
          </a:bodyPr>
          <a:lstStyle/>
          <a:p>
            <a:pPr algn="l">
              <a:lnSpc>
                <a:spcPts val="1603"/>
              </a:lnSpc>
            </a:pPr>
            <a:r>
              <a:rPr lang="en-US" sz="1103" spc="-1">
                <a:solidFill>
                  <a:srgbClr val="000000"/>
                </a:solidFill>
                <a:latin typeface="IBM Plex Sans Condensed"/>
                <a:ea typeface="IBM Plex Sans Condensed"/>
                <a:cs typeface="IBM Plex Sans Condensed"/>
                <a:sym typeface="IBM Plex Sans Condensed"/>
              </a:rPr>
              <a:t> </a:t>
            </a:r>
            <a:r>
              <a:rPr lang="en-US" sz="1103" spc="-1">
                <a:solidFill>
                  <a:srgbClr val="000000"/>
                </a:solidFill>
                <a:latin typeface="IBM Plex Sans Condensed Bold"/>
                <a:ea typeface="IBM Plex Sans Condensed Bold"/>
                <a:cs typeface="IBM Plex Sans Condensed Bold"/>
                <a:sym typeface="IBM Plex Sans Condensed Bold"/>
              </a:rPr>
              <a:t>What are the important tasks in the Test Planning stage? </a:t>
            </a:r>
          </a:p>
        </p:txBody>
      </p:sp>
      <p:sp>
        <p:nvSpPr>
          <p:cNvPr id="22" name="TextBox 22"/>
          <p:cNvSpPr txBox="1"/>
          <p:nvPr/>
        </p:nvSpPr>
        <p:spPr>
          <a:xfrm>
            <a:off x="1372238" y="3550329"/>
            <a:ext cx="105042" cy="1640424"/>
          </a:xfrm>
          <a:prstGeom prst="rect">
            <a:avLst/>
          </a:prstGeom>
        </p:spPr>
        <p:txBody>
          <a:bodyPr lIns="0" tIns="0" rIns="0" bIns="0" rtlCol="0" anchor="t">
            <a:spAutoFit/>
          </a:bodyPr>
          <a:lstStyle/>
          <a:p>
            <a:pPr algn="just">
              <a:lnSpc>
                <a:spcPts val="1603"/>
              </a:lnSpc>
            </a:pPr>
            <a:r>
              <a:rPr lang="en-US" sz="1103">
                <a:solidFill>
                  <a:srgbClr val="000000"/>
                </a:solidFill>
                <a:latin typeface="Arimo"/>
                <a:ea typeface="Arimo"/>
                <a:cs typeface="Arimo"/>
                <a:sym typeface="Arimo"/>
              </a:rPr>
              <a:t>        </a:t>
            </a:r>
          </a:p>
        </p:txBody>
      </p:sp>
      <p:sp>
        <p:nvSpPr>
          <p:cNvPr id="23" name="TextBox 23"/>
          <p:cNvSpPr txBox="1"/>
          <p:nvPr/>
        </p:nvSpPr>
        <p:spPr>
          <a:xfrm>
            <a:off x="1600838" y="3593868"/>
            <a:ext cx="4293146" cy="1613487"/>
          </a:xfrm>
          <a:prstGeom prst="rect">
            <a:avLst/>
          </a:prstGeom>
        </p:spPr>
        <p:txBody>
          <a:bodyPr lIns="0" tIns="0" rIns="0" bIns="0" rtlCol="0" anchor="t">
            <a:spAutoFit/>
          </a:bodyPr>
          <a:lstStyle/>
          <a:p>
            <a:pPr algn="l">
              <a:lnSpc>
                <a:spcPts val="1603"/>
              </a:lnSpc>
            </a:pPr>
            <a:r>
              <a:rPr lang="en-US" sz="1103" spc="-1">
                <a:solidFill>
                  <a:srgbClr val="000000"/>
                </a:solidFill>
                <a:latin typeface="IBM Plex Sans Condensed"/>
                <a:ea typeface="IBM Plex Sans Condensed"/>
                <a:cs typeface="IBM Plex Sans Condensed"/>
                <a:sym typeface="IBM Plex Sans Condensed"/>
              </a:rPr>
              <a:t>Understanding and analyzing the requirements Risk Analysis Test Estimations (Scope of the project, Time, Budget, Available resources) Team formation Test Approach (Strategy) Implementation Defining Test Environment setup Traceability Matrix Test Plan Documentation </a:t>
            </a:r>
          </a:p>
        </p:txBody>
      </p:sp>
      <p:sp>
        <p:nvSpPr>
          <p:cNvPr id="24" name="TextBox 24"/>
          <p:cNvSpPr txBox="1"/>
          <p:nvPr/>
        </p:nvSpPr>
        <p:spPr>
          <a:xfrm>
            <a:off x="1030529" y="8132845"/>
            <a:ext cx="1805026" cy="199530"/>
          </a:xfrm>
          <a:prstGeom prst="rect">
            <a:avLst/>
          </a:prstGeom>
        </p:spPr>
        <p:txBody>
          <a:bodyPr lIns="0" tIns="0" rIns="0" bIns="0" rtlCol="0" anchor="t">
            <a:spAutoFit/>
          </a:bodyPr>
          <a:lstStyle/>
          <a:p>
            <a:pPr algn="l">
              <a:lnSpc>
                <a:spcPts val="1608"/>
              </a:lnSpc>
            </a:pPr>
            <a:r>
              <a:rPr lang="en-US" sz="1103" spc="-1">
                <a:solidFill>
                  <a:srgbClr val="000000"/>
                </a:solidFill>
                <a:latin typeface="IBM Plex Sans Condensed"/>
                <a:ea typeface="IBM Plex Sans Condensed"/>
                <a:cs typeface="IBM Plex Sans Condensed"/>
                <a:sym typeface="IBM Plex Sans Condensed"/>
              </a:rPr>
              <a:t> </a:t>
            </a:r>
            <a:r>
              <a:rPr lang="en-US" sz="1103" spc="-1">
                <a:solidFill>
                  <a:srgbClr val="000000"/>
                </a:solidFill>
                <a:latin typeface="IBM Plex Sans Condensed Bold"/>
                <a:ea typeface="IBM Plex Sans Condensed Bold"/>
                <a:cs typeface="IBM Plex Sans Condensed Bold"/>
                <a:sym typeface="IBM Plex Sans Condensed Bold"/>
              </a:rPr>
              <a:t>What is Test Point Analysis? </a:t>
            </a:r>
          </a:p>
        </p:txBody>
      </p:sp>
      <p:sp>
        <p:nvSpPr>
          <p:cNvPr id="25" name="TextBox 25"/>
          <p:cNvSpPr txBox="1"/>
          <p:nvPr/>
        </p:nvSpPr>
        <p:spPr>
          <a:xfrm>
            <a:off x="1372238" y="8309400"/>
            <a:ext cx="105042" cy="216751"/>
          </a:xfrm>
          <a:prstGeom prst="rect">
            <a:avLst/>
          </a:prstGeom>
        </p:spPr>
        <p:txBody>
          <a:bodyPr lIns="0" tIns="0" rIns="0" bIns="0" rtlCol="0" anchor="t">
            <a:spAutoFit/>
          </a:bodyPr>
          <a:lstStyle/>
          <a:p>
            <a:pPr algn="l">
              <a:lnSpc>
                <a:spcPts val="1608"/>
              </a:lnSpc>
            </a:pPr>
            <a:r>
              <a:rPr lang="en-US" sz="1103">
                <a:solidFill>
                  <a:srgbClr val="000000"/>
                </a:solidFill>
                <a:latin typeface="Arimo"/>
                <a:ea typeface="Arimo"/>
                <a:cs typeface="Arimo"/>
                <a:sym typeface="Arimo"/>
              </a:rPr>
              <a:t> </a:t>
            </a:r>
          </a:p>
        </p:txBody>
      </p:sp>
      <p:sp>
        <p:nvSpPr>
          <p:cNvPr id="26" name="TextBox 26"/>
          <p:cNvSpPr txBox="1"/>
          <p:nvPr/>
        </p:nvSpPr>
        <p:spPr>
          <a:xfrm>
            <a:off x="1600838" y="8352939"/>
            <a:ext cx="4324236" cy="189814"/>
          </a:xfrm>
          <a:prstGeom prst="rect">
            <a:avLst/>
          </a:prstGeom>
        </p:spPr>
        <p:txBody>
          <a:bodyPr lIns="0" tIns="0" rIns="0" bIns="0" rtlCol="0" anchor="t">
            <a:spAutoFit/>
          </a:bodyPr>
          <a:lstStyle/>
          <a:p>
            <a:pPr algn="l">
              <a:lnSpc>
                <a:spcPts val="1608"/>
              </a:lnSpc>
            </a:pPr>
            <a:r>
              <a:rPr lang="en-US" sz="1103" spc="-1">
                <a:solidFill>
                  <a:srgbClr val="000000"/>
                </a:solidFill>
                <a:latin typeface="IBM Plex Sans Condensed"/>
                <a:ea typeface="IBM Plex Sans Condensed"/>
                <a:cs typeface="IBM Plex Sans Condensed"/>
                <a:sym typeface="IBM Plex Sans Condensed"/>
              </a:rPr>
              <a:t>A formula-based test estimation method based on function point analysis. </a:t>
            </a:r>
          </a:p>
        </p:txBody>
      </p:sp>
      <p:sp>
        <p:nvSpPr>
          <p:cNvPr id="27" name="TextBox 27"/>
          <p:cNvSpPr txBox="1"/>
          <p:nvPr/>
        </p:nvSpPr>
        <p:spPr>
          <a:xfrm>
            <a:off x="1030529" y="802919"/>
            <a:ext cx="3027493" cy="285255"/>
          </a:xfrm>
          <a:prstGeom prst="rect">
            <a:avLst/>
          </a:prstGeom>
        </p:spPr>
        <p:txBody>
          <a:bodyPr lIns="0" tIns="0" rIns="0" bIns="0" rtlCol="0" anchor="t">
            <a:spAutoFit/>
          </a:bodyPr>
          <a:lstStyle/>
          <a:p>
            <a:pPr algn="l">
              <a:lnSpc>
                <a:spcPts val="2543"/>
              </a:lnSpc>
            </a:pPr>
            <a:r>
              <a:rPr lang="en-US" sz="1103" spc="-1">
                <a:solidFill>
                  <a:srgbClr val="000000"/>
                </a:solidFill>
                <a:latin typeface="IBM Plex Sans Condensed"/>
                <a:ea typeface="IBM Plex Sans Condensed"/>
                <a:cs typeface="IBM Plex Sans Condensed"/>
                <a:sym typeface="IBM Plex Sans Condensed"/>
              </a:rPr>
              <a:t> </a:t>
            </a:r>
            <a:r>
              <a:rPr lang="en-US" sz="1103" spc="-1">
                <a:solidFill>
                  <a:srgbClr val="000000"/>
                </a:solidFill>
                <a:latin typeface="IBM Plex Sans Condensed Bold"/>
                <a:ea typeface="IBM Plex Sans Condensed Bold"/>
                <a:cs typeface="IBM Plex Sans Condensed Bold"/>
                <a:sym typeface="IBM Plex Sans Condensed Bold"/>
              </a:rPr>
              <a:t>Different Types of test plans in software testing? </a:t>
            </a:r>
          </a:p>
        </p:txBody>
      </p:sp>
      <p:sp>
        <p:nvSpPr>
          <p:cNvPr id="28" name="TextBox 28"/>
          <p:cNvSpPr txBox="1"/>
          <p:nvPr/>
        </p:nvSpPr>
        <p:spPr>
          <a:xfrm>
            <a:off x="1143305" y="1141886"/>
            <a:ext cx="5863600" cy="470992"/>
          </a:xfrm>
          <a:prstGeom prst="rect">
            <a:avLst/>
          </a:prstGeom>
        </p:spPr>
        <p:txBody>
          <a:bodyPr lIns="0" tIns="0" rIns="0" bIns="0" rtlCol="0" anchor="t">
            <a:spAutoFit/>
          </a:bodyPr>
          <a:lstStyle/>
          <a:p>
            <a:pPr algn="l">
              <a:lnSpc>
                <a:spcPts val="2543"/>
              </a:lnSpc>
            </a:pPr>
            <a:r>
              <a:rPr lang="en-US" sz="1103" spc="9">
                <a:solidFill>
                  <a:srgbClr val="000000"/>
                </a:solidFill>
                <a:latin typeface="IBM Plex Sans Condensed"/>
                <a:ea typeface="IBM Plex Sans Condensed"/>
                <a:cs typeface="IBM Plex Sans Condensed"/>
                <a:sym typeface="IBM Plex Sans Condensed"/>
              </a:rPr>
              <a:t>Test plans can be used as supporting documentation for an overall testing objective (a master test </a:t>
            </a:r>
          </a:p>
          <a:p>
            <a:pPr algn="l">
              <a:lnSpc>
                <a:spcPts val="551"/>
              </a:lnSpc>
            </a:pPr>
            <a:r>
              <a:rPr lang="en-US" sz="1103" spc="-1">
                <a:solidFill>
                  <a:srgbClr val="000000"/>
                </a:solidFill>
                <a:latin typeface="IBM Plex Sans Condensed"/>
                <a:ea typeface="IBM Plex Sans Condensed"/>
                <a:cs typeface="IBM Plex Sans Condensed"/>
                <a:sym typeface="IBM Plex Sans Condensed"/>
              </a:rPr>
              <a:t>plan) and specific types of tests (a testing type-specific plan). </a:t>
            </a:r>
          </a:p>
        </p:txBody>
      </p:sp>
      <p:sp>
        <p:nvSpPr>
          <p:cNvPr id="29" name="TextBox 29"/>
          <p:cNvSpPr txBox="1"/>
          <p:nvPr/>
        </p:nvSpPr>
        <p:spPr>
          <a:xfrm>
            <a:off x="1372238" y="1606972"/>
            <a:ext cx="105042" cy="321526"/>
          </a:xfrm>
          <a:prstGeom prst="rect">
            <a:avLst/>
          </a:prstGeom>
        </p:spPr>
        <p:txBody>
          <a:bodyPr lIns="0" tIns="0" rIns="0" bIns="0" rtlCol="0" anchor="t">
            <a:spAutoFit/>
          </a:bodyPr>
          <a:lstStyle/>
          <a:p>
            <a:pPr algn="l">
              <a:lnSpc>
                <a:spcPts val="2759"/>
              </a:lnSpc>
            </a:pPr>
            <a:r>
              <a:rPr lang="en-US" sz="1103">
                <a:solidFill>
                  <a:srgbClr val="000000"/>
                </a:solidFill>
                <a:latin typeface="Arimo"/>
                <a:ea typeface="Arimo"/>
                <a:cs typeface="Arimo"/>
                <a:sym typeface="Arimo"/>
              </a:rPr>
              <a:t> </a:t>
            </a:r>
          </a:p>
        </p:txBody>
      </p:sp>
      <p:sp>
        <p:nvSpPr>
          <p:cNvPr id="30" name="TextBox 30"/>
          <p:cNvSpPr txBox="1"/>
          <p:nvPr/>
        </p:nvSpPr>
        <p:spPr>
          <a:xfrm>
            <a:off x="1600838" y="1650521"/>
            <a:ext cx="5397094" cy="1282398"/>
          </a:xfrm>
          <a:prstGeom prst="rect">
            <a:avLst/>
          </a:prstGeom>
        </p:spPr>
        <p:txBody>
          <a:bodyPr lIns="0" tIns="0" rIns="0" bIns="0" rtlCol="0" anchor="t">
            <a:spAutoFit/>
          </a:bodyPr>
          <a:lstStyle/>
          <a:p>
            <a:pPr algn="just">
              <a:lnSpc>
                <a:spcPts val="2759"/>
              </a:lnSpc>
            </a:pPr>
            <a:r>
              <a:rPr lang="en-US" sz="1103" spc="-1">
                <a:solidFill>
                  <a:srgbClr val="000000"/>
                </a:solidFill>
                <a:latin typeface="IBM Plex Sans Condensed Bold"/>
                <a:ea typeface="IBM Plex Sans Condensed Bold"/>
                <a:cs typeface="IBM Plex Sans Condensed Bold"/>
                <a:sym typeface="IBM Plex Sans Condensed Bold"/>
              </a:rPr>
              <a:t>Master test plan:</a:t>
            </a:r>
            <a:r>
              <a:rPr lang="en-US" sz="1103" spc="-1">
                <a:solidFill>
                  <a:srgbClr val="000000"/>
                </a:solidFill>
                <a:latin typeface="IBM Plex Sans Condensed"/>
                <a:ea typeface="IBM Plex Sans Condensed"/>
                <a:cs typeface="IBM Plex Sans Condensed"/>
                <a:sym typeface="IBM Plex Sans Condensed"/>
              </a:rPr>
              <a:t> A master test plan is a high-level document for a project or product’s overall </a:t>
            </a:r>
          </a:p>
          <a:p>
            <a:pPr algn="just">
              <a:lnSpc>
                <a:spcPts val="551"/>
              </a:lnSpc>
            </a:pPr>
            <a:r>
              <a:rPr lang="en-US" sz="1103" spc="14">
                <a:solidFill>
                  <a:srgbClr val="000000"/>
                </a:solidFill>
                <a:latin typeface="IBM Plex Sans Condensed"/>
                <a:ea typeface="IBM Plex Sans Condensed"/>
                <a:cs typeface="IBM Plex Sans Condensed"/>
                <a:sym typeface="IBM Plex Sans Condensed"/>
              </a:rPr>
              <a:t>testing goals and objectives. It lists tasks, milestones, and outlines the size and scope of a </a:t>
            </a:r>
          </a:p>
          <a:p>
            <a:pPr algn="just">
              <a:lnSpc>
                <a:spcPts val="2520"/>
              </a:lnSpc>
            </a:pPr>
            <a:r>
              <a:rPr lang="en-US" sz="1103" spc="-1">
                <a:solidFill>
                  <a:srgbClr val="000000"/>
                </a:solidFill>
                <a:latin typeface="IBM Plex Sans Condensed"/>
                <a:ea typeface="IBM Plex Sans Condensed"/>
                <a:cs typeface="IBM Plex Sans Condensed"/>
                <a:sym typeface="IBM Plex Sans Condensed"/>
              </a:rPr>
              <a:t>testing project. It encapsulates all other test plans within the project. </a:t>
            </a:r>
          </a:p>
          <a:p>
            <a:pPr algn="just">
              <a:lnSpc>
                <a:spcPts val="744"/>
              </a:lnSpc>
            </a:pPr>
            <a:r>
              <a:rPr lang="en-US" sz="1103" spc="-1">
                <a:solidFill>
                  <a:srgbClr val="000000"/>
                </a:solidFill>
                <a:latin typeface="IBM Plex Sans Condensed Bold"/>
                <a:ea typeface="IBM Plex Sans Condensed Bold"/>
                <a:cs typeface="IBM Plex Sans Condensed Bold"/>
                <a:sym typeface="IBM Plex Sans Condensed Bold"/>
              </a:rPr>
              <a:t>Testing type-specific plan:</a:t>
            </a:r>
            <a:r>
              <a:rPr lang="en-US" sz="1103" spc="-1">
                <a:solidFill>
                  <a:srgbClr val="000000"/>
                </a:solidFill>
                <a:latin typeface="IBM Plex Sans Condensed"/>
                <a:ea typeface="IBM Plex Sans Condensed"/>
                <a:cs typeface="IBM Plex Sans Condensed"/>
                <a:sym typeface="IBM Plex Sans Condensed"/>
              </a:rPr>
              <a:t> Test plans can also be used to outline details related to a specific </a:t>
            </a:r>
          </a:p>
          <a:p>
            <a:pPr algn="just">
              <a:lnSpc>
                <a:spcPts val="2331"/>
              </a:lnSpc>
            </a:pPr>
            <a:r>
              <a:rPr lang="en-US" sz="1103" spc="3">
                <a:solidFill>
                  <a:srgbClr val="000000"/>
                </a:solidFill>
                <a:latin typeface="IBM Plex Sans Condensed"/>
                <a:ea typeface="IBM Plex Sans Condensed"/>
                <a:cs typeface="IBM Plex Sans Condensed"/>
                <a:sym typeface="IBM Plex Sans Condensed"/>
              </a:rPr>
              <a:t>type of test. For example, you may have a test plan for unit testing, acceptance testing, and </a:t>
            </a:r>
          </a:p>
          <a:p>
            <a:pPr algn="just">
              <a:lnSpc>
                <a:spcPts val="739"/>
              </a:lnSpc>
            </a:pPr>
            <a:r>
              <a:rPr lang="en-US" sz="1103" spc="-1">
                <a:solidFill>
                  <a:srgbClr val="000000"/>
                </a:solidFill>
                <a:latin typeface="IBM Plex Sans Condensed"/>
                <a:ea typeface="IBM Plex Sans Condensed"/>
                <a:cs typeface="IBM Plex Sans Condensed"/>
                <a:sym typeface="IBM Plex Sans Condensed"/>
              </a:rPr>
              <a:t>integration testing. These test plans drill deeper into the specific type of test being conducted. </a:t>
            </a:r>
          </a:p>
        </p:txBody>
      </p:sp>
      <p:sp>
        <p:nvSpPr>
          <p:cNvPr id="31" name="TextBox 31"/>
          <p:cNvSpPr txBox="1"/>
          <p:nvPr/>
        </p:nvSpPr>
        <p:spPr>
          <a:xfrm>
            <a:off x="1372238" y="2394880"/>
            <a:ext cx="105042" cy="131026"/>
          </a:xfrm>
          <a:prstGeom prst="rect">
            <a:avLst/>
          </a:prstGeom>
        </p:spPr>
        <p:txBody>
          <a:bodyPr lIns="0" tIns="0" rIns="0" bIns="0" rtlCol="0" anchor="t">
            <a:spAutoFit/>
          </a:bodyPr>
          <a:lstStyle/>
          <a:p>
            <a:pPr algn="l">
              <a:lnSpc>
                <a:spcPts val="744"/>
              </a:lnSpc>
            </a:pPr>
            <a:r>
              <a:rPr lang="en-US" sz="1103">
                <a:solidFill>
                  <a:srgbClr val="000000"/>
                </a:solidFill>
                <a:latin typeface="Arimo"/>
                <a:ea typeface="Arimo"/>
                <a:cs typeface="Arimo"/>
                <a:sym typeface="Arimo"/>
              </a:rPr>
              <a:t> </a:t>
            </a:r>
          </a:p>
        </p:txBody>
      </p:sp>
      <p:sp>
        <p:nvSpPr>
          <p:cNvPr id="32" name="TextBox 32"/>
          <p:cNvSpPr txBox="1"/>
          <p:nvPr/>
        </p:nvSpPr>
        <p:spPr>
          <a:xfrm>
            <a:off x="1372238" y="7078132"/>
            <a:ext cx="65789" cy="207226"/>
          </a:xfrm>
          <a:prstGeom prst="rect">
            <a:avLst/>
          </a:prstGeom>
        </p:spPr>
        <p:txBody>
          <a:bodyPr lIns="0" tIns="0" rIns="0" bIns="0" rtlCol="0" anchor="t">
            <a:spAutoFit/>
          </a:bodyPr>
          <a:lstStyle/>
          <a:p>
            <a:pPr algn="l">
              <a:lnSpc>
                <a:spcPts val="1545"/>
              </a:lnSpc>
            </a:pPr>
            <a:r>
              <a:rPr lang="en-US" sz="1103">
                <a:solidFill>
                  <a:srgbClr val="000000"/>
                </a:solidFill>
                <a:latin typeface="Arimo"/>
                <a:ea typeface="Arimo"/>
                <a:cs typeface="Arimo"/>
                <a:sym typeface="Arimo"/>
              </a:rPr>
              <a:t></a:t>
            </a:r>
          </a:p>
        </p:txBody>
      </p:sp>
      <p:sp>
        <p:nvSpPr>
          <p:cNvPr id="34" name="Footer Placeholder 33"/>
          <p:cNvSpPr>
            <a:spLocks noGrp="1"/>
          </p:cNvSpPr>
          <p:nvPr>
            <p:ph type="ftr" sz="quarter" idx="11"/>
          </p:nvPr>
        </p:nvSpPr>
        <p:spPr/>
        <p:txBody>
          <a:bodyPr/>
          <a:lstStyle/>
          <a:p>
            <a:r>
              <a:rPr lang="en-US" smtClean="0"/>
              <a:t>Mr. RANJIT KUMBHAR  7757962804</a:t>
            </a:r>
            <a:endParaRPr lang="en-US"/>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914400" y="932812"/>
            <a:ext cx="115567" cy="6726555"/>
          </a:xfrm>
          <a:custGeom>
            <a:avLst/>
            <a:gdLst/>
            <a:ahLst/>
            <a:cxnLst/>
            <a:rect l="l" t="t" r="r" b="b"/>
            <a:pathLst>
              <a:path w="115567" h="6726555">
                <a:moveTo>
                  <a:pt x="0" y="0"/>
                </a:moveTo>
                <a:lnTo>
                  <a:pt x="115567" y="0"/>
                </a:lnTo>
                <a:lnTo>
                  <a:pt x="115567" y="6726555"/>
                </a:lnTo>
                <a:lnTo>
                  <a:pt x="0" y="6726555"/>
                </a:lnTo>
                <a:lnTo>
                  <a:pt x="0" y="0"/>
                </a:lnTo>
                <a:close/>
              </a:path>
            </a:pathLst>
          </a:custGeom>
          <a:blipFill>
            <a:blip r:embed="rId2"/>
            <a:stretch>
              <a:fillRect/>
            </a:stretch>
          </a:blipFill>
        </p:spPr>
      </p:sp>
      <p:sp>
        <p:nvSpPr>
          <p:cNvPr id="4" name="TextBox 4"/>
          <p:cNvSpPr txBox="1"/>
          <p:nvPr/>
        </p:nvSpPr>
        <p:spPr>
          <a:xfrm>
            <a:off x="1030529" y="6462293"/>
            <a:ext cx="1739732" cy="190005"/>
          </a:xfrm>
          <a:prstGeom prst="rect">
            <a:avLst/>
          </a:prstGeom>
        </p:spPr>
        <p:txBody>
          <a:bodyPr lIns="0" tIns="0" rIns="0" bIns="0" rtlCol="0" anchor="t">
            <a:spAutoFit/>
          </a:bodyPr>
          <a:lstStyle/>
          <a:p>
            <a:pPr algn="l">
              <a:lnSpc>
                <a:spcPts val="1569"/>
              </a:lnSpc>
            </a:pPr>
            <a:r>
              <a:rPr lang="en-US" sz="1103" spc="-1">
                <a:solidFill>
                  <a:srgbClr val="000000"/>
                </a:solidFill>
                <a:latin typeface="IBM Plex Sans Condensed"/>
                <a:ea typeface="IBM Plex Sans Condensed"/>
                <a:cs typeface="IBM Plex Sans Condensed"/>
                <a:sym typeface="IBM Plex Sans Condensed"/>
              </a:rPr>
              <a:t> </a:t>
            </a:r>
            <a:r>
              <a:rPr lang="en-US" sz="1103" spc="-1">
                <a:solidFill>
                  <a:srgbClr val="000000"/>
                </a:solidFill>
                <a:latin typeface="IBM Plex Sans Condensed Bold"/>
                <a:ea typeface="IBM Plex Sans Condensed Bold"/>
                <a:cs typeface="IBM Plex Sans Condensed Bold"/>
                <a:sym typeface="IBM Plex Sans Condensed Bold"/>
              </a:rPr>
              <a:t>What is a Test deliverable? </a:t>
            </a:r>
          </a:p>
        </p:txBody>
      </p:sp>
      <p:sp>
        <p:nvSpPr>
          <p:cNvPr id="5" name="TextBox 5"/>
          <p:cNvSpPr txBox="1"/>
          <p:nvPr/>
        </p:nvSpPr>
        <p:spPr>
          <a:xfrm>
            <a:off x="1372238" y="6641887"/>
            <a:ext cx="105042" cy="207226"/>
          </a:xfrm>
          <a:prstGeom prst="rect">
            <a:avLst/>
          </a:prstGeom>
        </p:spPr>
        <p:txBody>
          <a:bodyPr lIns="0" tIns="0" rIns="0" bIns="0" rtlCol="0" anchor="t">
            <a:spAutoFit/>
          </a:bodyPr>
          <a:lstStyle/>
          <a:p>
            <a:pPr algn="l">
              <a:lnSpc>
                <a:spcPts val="1569"/>
              </a:lnSpc>
            </a:pPr>
            <a:r>
              <a:rPr lang="en-US" sz="1103">
                <a:solidFill>
                  <a:srgbClr val="000000"/>
                </a:solidFill>
                <a:latin typeface="Arimo"/>
                <a:ea typeface="Arimo"/>
                <a:cs typeface="Arimo"/>
                <a:sym typeface="Arimo"/>
              </a:rPr>
              <a:t> </a:t>
            </a:r>
          </a:p>
        </p:txBody>
      </p:sp>
      <p:sp>
        <p:nvSpPr>
          <p:cNvPr id="6" name="TextBox 6"/>
          <p:cNvSpPr txBox="1"/>
          <p:nvPr/>
        </p:nvSpPr>
        <p:spPr>
          <a:xfrm>
            <a:off x="1600838" y="6685436"/>
            <a:ext cx="5392703" cy="375742"/>
          </a:xfrm>
          <a:prstGeom prst="rect">
            <a:avLst/>
          </a:prstGeom>
        </p:spPr>
        <p:txBody>
          <a:bodyPr lIns="0" tIns="0" rIns="0" bIns="0" rtlCol="0" anchor="t">
            <a:spAutoFit/>
          </a:bodyPr>
          <a:lstStyle/>
          <a:p>
            <a:pPr algn="l">
              <a:lnSpc>
                <a:spcPts val="1569"/>
              </a:lnSpc>
            </a:pPr>
            <a:r>
              <a:rPr lang="en-US" sz="1103" spc="-1">
                <a:solidFill>
                  <a:srgbClr val="000000"/>
                </a:solidFill>
                <a:latin typeface="IBM Plex Sans Condensed"/>
                <a:ea typeface="IBM Plex Sans Condensed"/>
                <a:cs typeface="IBM Plex Sans Condensed"/>
                <a:sym typeface="IBM Plex Sans Condensed"/>
              </a:rPr>
              <a:t>Any test (work) product must be delivered to someone other than the test (work) product’s author. </a:t>
            </a:r>
          </a:p>
        </p:txBody>
      </p:sp>
      <p:sp>
        <p:nvSpPr>
          <p:cNvPr id="7" name="TextBox 7"/>
          <p:cNvSpPr txBox="1"/>
          <p:nvPr/>
        </p:nvSpPr>
        <p:spPr>
          <a:xfrm>
            <a:off x="1030529" y="2139086"/>
            <a:ext cx="2072783" cy="190005"/>
          </a:xfrm>
          <a:prstGeom prst="rect">
            <a:avLst/>
          </a:prstGeom>
        </p:spPr>
        <p:txBody>
          <a:bodyPr lIns="0" tIns="0" rIns="0" bIns="0" rtlCol="0" anchor="t">
            <a:spAutoFit/>
          </a:bodyPr>
          <a:lstStyle/>
          <a:p>
            <a:pPr algn="l">
              <a:lnSpc>
                <a:spcPts val="1555"/>
              </a:lnSpc>
            </a:pPr>
            <a:r>
              <a:rPr lang="en-US" sz="1103" spc="-1">
                <a:solidFill>
                  <a:srgbClr val="000000"/>
                </a:solidFill>
                <a:latin typeface="IBM Plex Sans Condensed"/>
                <a:ea typeface="IBM Plex Sans Condensed"/>
                <a:cs typeface="IBM Plex Sans Condensed"/>
                <a:sym typeface="IBM Plex Sans Condensed"/>
              </a:rPr>
              <a:t> </a:t>
            </a:r>
            <a:r>
              <a:rPr lang="en-US" sz="1103" spc="-1">
                <a:solidFill>
                  <a:srgbClr val="000000"/>
                </a:solidFill>
                <a:latin typeface="IBM Plex Sans Condensed Bold"/>
                <a:ea typeface="IBM Plex Sans Condensed Bold"/>
                <a:cs typeface="IBM Plex Sans Condensed Bold"/>
                <a:sym typeface="IBM Plex Sans Condensed Bold"/>
              </a:rPr>
              <a:t>What is Function Point Analysis? </a:t>
            </a:r>
          </a:p>
        </p:txBody>
      </p:sp>
      <p:sp>
        <p:nvSpPr>
          <p:cNvPr id="8" name="TextBox 8"/>
          <p:cNvSpPr txBox="1"/>
          <p:nvPr/>
        </p:nvSpPr>
        <p:spPr>
          <a:xfrm>
            <a:off x="1372238" y="2318680"/>
            <a:ext cx="105042" cy="207226"/>
          </a:xfrm>
          <a:prstGeom prst="rect">
            <a:avLst/>
          </a:prstGeom>
        </p:spPr>
        <p:txBody>
          <a:bodyPr lIns="0" tIns="0" rIns="0" bIns="0" rtlCol="0" anchor="t">
            <a:spAutoFit/>
          </a:bodyPr>
          <a:lstStyle/>
          <a:p>
            <a:pPr algn="l">
              <a:lnSpc>
                <a:spcPts val="1555"/>
              </a:lnSpc>
            </a:pPr>
            <a:r>
              <a:rPr lang="en-US" sz="1103">
                <a:solidFill>
                  <a:srgbClr val="000000"/>
                </a:solidFill>
                <a:latin typeface="Arimo"/>
                <a:ea typeface="Arimo"/>
                <a:cs typeface="Arimo"/>
                <a:sym typeface="Arimo"/>
              </a:rPr>
              <a:t> </a:t>
            </a:r>
          </a:p>
        </p:txBody>
      </p:sp>
      <p:sp>
        <p:nvSpPr>
          <p:cNvPr id="9" name="TextBox 9"/>
          <p:cNvSpPr txBox="1"/>
          <p:nvPr/>
        </p:nvSpPr>
        <p:spPr>
          <a:xfrm>
            <a:off x="1600838" y="2362229"/>
            <a:ext cx="5393912" cy="765762"/>
          </a:xfrm>
          <a:prstGeom prst="rect">
            <a:avLst/>
          </a:prstGeom>
        </p:spPr>
        <p:txBody>
          <a:bodyPr lIns="0" tIns="0" rIns="0" bIns="0" rtlCol="0" anchor="t">
            <a:spAutoFit/>
          </a:bodyPr>
          <a:lstStyle/>
          <a:p>
            <a:pPr algn="just">
              <a:lnSpc>
                <a:spcPts val="1555"/>
              </a:lnSpc>
            </a:pPr>
            <a:r>
              <a:rPr lang="en-US" sz="1103" spc="-1">
                <a:solidFill>
                  <a:srgbClr val="000000"/>
                </a:solidFill>
                <a:latin typeface="IBM Plex Sans Condensed"/>
                <a:ea typeface="IBM Plex Sans Condensed"/>
                <a:cs typeface="IBM Plex Sans Condensed"/>
                <a:sym typeface="IBM Plex Sans Condensed"/>
              </a:rPr>
              <a:t>A Method aiming to measure the size of the functionality of an information system. The measurement is independent of the technology. This measurement may be used as a basis for the measurement of productivity, the estimation of the needed resources, and project control. </a:t>
            </a:r>
          </a:p>
        </p:txBody>
      </p:sp>
      <p:sp>
        <p:nvSpPr>
          <p:cNvPr id="10" name="TextBox 10"/>
          <p:cNvSpPr txBox="1"/>
          <p:nvPr/>
        </p:nvSpPr>
        <p:spPr>
          <a:xfrm>
            <a:off x="1030529" y="7415936"/>
            <a:ext cx="3500056" cy="285255"/>
          </a:xfrm>
          <a:prstGeom prst="rect">
            <a:avLst/>
          </a:prstGeom>
        </p:spPr>
        <p:txBody>
          <a:bodyPr lIns="0" tIns="0" rIns="0" bIns="0" rtlCol="0" anchor="t">
            <a:spAutoFit/>
          </a:bodyPr>
          <a:lstStyle/>
          <a:p>
            <a:pPr algn="l">
              <a:lnSpc>
                <a:spcPts val="2545"/>
              </a:lnSpc>
            </a:pPr>
            <a:r>
              <a:rPr lang="en-US" sz="1103" spc="-1">
                <a:solidFill>
                  <a:srgbClr val="000000"/>
                </a:solidFill>
                <a:latin typeface="IBM Plex Sans Condensed"/>
                <a:ea typeface="IBM Plex Sans Condensed"/>
                <a:cs typeface="IBM Plex Sans Condensed"/>
                <a:sym typeface="IBM Plex Sans Condensed"/>
              </a:rPr>
              <a:t> </a:t>
            </a:r>
            <a:r>
              <a:rPr lang="en-US" sz="1103" spc="-1">
                <a:solidFill>
                  <a:srgbClr val="000000"/>
                </a:solidFill>
                <a:latin typeface="IBM Plex Sans Condensed Bold"/>
                <a:ea typeface="IBM Plex Sans Condensed Bold"/>
                <a:cs typeface="IBM Plex Sans Condensed Bold"/>
                <a:sym typeface="IBM Plex Sans Condensed Bold"/>
              </a:rPr>
              <a:t>What are the Test deliverables in Software Test Process? </a:t>
            </a:r>
          </a:p>
        </p:txBody>
      </p:sp>
      <p:sp>
        <p:nvSpPr>
          <p:cNvPr id="11" name="TextBox 11"/>
          <p:cNvSpPr txBox="1"/>
          <p:nvPr/>
        </p:nvSpPr>
        <p:spPr>
          <a:xfrm>
            <a:off x="1372238" y="7755150"/>
            <a:ext cx="5629123" cy="988771"/>
          </a:xfrm>
          <a:prstGeom prst="rect">
            <a:avLst/>
          </a:prstGeom>
        </p:spPr>
        <p:txBody>
          <a:bodyPr lIns="0" tIns="0" rIns="0" bIns="0" rtlCol="0" anchor="t">
            <a:spAutoFit/>
          </a:bodyPr>
          <a:lstStyle/>
          <a:p>
            <a:pPr algn="l">
              <a:lnSpc>
                <a:spcPts val="2545"/>
              </a:lnSpc>
            </a:pPr>
            <a:r>
              <a:rPr lang="en-US" sz="1103" spc="-1">
                <a:solidFill>
                  <a:srgbClr val="000000"/>
                </a:solidFill>
                <a:latin typeface="IBM Plex Sans Condensed"/>
                <a:ea typeface="IBM Plex Sans Condensed"/>
                <a:cs typeface="IBM Plex Sans Condensed"/>
                <a:sym typeface="IBM Plex Sans Condensed"/>
              </a:rPr>
              <a:t>Test deliverables are nothing, but the </a:t>
            </a:r>
            <a:r>
              <a:rPr lang="en-US" sz="1103" spc="-1">
                <a:solidFill>
                  <a:srgbClr val="FF0000"/>
                </a:solidFill>
                <a:latin typeface="IBM Plex Sans Condensed"/>
                <a:ea typeface="IBM Plex Sans Condensed"/>
                <a:cs typeface="IBM Plex Sans Condensed"/>
                <a:sym typeface="IBM Plex Sans Condensed"/>
              </a:rPr>
              <a:t>documents prepared after testing</a:t>
            </a:r>
            <a:r>
              <a:rPr lang="en-US" sz="1103" spc="-1">
                <a:solidFill>
                  <a:srgbClr val="000000"/>
                </a:solidFill>
                <a:latin typeface="IBM Plex Sans Condensed"/>
                <a:ea typeface="IBM Plex Sans Condensed"/>
                <a:cs typeface="IBM Plex Sans Condensed"/>
                <a:sym typeface="IBM Plex Sans Condensed"/>
              </a:rPr>
              <a:t>. Test deliverables will be </a:t>
            </a:r>
          </a:p>
          <a:p>
            <a:pPr algn="l">
              <a:lnSpc>
                <a:spcPts val="551"/>
              </a:lnSpc>
            </a:pPr>
            <a:r>
              <a:rPr lang="en-US" sz="1103" spc="5">
                <a:solidFill>
                  <a:srgbClr val="000000"/>
                </a:solidFill>
                <a:latin typeface="IBM Plex Sans Condensed"/>
                <a:ea typeface="IBM Plex Sans Condensed"/>
                <a:cs typeface="IBM Plex Sans Condensed"/>
                <a:sym typeface="IBM Plex Sans Condensed"/>
              </a:rPr>
              <a:t>delivered to the client not only for the completed activities but also for the activities, which we </a:t>
            </a:r>
          </a:p>
          <a:p>
            <a:pPr algn="l">
              <a:lnSpc>
                <a:spcPts val="2585"/>
              </a:lnSpc>
            </a:pPr>
            <a:r>
              <a:rPr lang="en-US" sz="1103" spc="-1">
                <a:solidFill>
                  <a:srgbClr val="000000"/>
                </a:solidFill>
                <a:latin typeface="IBM Plex Sans Condensed"/>
                <a:ea typeface="IBM Plex Sans Condensed"/>
                <a:cs typeface="IBM Plex Sans Condensed"/>
                <a:sym typeface="IBM Plex Sans Condensed"/>
              </a:rPr>
              <a:t>are implementing for better productivity. Some Test Deliverables in the project are, </a:t>
            </a:r>
          </a:p>
        </p:txBody>
      </p:sp>
      <p:sp>
        <p:nvSpPr>
          <p:cNvPr id="12" name="TextBox 12"/>
          <p:cNvSpPr txBox="1"/>
          <p:nvPr/>
        </p:nvSpPr>
        <p:spPr>
          <a:xfrm>
            <a:off x="1372238" y="8757409"/>
            <a:ext cx="105042" cy="302476"/>
          </a:xfrm>
          <a:prstGeom prst="rect">
            <a:avLst/>
          </a:prstGeom>
        </p:spPr>
        <p:txBody>
          <a:bodyPr lIns="0" tIns="0" rIns="0" bIns="0" rtlCol="0" anchor="t">
            <a:spAutoFit/>
          </a:bodyPr>
          <a:lstStyle/>
          <a:p>
            <a:pPr algn="l">
              <a:lnSpc>
                <a:spcPts val="2585"/>
              </a:lnSpc>
            </a:pPr>
            <a:r>
              <a:rPr lang="en-US" sz="1103">
                <a:solidFill>
                  <a:srgbClr val="000000"/>
                </a:solidFill>
                <a:latin typeface="Arimo"/>
                <a:ea typeface="Arimo"/>
                <a:cs typeface="Arimo"/>
                <a:sym typeface="Arimo"/>
              </a:rPr>
              <a:t> </a:t>
            </a:r>
          </a:p>
        </p:txBody>
      </p:sp>
      <p:sp>
        <p:nvSpPr>
          <p:cNvPr id="13" name="TextBox 13"/>
          <p:cNvSpPr txBox="1"/>
          <p:nvPr/>
        </p:nvSpPr>
        <p:spPr>
          <a:xfrm>
            <a:off x="1600838" y="8800948"/>
            <a:ext cx="1005688" cy="275539"/>
          </a:xfrm>
          <a:prstGeom prst="rect">
            <a:avLst/>
          </a:prstGeom>
        </p:spPr>
        <p:txBody>
          <a:bodyPr lIns="0" tIns="0" rIns="0" bIns="0" rtlCol="0" anchor="t">
            <a:spAutoFit/>
          </a:bodyPr>
          <a:lstStyle/>
          <a:p>
            <a:pPr algn="l">
              <a:lnSpc>
                <a:spcPts val="2585"/>
              </a:lnSpc>
            </a:pPr>
            <a:r>
              <a:rPr lang="en-US" sz="1103" spc="-1">
                <a:solidFill>
                  <a:srgbClr val="000000"/>
                </a:solidFill>
                <a:latin typeface="IBM Plex Sans Condensed"/>
                <a:ea typeface="IBM Plex Sans Condensed"/>
                <a:cs typeface="IBM Plex Sans Condensed"/>
                <a:sym typeface="IBM Plex Sans Condensed"/>
              </a:rPr>
              <a:t>Test deliverables </a:t>
            </a:r>
          </a:p>
        </p:txBody>
      </p:sp>
      <p:sp>
        <p:nvSpPr>
          <p:cNvPr id="14" name="TextBox 14"/>
          <p:cNvSpPr txBox="1"/>
          <p:nvPr/>
        </p:nvSpPr>
        <p:spPr>
          <a:xfrm>
            <a:off x="1030529" y="5026428"/>
            <a:ext cx="2085223" cy="190005"/>
          </a:xfrm>
          <a:prstGeom prst="rect">
            <a:avLst/>
          </a:prstGeom>
        </p:spPr>
        <p:txBody>
          <a:bodyPr lIns="0" tIns="0" rIns="0" bIns="0" rtlCol="0" anchor="t">
            <a:spAutoFit/>
          </a:bodyPr>
          <a:lstStyle/>
          <a:p>
            <a:pPr algn="l">
              <a:lnSpc>
                <a:spcPts val="1551"/>
              </a:lnSpc>
            </a:pPr>
            <a:r>
              <a:rPr lang="en-US" sz="1103" spc="-1">
                <a:solidFill>
                  <a:srgbClr val="000000"/>
                </a:solidFill>
                <a:latin typeface="IBM Plex Sans Condensed"/>
                <a:ea typeface="IBM Plex Sans Condensed"/>
                <a:cs typeface="IBM Plex Sans Condensed"/>
                <a:sym typeface="IBM Plex Sans Condensed"/>
              </a:rPr>
              <a:t> </a:t>
            </a:r>
            <a:r>
              <a:rPr lang="en-US" sz="1103" spc="-1">
                <a:solidFill>
                  <a:srgbClr val="000000"/>
                </a:solidFill>
                <a:latin typeface="IBM Plex Sans Condensed Bold"/>
                <a:ea typeface="IBM Plex Sans Condensed Bold"/>
                <a:cs typeface="IBM Plex Sans Condensed Bold"/>
                <a:sym typeface="IBM Plex Sans Condensed Bold"/>
              </a:rPr>
              <a:t>What is </a:t>
            </a:r>
            <a:r>
              <a:rPr lang="en-US" sz="1103" spc="-1">
                <a:solidFill>
                  <a:srgbClr val="FF0000"/>
                </a:solidFill>
                <a:latin typeface="IBM Plex Sans Condensed Bold"/>
                <a:ea typeface="IBM Plex Sans Condensed Bold"/>
                <a:cs typeface="IBM Plex Sans Condensed Bold"/>
                <a:sym typeface="IBM Plex Sans Condensed Bold"/>
              </a:rPr>
              <a:t>Exit criteria </a:t>
            </a:r>
            <a:r>
              <a:rPr lang="en-US" sz="1103" spc="-1">
                <a:solidFill>
                  <a:srgbClr val="000000"/>
                </a:solidFill>
                <a:latin typeface="IBM Plex Sans Condensed Bold"/>
                <a:ea typeface="IBM Plex Sans Condensed Bold"/>
                <a:cs typeface="IBM Plex Sans Condensed Bold"/>
                <a:sym typeface="IBM Plex Sans Condensed Bold"/>
              </a:rPr>
              <a:t>in </a:t>
            </a:r>
            <a:r>
              <a:rPr lang="en-US" sz="1103" spc="-1">
                <a:solidFill>
                  <a:srgbClr val="FF0000"/>
                </a:solidFill>
                <a:latin typeface="IBM Plex Sans Condensed Bold"/>
                <a:ea typeface="IBM Plex Sans Condensed Bold"/>
                <a:cs typeface="IBM Plex Sans Condensed Bold"/>
                <a:sym typeface="IBM Plex Sans Condensed Bold"/>
              </a:rPr>
              <a:t>Test Plan</a:t>
            </a:r>
            <a:r>
              <a:rPr lang="en-US" sz="1103" spc="-1">
                <a:solidFill>
                  <a:srgbClr val="000000"/>
                </a:solidFill>
                <a:latin typeface="IBM Plex Sans Condensed Bold"/>
                <a:ea typeface="IBM Plex Sans Condensed Bold"/>
                <a:cs typeface="IBM Plex Sans Condensed Bold"/>
                <a:sym typeface="IBM Plex Sans Condensed Bold"/>
              </a:rPr>
              <a:t>? </a:t>
            </a:r>
          </a:p>
        </p:txBody>
      </p:sp>
      <p:sp>
        <p:nvSpPr>
          <p:cNvPr id="15" name="TextBox 15"/>
          <p:cNvSpPr txBox="1"/>
          <p:nvPr/>
        </p:nvSpPr>
        <p:spPr>
          <a:xfrm>
            <a:off x="1372238" y="5202984"/>
            <a:ext cx="105042" cy="207226"/>
          </a:xfrm>
          <a:prstGeom prst="rect">
            <a:avLst/>
          </a:prstGeom>
        </p:spPr>
        <p:txBody>
          <a:bodyPr lIns="0" tIns="0" rIns="0" bIns="0" rtlCol="0" anchor="t">
            <a:spAutoFit/>
          </a:bodyPr>
          <a:lstStyle/>
          <a:p>
            <a:pPr algn="l">
              <a:lnSpc>
                <a:spcPts val="1551"/>
              </a:lnSpc>
            </a:pPr>
            <a:r>
              <a:rPr lang="en-US" sz="1103">
                <a:solidFill>
                  <a:srgbClr val="000000"/>
                </a:solidFill>
                <a:latin typeface="Arimo"/>
                <a:ea typeface="Arimo"/>
                <a:cs typeface="Arimo"/>
                <a:sym typeface="Arimo"/>
              </a:rPr>
              <a:t> </a:t>
            </a:r>
          </a:p>
        </p:txBody>
      </p:sp>
      <p:sp>
        <p:nvSpPr>
          <p:cNvPr id="16" name="TextBox 16"/>
          <p:cNvSpPr txBox="1"/>
          <p:nvPr/>
        </p:nvSpPr>
        <p:spPr>
          <a:xfrm>
            <a:off x="1600838" y="5246522"/>
            <a:ext cx="5396151" cy="765762"/>
          </a:xfrm>
          <a:prstGeom prst="rect">
            <a:avLst/>
          </a:prstGeom>
        </p:spPr>
        <p:txBody>
          <a:bodyPr lIns="0" tIns="0" rIns="0" bIns="0" rtlCol="0" anchor="t">
            <a:spAutoFit/>
          </a:bodyPr>
          <a:lstStyle/>
          <a:p>
            <a:pPr algn="just">
              <a:lnSpc>
                <a:spcPts val="1551"/>
              </a:lnSpc>
            </a:pPr>
            <a:r>
              <a:rPr lang="en-US" sz="1103" spc="-1">
                <a:solidFill>
                  <a:srgbClr val="000000"/>
                </a:solidFill>
                <a:latin typeface="IBM Plex Sans Condensed"/>
                <a:ea typeface="IBM Plex Sans Condensed"/>
                <a:cs typeface="IBM Plex Sans Condensed"/>
                <a:sym typeface="IBM Plex Sans Condensed"/>
              </a:rPr>
              <a:t>The set of generic and specific conditions, agreed upon with the stakeholders, for permitting a process to be officially completed. The purpose of exit criteria is to prevent a task from being considered completed when there are still outstanding parts of the task that have not been finished. Exit criteria are used to report against and to plan when to stop testing. </a:t>
            </a:r>
          </a:p>
        </p:txBody>
      </p:sp>
      <p:sp>
        <p:nvSpPr>
          <p:cNvPr id="17" name="TextBox 17"/>
          <p:cNvSpPr txBox="1"/>
          <p:nvPr/>
        </p:nvSpPr>
        <p:spPr>
          <a:xfrm>
            <a:off x="1030529" y="898169"/>
            <a:ext cx="1995059" cy="190005"/>
          </a:xfrm>
          <a:prstGeom prst="rect">
            <a:avLst/>
          </a:prstGeom>
        </p:spPr>
        <p:txBody>
          <a:bodyPr lIns="0" tIns="0" rIns="0" bIns="0" rtlCol="0" anchor="t">
            <a:spAutoFit/>
          </a:bodyPr>
          <a:lstStyle/>
          <a:p>
            <a:pPr algn="l">
              <a:lnSpc>
                <a:spcPts val="1573"/>
              </a:lnSpc>
            </a:pPr>
            <a:r>
              <a:rPr lang="en-US" sz="1103" spc="-1">
                <a:solidFill>
                  <a:srgbClr val="000000"/>
                </a:solidFill>
                <a:latin typeface="IBM Plex Sans Condensed"/>
                <a:ea typeface="IBM Plex Sans Condensed"/>
                <a:cs typeface="IBM Plex Sans Condensed"/>
                <a:sym typeface="IBM Plex Sans Condensed"/>
              </a:rPr>
              <a:t> </a:t>
            </a:r>
            <a:r>
              <a:rPr lang="en-US" sz="1103" spc="-1">
                <a:solidFill>
                  <a:srgbClr val="000000"/>
                </a:solidFill>
                <a:latin typeface="IBM Plex Sans Condensed Bold"/>
                <a:ea typeface="IBM Plex Sans Condensed Bold"/>
                <a:cs typeface="IBM Plex Sans Condensed Bold"/>
                <a:sym typeface="IBM Plex Sans Condensed Bold"/>
              </a:rPr>
              <a:t>What is Software Test Process? </a:t>
            </a:r>
          </a:p>
        </p:txBody>
      </p:sp>
      <p:sp>
        <p:nvSpPr>
          <p:cNvPr id="18" name="TextBox 18"/>
          <p:cNvSpPr txBox="1"/>
          <p:nvPr/>
        </p:nvSpPr>
        <p:spPr>
          <a:xfrm>
            <a:off x="1372238" y="1074715"/>
            <a:ext cx="105042" cy="207226"/>
          </a:xfrm>
          <a:prstGeom prst="rect">
            <a:avLst/>
          </a:prstGeom>
        </p:spPr>
        <p:txBody>
          <a:bodyPr lIns="0" tIns="0" rIns="0" bIns="0" rtlCol="0" anchor="t">
            <a:spAutoFit/>
          </a:bodyPr>
          <a:lstStyle/>
          <a:p>
            <a:pPr algn="l">
              <a:lnSpc>
                <a:spcPts val="1573"/>
              </a:lnSpc>
            </a:pPr>
            <a:r>
              <a:rPr lang="en-US" sz="1103">
                <a:solidFill>
                  <a:srgbClr val="000000"/>
                </a:solidFill>
                <a:latin typeface="Arimo"/>
                <a:ea typeface="Arimo"/>
                <a:cs typeface="Arimo"/>
                <a:sym typeface="Arimo"/>
              </a:rPr>
              <a:t> </a:t>
            </a:r>
          </a:p>
        </p:txBody>
      </p:sp>
      <p:sp>
        <p:nvSpPr>
          <p:cNvPr id="19" name="TextBox 19"/>
          <p:cNvSpPr txBox="1"/>
          <p:nvPr/>
        </p:nvSpPr>
        <p:spPr>
          <a:xfrm>
            <a:off x="1600838" y="1118264"/>
            <a:ext cx="5397094" cy="570814"/>
          </a:xfrm>
          <a:prstGeom prst="rect">
            <a:avLst/>
          </a:prstGeom>
        </p:spPr>
        <p:txBody>
          <a:bodyPr lIns="0" tIns="0" rIns="0" bIns="0" rtlCol="0" anchor="t">
            <a:spAutoFit/>
          </a:bodyPr>
          <a:lstStyle/>
          <a:p>
            <a:pPr algn="just">
              <a:lnSpc>
                <a:spcPts val="1573"/>
              </a:lnSpc>
            </a:pPr>
            <a:r>
              <a:rPr lang="en-US" sz="1103" spc="-1">
                <a:solidFill>
                  <a:srgbClr val="000000"/>
                </a:solidFill>
                <a:latin typeface="IBM Plex Sans Condensed"/>
                <a:ea typeface="IBM Plex Sans Condensed"/>
                <a:cs typeface="IBM Plex Sans Condensed"/>
                <a:sym typeface="IBM Plex Sans Condensed"/>
              </a:rPr>
              <a:t>The fundamental test process comprises </a:t>
            </a:r>
            <a:r>
              <a:rPr lang="en-US" sz="1103" spc="-1">
                <a:solidFill>
                  <a:srgbClr val="FF0000"/>
                </a:solidFill>
                <a:latin typeface="IBM Plex Sans Condensed"/>
                <a:ea typeface="IBM Plex Sans Condensed"/>
                <a:cs typeface="IBM Plex Sans Condensed"/>
                <a:sym typeface="IBM Plex Sans Condensed"/>
              </a:rPr>
              <a:t>test planning and control, test analysis and design, test implementation and execution, evaluating exit criteria and reporting</a:t>
            </a:r>
            <a:r>
              <a:rPr lang="en-US" sz="1103" spc="-1">
                <a:solidFill>
                  <a:srgbClr val="000000"/>
                </a:solidFill>
                <a:latin typeface="IBM Plex Sans Condensed"/>
                <a:ea typeface="IBM Plex Sans Condensed"/>
                <a:cs typeface="IBM Plex Sans Condensed"/>
                <a:sym typeface="IBM Plex Sans Condensed"/>
              </a:rPr>
              <a:t>, and test closure activities. </a:t>
            </a:r>
          </a:p>
        </p:txBody>
      </p:sp>
      <p:sp>
        <p:nvSpPr>
          <p:cNvPr id="20" name="TextBox 20"/>
          <p:cNvSpPr txBox="1"/>
          <p:nvPr/>
        </p:nvSpPr>
        <p:spPr>
          <a:xfrm>
            <a:off x="1030529" y="3568846"/>
            <a:ext cx="2508037" cy="199530"/>
          </a:xfrm>
          <a:prstGeom prst="rect">
            <a:avLst/>
          </a:prstGeom>
        </p:spPr>
        <p:txBody>
          <a:bodyPr lIns="0" tIns="0" rIns="0" bIns="0" rtlCol="0" anchor="t">
            <a:spAutoFit/>
          </a:bodyPr>
          <a:lstStyle/>
          <a:p>
            <a:pPr algn="l">
              <a:lnSpc>
                <a:spcPts val="1631"/>
              </a:lnSpc>
            </a:pPr>
            <a:r>
              <a:rPr lang="en-US" sz="1103" spc="-1">
                <a:solidFill>
                  <a:srgbClr val="000000"/>
                </a:solidFill>
                <a:latin typeface="IBM Plex Sans Condensed"/>
                <a:ea typeface="IBM Plex Sans Condensed"/>
                <a:cs typeface="IBM Plex Sans Condensed"/>
                <a:sym typeface="IBM Plex Sans Condensed"/>
              </a:rPr>
              <a:t> </a:t>
            </a:r>
            <a:r>
              <a:rPr lang="en-US" sz="1103" spc="-1">
                <a:solidFill>
                  <a:srgbClr val="000000"/>
                </a:solidFill>
                <a:latin typeface="IBM Plex Sans Condensed Bold"/>
                <a:ea typeface="IBM Plex Sans Condensed Bold"/>
                <a:cs typeface="IBM Plex Sans Condensed Bold"/>
                <a:sym typeface="IBM Plex Sans Condensed Bold"/>
              </a:rPr>
              <a:t>What are the </a:t>
            </a:r>
            <a:r>
              <a:rPr lang="en-US" sz="1103" spc="-1">
                <a:solidFill>
                  <a:srgbClr val="FF0000"/>
                </a:solidFill>
                <a:latin typeface="IBM Plex Sans Condensed Bold"/>
                <a:ea typeface="IBM Plex Sans Condensed Bold"/>
                <a:cs typeface="IBM Plex Sans Condensed Bold"/>
                <a:sym typeface="IBM Plex Sans Condensed Bold"/>
              </a:rPr>
              <a:t>Entry criteria </a:t>
            </a:r>
            <a:r>
              <a:rPr lang="en-US" sz="1103" spc="-1">
                <a:solidFill>
                  <a:srgbClr val="000000"/>
                </a:solidFill>
                <a:latin typeface="IBM Plex Sans Condensed Bold"/>
                <a:ea typeface="IBM Plex Sans Condensed Bold"/>
                <a:cs typeface="IBM Plex Sans Condensed Bold"/>
                <a:sym typeface="IBM Plex Sans Condensed Bold"/>
              </a:rPr>
              <a:t>in </a:t>
            </a:r>
            <a:r>
              <a:rPr lang="en-US" sz="1103" spc="-1">
                <a:solidFill>
                  <a:srgbClr val="FF0000"/>
                </a:solidFill>
                <a:latin typeface="IBM Plex Sans Condensed Bold"/>
                <a:ea typeface="IBM Plex Sans Condensed Bold"/>
                <a:cs typeface="IBM Plex Sans Condensed Bold"/>
                <a:sym typeface="IBM Plex Sans Condensed Bold"/>
              </a:rPr>
              <a:t>Test Plan</a:t>
            </a:r>
            <a:r>
              <a:rPr lang="en-US" sz="1103" spc="-1">
                <a:solidFill>
                  <a:srgbClr val="000000"/>
                </a:solidFill>
                <a:latin typeface="IBM Plex Sans Condensed Bold"/>
                <a:ea typeface="IBM Plex Sans Condensed Bold"/>
                <a:cs typeface="IBM Plex Sans Condensed Bold"/>
                <a:sym typeface="IBM Plex Sans Condensed Bold"/>
              </a:rPr>
              <a:t>? </a:t>
            </a:r>
          </a:p>
        </p:txBody>
      </p:sp>
      <p:sp>
        <p:nvSpPr>
          <p:cNvPr id="21" name="TextBox 21"/>
          <p:cNvSpPr txBox="1"/>
          <p:nvPr/>
        </p:nvSpPr>
        <p:spPr>
          <a:xfrm>
            <a:off x="1372238" y="3748449"/>
            <a:ext cx="105042" cy="216751"/>
          </a:xfrm>
          <a:prstGeom prst="rect">
            <a:avLst/>
          </a:prstGeom>
        </p:spPr>
        <p:txBody>
          <a:bodyPr lIns="0" tIns="0" rIns="0" bIns="0" rtlCol="0" anchor="t">
            <a:spAutoFit/>
          </a:bodyPr>
          <a:lstStyle/>
          <a:p>
            <a:pPr algn="l">
              <a:lnSpc>
                <a:spcPts val="1631"/>
              </a:lnSpc>
            </a:pPr>
            <a:r>
              <a:rPr lang="en-US" sz="1103">
                <a:solidFill>
                  <a:srgbClr val="000000"/>
                </a:solidFill>
                <a:latin typeface="Arimo"/>
                <a:ea typeface="Arimo"/>
                <a:cs typeface="Arimo"/>
                <a:sym typeface="Arimo"/>
              </a:rPr>
              <a:t> </a:t>
            </a:r>
          </a:p>
        </p:txBody>
      </p:sp>
      <p:sp>
        <p:nvSpPr>
          <p:cNvPr id="22" name="TextBox 22"/>
          <p:cNvSpPr txBox="1"/>
          <p:nvPr/>
        </p:nvSpPr>
        <p:spPr>
          <a:xfrm>
            <a:off x="1600838" y="3791988"/>
            <a:ext cx="5397132" cy="784174"/>
          </a:xfrm>
          <a:prstGeom prst="rect">
            <a:avLst/>
          </a:prstGeom>
        </p:spPr>
        <p:txBody>
          <a:bodyPr lIns="0" tIns="0" rIns="0" bIns="0" rtlCol="0" anchor="t">
            <a:spAutoFit/>
          </a:bodyPr>
          <a:lstStyle/>
          <a:p>
            <a:pPr algn="l">
              <a:lnSpc>
                <a:spcPts val="1631"/>
              </a:lnSpc>
            </a:pPr>
            <a:r>
              <a:rPr lang="en-US" sz="1103" spc="-1">
                <a:solidFill>
                  <a:srgbClr val="000000"/>
                </a:solidFill>
                <a:latin typeface="IBM Plex Sans Condensed"/>
                <a:ea typeface="IBM Plex Sans Condensed"/>
                <a:cs typeface="IBM Plex Sans Condensed"/>
                <a:sym typeface="IBM Plex Sans Condensed"/>
              </a:rPr>
              <a:t>The set of generic and specific conditions for permitting a process to go forward with a defined </a:t>
            </a:r>
          </a:p>
          <a:p>
            <a:pPr algn="l">
              <a:lnSpc>
                <a:spcPts val="1392"/>
              </a:lnSpc>
            </a:pPr>
            <a:r>
              <a:rPr lang="en-US" sz="1103" spc="-1">
                <a:solidFill>
                  <a:srgbClr val="000000"/>
                </a:solidFill>
                <a:latin typeface="IBM Plex Sans Condensed"/>
                <a:ea typeface="IBM Plex Sans Condensed"/>
                <a:cs typeface="IBM Plex Sans Condensed"/>
                <a:sym typeface="IBM Plex Sans Condensed"/>
              </a:rPr>
              <a:t>task, e.g., test phase. </a:t>
            </a:r>
          </a:p>
          <a:p>
            <a:pPr algn="l">
              <a:lnSpc>
                <a:spcPts val="1872"/>
              </a:lnSpc>
            </a:pPr>
            <a:r>
              <a:rPr lang="en-US" sz="1103" spc="-1">
                <a:solidFill>
                  <a:srgbClr val="000000"/>
                </a:solidFill>
                <a:latin typeface="IBM Plex Sans Condensed"/>
                <a:ea typeface="IBM Plex Sans Condensed"/>
                <a:cs typeface="IBM Plex Sans Condensed"/>
                <a:sym typeface="IBM Plex Sans Condensed"/>
              </a:rPr>
              <a:t>The purpose of entry criteria is to prevent a task from starting which would entail more </a:t>
            </a:r>
          </a:p>
          <a:p>
            <a:pPr algn="l">
              <a:lnSpc>
                <a:spcPts val="1200"/>
              </a:lnSpc>
            </a:pPr>
            <a:r>
              <a:rPr lang="en-US" sz="1103" spc="-1">
                <a:solidFill>
                  <a:srgbClr val="000000"/>
                </a:solidFill>
                <a:latin typeface="IBM Plex Sans Condensed"/>
                <a:ea typeface="IBM Plex Sans Condensed"/>
                <a:cs typeface="IBM Plex Sans Condensed"/>
                <a:sym typeface="IBM Plex Sans Condensed"/>
              </a:rPr>
              <a:t>(wasted) effort compared to the effort needed to remove the failed entry criteria. </a:t>
            </a:r>
          </a:p>
        </p:txBody>
      </p:sp>
      <p:sp>
        <p:nvSpPr>
          <p:cNvPr id="23" name="TextBox 23"/>
          <p:cNvSpPr txBox="1"/>
          <p:nvPr/>
        </p:nvSpPr>
        <p:spPr>
          <a:xfrm>
            <a:off x="1372238" y="4128687"/>
            <a:ext cx="105042" cy="235801"/>
          </a:xfrm>
          <a:prstGeom prst="rect">
            <a:avLst/>
          </a:prstGeom>
        </p:spPr>
        <p:txBody>
          <a:bodyPr lIns="0" tIns="0" rIns="0" bIns="0" rtlCol="0" anchor="t">
            <a:spAutoFit/>
          </a:bodyPr>
          <a:lstStyle/>
          <a:p>
            <a:pPr algn="l">
              <a:lnSpc>
                <a:spcPts val="1872"/>
              </a:lnSpc>
            </a:pPr>
            <a:r>
              <a:rPr lang="en-US" sz="1103">
                <a:solidFill>
                  <a:srgbClr val="000000"/>
                </a:solidFill>
                <a:latin typeface="Arimo"/>
                <a:ea typeface="Arimo"/>
                <a:cs typeface="Arimo"/>
                <a:sym typeface="Arimo"/>
              </a:rPr>
              <a:t> </a:t>
            </a:r>
          </a:p>
        </p:txBody>
      </p:sp>
      <p:sp>
        <p:nvSpPr>
          <p:cNvPr id="25" name="Footer Placeholder 24"/>
          <p:cNvSpPr>
            <a:spLocks noGrp="1"/>
          </p:cNvSpPr>
          <p:nvPr>
            <p:ph type="ftr" sz="quarter" idx="11"/>
          </p:nvPr>
        </p:nvSpPr>
        <p:spPr/>
        <p:txBody>
          <a:bodyPr/>
          <a:lstStyle/>
          <a:p>
            <a:r>
              <a:rPr lang="en-US" smtClean="0"/>
              <a:t>Mr. RANJIT KUMBHAR  7757962804</a:t>
            </a:r>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1372238" y="879643"/>
            <a:ext cx="105042" cy="207226"/>
          </a:xfrm>
          <a:prstGeom prst="rect">
            <a:avLst/>
          </a:prstGeom>
        </p:spPr>
        <p:txBody>
          <a:bodyPr lIns="0" tIns="0" rIns="0" bIns="0" rtlCol="0" anchor="t">
            <a:spAutoFit/>
          </a:bodyPr>
          <a:lstStyle/>
          <a:p>
            <a:pPr algn="l">
              <a:lnSpc>
                <a:spcPts val="1584"/>
              </a:lnSpc>
            </a:pPr>
            <a:r>
              <a:rPr lang="en-US" sz="1103">
                <a:solidFill>
                  <a:srgbClr val="000000"/>
                </a:solidFill>
                <a:latin typeface="Arimo"/>
                <a:ea typeface="Arimo"/>
                <a:cs typeface="Arimo"/>
                <a:sym typeface="Arimo"/>
              </a:rPr>
              <a:t> </a:t>
            </a:r>
          </a:p>
        </p:txBody>
      </p:sp>
      <p:sp>
        <p:nvSpPr>
          <p:cNvPr id="4" name="TextBox 4"/>
          <p:cNvSpPr txBox="1"/>
          <p:nvPr/>
        </p:nvSpPr>
        <p:spPr>
          <a:xfrm>
            <a:off x="1600838" y="923192"/>
            <a:ext cx="5396132" cy="1369390"/>
          </a:xfrm>
          <a:prstGeom prst="rect">
            <a:avLst/>
          </a:prstGeom>
        </p:spPr>
        <p:txBody>
          <a:bodyPr lIns="0" tIns="0" rIns="0" bIns="0" rtlCol="0" anchor="t">
            <a:spAutoFit/>
          </a:bodyPr>
          <a:lstStyle/>
          <a:p>
            <a:pPr algn="just">
              <a:lnSpc>
                <a:spcPts val="1584"/>
              </a:lnSpc>
            </a:pPr>
            <a:r>
              <a:rPr lang="en-US" sz="1103" spc="-1">
                <a:solidFill>
                  <a:srgbClr val="FF0000"/>
                </a:solidFill>
                <a:latin typeface="IBM Plex Sans Condensed"/>
                <a:ea typeface="IBM Plex Sans Condensed"/>
                <a:cs typeface="IBM Plex Sans Condensed"/>
                <a:sym typeface="IBM Plex Sans Condensed"/>
              </a:rPr>
              <a:t>If the same tests are repeated over again and again, eventually </a:t>
            </a:r>
            <a:r>
              <a:rPr lang="en-US" sz="1103" spc="-1">
                <a:solidFill>
                  <a:srgbClr val="FF0000"/>
                </a:solidFill>
                <a:latin typeface="IBM Plex Sans Condensed Bold"/>
                <a:ea typeface="IBM Plex Sans Condensed Bold"/>
                <a:cs typeface="IBM Plex Sans Condensed Bold"/>
                <a:sym typeface="IBM Plex Sans Condensed Bold"/>
              </a:rPr>
              <a:t>these tests no longer find any new defects.</a:t>
            </a:r>
            <a:r>
              <a:rPr lang="en-US" sz="1103" spc="-1">
                <a:solidFill>
                  <a:srgbClr val="FF0000"/>
                </a:solidFill>
                <a:latin typeface="IBM Plex Sans Condensed"/>
                <a:ea typeface="IBM Plex Sans Condensed"/>
                <a:cs typeface="IBM Plex Sans Condensed"/>
                <a:sym typeface="IBM Plex Sans Condensed"/>
              </a:rPr>
              <a:t> To detect new defects, </a:t>
            </a:r>
            <a:r>
              <a:rPr lang="en-US" sz="1103" spc="-1">
                <a:solidFill>
                  <a:srgbClr val="FF0000"/>
                </a:solidFill>
                <a:latin typeface="IBM Plex Sans Condensed Bold"/>
                <a:ea typeface="IBM Plex Sans Condensed Bold"/>
                <a:cs typeface="IBM Plex Sans Condensed Bold"/>
                <a:sym typeface="IBM Plex Sans Condensed Bold"/>
              </a:rPr>
              <a:t>existing test cases and test data</a:t>
            </a:r>
            <a:r>
              <a:rPr lang="en-US" sz="1103" spc="-1">
                <a:solidFill>
                  <a:srgbClr val="FF0000"/>
                </a:solidFill>
                <a:latin typeface="IBM Plex Sans Condensed"/>
                <a:ea typeface="IBM Plex Sans Condensed"/>
                <a:cs typeface="IBM Plex Sans Condensed"/>
                <a:sym typeface="IBM Plex Sans Condensed"/>
              </a:rPr>
              <a:t> may need changing</a:t>
            </a:r>
            <a:r>
              <a:rPr lang="en-US" sz="1103" spc="-1">
                <a:solidFill>
                  <a:srgbClr val="000000"/>
                </a:solidFill>
                <a:latin typeface="IBM Plex Sans Condensed"/>
                <a:ea typeface="IBM Plex Sans Condensed"/>
                <a:cs typeface="IBM Plex Sans Condensed"/>
                <a:sym typeface="IBM Plex Sans Condensed"/>
              </a:rPr>
              <a:t>, </a:t>
            </a:r>
            <a:r>
              <a:rPr lang="en-US" sz="1103" spc="-1">
                <a:solidFill>
                  <a:srgbClr val="FF0000"/>
                </a:solidFill>
                <a:latin typeface="IBM Plex Sans Condensed"/>
                <a:ea typeface="IBM Plex Sans Condensed"/>
                <a:cs typeface="IBM Plex Sans Condensed"/>
                <a:sym typeface="IBM Plex Sans Condensed"/>
              </a:rPr>
              <a:t>and new tests </a:t>
            </a:r>
          </a:p>
          <a:p>
            <a:pPr algn="just">
              <a:lnSpc>
                <a:spcPts val="1397"/>
              </a:lnSpc>
            </a:pPr>
            <a:r>
              <a:rPr lang="en-US" sz="1103" spc="-1">
                <a:solidFill>
                  <a:srgbClr val="FF0000"/>
                </a:solidFill>
                <a:latin typeface="IBM Plex Sans Condensed"/>
                <a:ea typeface="IBM Plex Sans Condensed"/>
                <a:cs typeface="IBM Plex Sans Condensed"/>
                <a:sym typeface="IBM Plex Sans Condensed"/>
              </a:rPr>
              <a:t>may need to be written.</a:t>
            </a:r>
            <a:r>
              <a:rPr lang="en-US" sz="1103" spc="-1">
                <a:solidFill>
                  <a:srgbClr val="000000"/>
                </a:solidFill>
                <a:latin typeface="IBM Plex Sans Condensed"/>
                <a:ea typeface="IBM Plex Sans Condensed"/>
                <a:cs typeface="IBM Plex Sans Condensed"/>
                <a:sym typeface="IBM Plex Sans Condensed"/>
              </a:rPr>
              <a:t> </a:t>
            </a:r>
          </a:p>
          <a:p>
            <a:pPr algn="just">
              <a:lnSpc>
                <a:spcPts val="1818"/>
              </a:lnSpc>
            </a:pPr>
            <a:r>
              <a:rPr lang="en-US" sz="1103" spc="-1">
                <a:solidFill>
                  <a:srgbClr val="000000"/>
                </a:solidFill>
                <a:latin typeface="IBM Plex Sans Condensed"/>
                <a:ea typeface="IBM Plex Sans Condensed"/>
                <a:cs typeface="IBM Plex Sans Condensed"/>
                <a:sym typeface="IBM Plex Sans Condensed"/>
              </a:rPr>
              <a:t>Tests are no longer effective at finding defects, just as pesticides are no longer effective at </a:t>
            </a:r>
          </a:p>
          <a:p>
            <a:pPr algn="just">
              <a:lnSpc>
                <a:spcPts val="1254"/>
              </a:lnSpc>
            </a:pPr>
            <a:r>
              <a:rPr lang="en-US" sz="1103" spc="-1">
                <a:solidFill>
                  <a:srgbClr val="000000"/>
                </a:solidFill>
                <a:latin typeface="IBM Plex Sans Condensed"/>
                <a:ea typeface="IBM Plex Sans Condensed"/>
                <a:cs typeface="IBM Plex Sans Condensed"/>
                <a:sym typeface="IBM Plex Sans Condensed"/>
              </a:rPr>
              <a:t>killing insects after a while. In some cases, such as automated regression testing, the pesticide </a:t>
            </a:r>
          </a:p>
          <a:p>
            <a:pPr algn="just">
              <a:lnSpc>
                <a:spcPts val="1818"/>
              </a:lnSpc>
            </a:pPr>
            <a:r>
              <a:rPr lang="en-US" sz="1103" spc="-1">
                <a:solidFill>
                  <a:srgbClr val="000000"/>
                </a:solidFill>
                <a:latin typeface="IBM Plex Sans Condensed"/>
                <a:ea typeface="IBM Plex Sans Condensed"/>
                <a:cs typeface="IBM Plex Sans Condensed"/>
                <a:sym typeface="IBM Plex Sans Condensed"/>
              </a:rPr>
              <a:t>paradox has a beneficial outcome, which is the relatively low number of regression defects. </a:t>
            </a:r>
          </a:p>
        </p:txBody>
      </p:sp>
      <p:sp>
        <p:nvSpPr>
          <p:cNvPr id="5" name="TextBox 5"/>
          <p:cNvSpPr txBox="1"/>
          <p:nvPr/>
        </p:nvSpPr>
        <p:spPr>
          <a:xfrm>
            <a:off x="1372238" y="1278931"/>
            <a:ext cx="105042" cy="207226"/>
          </a:xfrm>
          <a:prstGeom prst="rect">
            <a:avLst/>
          </a:prstGeom>
        </p:spPr>
        <p:txBody>
          <a:bodyPr lIns="0" tIns="0" rIns="0" bIns="0" rtlCol="0" anchor="t">
            <a:spAutoFit/>
          </a:bodyPr>
          <a:lstStyle/>
          <a:p>
            <a:pPr algn="l">
              <a:lnSpc>
                <a:spcPts val="1584"/>
              </a:lnSpc>
            </a:pPr>
            <a:r>
              <a:rPr lang="en-US" sz="1103">
                <a:solidFill>
                  <a:srgbClr val="000000"/>
                </a:solidFill>
                <a:latin typeface="Arimo"/>
                <a:ea typeface="Arimo"/>
                <a:cs typeface="Arimo"/>
                <a:sym typeface="Arimo"/>
              </a:rPr>
              <a:t> </a:t>
            </a:r>
          </a:p>
        </p:txBody>
      </p:sp>
      <p:sp>
        <p:nvSpPr>
          <p:cNvPr id="6" name="TextBox 6"/>
          <p:cNvSpPr txBox="1"/>
          <p:nvPr/>
        </p:nvSpPr>
        <p:spPr>
          <a:xfrm>
            <a:off x="1372238" y="1650025"/>
            <a:ext cx="105042" cy="235801"/>
          </a:xfrm>
          <a:prstGeom prst="rect">
            <a:avLst/>
          </a:prstGeom>
        </p:spPr>
        <p:txBody>
          <a:bodyPr lIns="0" tIns="0" rIns="0" bIns="0" rtlCol="0" anchor="t">
            <a:spAutoFit/>
          </a:bodyPr>
          <a:lstStyle/>
          <a:p>
            <a:pPr algn="l">
              <a:lnSpc>
                <a:spcPts val="1818"/>
              </a:lnSpc>
            </a:pPr>
            <a:r>
              <a:rPr lang="en-US" sz="1103">
                <a:solidFill>
                  <a:srgbClr val="000000"/>
                </a:solidFill>
                <a:latin typeface="Arimo"/>
                <a:ea typeface="Arimo"/>
                <a:cs typeface="Arimo"/>
                <a:sym typeface="Arimo"/>
              </a:rPr>
              <a:t> </a:t>
            </a:r>
          </a:p>
        </p:txBody>
      </p:sp>
      <p:sp>
        <p:nvSpPr>
          <p:cNvPr id="7" name="TextBox 7"/>
          <p:cNvSpPr txBox="1"/>
          <p:nvPr/>
        </p:nvSpPr>
        <p:spPr>
          <a:xfrm>
            <a:off x="1207313" y="2321081"/>
            <a:ext cx="5496916" cy="294589"/>
          </a:xfrm>
          <a:prstGeom prst="rect">
            <a:avLst/>
          </a:prstGeom>
        </p:spPr>
        <p:txBody>
          <a:bodyPr lIns="0" tIns="0" rIns="0" bIns="0" rtlCol="0" anchor="t">
            <a:spAutoFit/>
          </a:bodyPr>
          <a:lstStyle/>
          <a:p>
            <a:pPr algn="l">
              <a:lnSpc>
                <a:spcPts val="2759"/>
              </a:lnSpc>
            </a:pPr>
            <a:r>
              <a:rPr lang="en-US" sz="1103" spc="-1">
                <a:solidFill>
                  <a:srgbClr val="000000"/>
                </a:solidFill>
                <a:latin typeface="IBM Plex Sans Condensed"/>
                <a:ea typeface="IBM Plex Sans Condensed"/>
                <a:cs typeface="IBM Plex Sans Condensed"/>
                <a:sym typeface="IBM Plex Sans Condensed"/>
              </a:rPr>
              <a:t>============================================================================= </a:t>
            </a:r>
          </a:p>
        </p:txBody>
      </p:sp>
      <p:sp>
        <p:nvSpPr>
          <p:cNvPr id="8" name="TextBox 8"/>
          <p:cNvSpPr txBox="1"/>
          <p:nvPr/>
        </p:nvSpPr>
        <p:spPr>
          <a:xfrm>
            <a:off x="914705" y="2967504"/>
            <a:ext cx="2430313" cy="294589"/>
          </a:xfrm>
          <a:prstGeom prst="rect">
            <a:avLst/>
          </a:prstGeom>
        </p:spPr>
        <p:txBody>
          <a:bodyPr lIns="0" tIns="0" rIns="0" bIns="0" rtlCol="0" anchor="t">
            <a:spAutoFit/>
          </a:bodyPr>
          <a:lstStyle/>
          <a:p>
            <a:pPr algn="l">
              <a:lnSpc>
                <a:spcPts val="2759"/>
              </a:lnSpc>
            </a:pPr>
            <a:r>
              <a:rPr lang="en-US" sz="1103" spc="-1">
                <a:solidFill>
                  <a:srgbClr val="000000"/>
                </a:solidFill>
                <a:latin typeface="IBM Plex Sans Condensed Bold"/>
                <a:ea typeface="IBM Plex Sans Condensed Bold"/>
                <a:cs typeface="IBM Plex Sans Condensed Bold"/>
                <a:sym typeface="IBM Plex Sans Condensed Bold"/>
              </a:rPr>
              <a:t>SDLC - Software Development Life Cycle: </a:t>
            </a:r>
          </a:p>
        </p:txBody>
      </p:sp>
      <p:sp>
        <p:nvSpPr>
          <p:cNvPr id="9" name="TextBox 9"/>
          <p:cNvSpPr txBox="1"/>
          <p:nvPr/>
        </p:nvSpPr>
        <p:spPr>
          <a:xfrm>
            <a:off x="1372238" y="3284772"/>
            <a:ext cx="105042" cy="905980"/>
          </a:xfrm>
          <a:prstGeom prst="rect">
            <a:avLst/>
          </a:prstGeom>
        </p:spPr>
        <p:txBody>
          <a:bodyPr lIns="0" tIns="0" rIns="0" bIns="0" rtlCol="0" anchor="t">
            <a:spAutoFit/>
          </a:bodyPr>
          <a:lstStyle/>
          <a:p>
            <a:pPr algn="just">
              <a:lnSpc>
                <a:spcPts val="2471"/>
              </a:lnSpc>
            </a:pPr>
            <a:r>
              <a:rPr lang="en-US" sz="1103">
                <a:solidFill>
                  <a:srgbClr val="000000"/>
                </a:solidFill>
                <a:latin typeface="Arimo"/>
                <a:ea typeface="Arimo"/>
                <a:cs typeface="Arimo"/>
                <a:sym typeface="Arimo"/>
              </a:rPr>
              <a:t> </a:t>
            </a:r>
          </a:p>
          <a:p>
            <a:pPr algn="just">
              <a:lnSpc>
                <a:spcPts val="749"/>
              </a:lnSpc>
            </a:pPr>
            <a:r>
              <a:rPr lang="en-US" sz="1103">
                <a:solidFill>
                  <a:srgbClr val="000000"/>
                </a:solidFill>
                <a:latin typeface="Arimo"/>
                <a:ea typeface="Arimo"/>
                <a:cs typeface="Arimo"/>
                <a:sym typeface="Arimo"/>
              </a:rPr>
              <a:t> </a:t>
            </a:r>
          </a:p>
          <a:p>
            <a:pPr algn="just">
              <a:lnSpc>
                <a:spcPts val="2466"/>
              </a:lnSpc>
            </a:pPr>
            <a:r>
              <a:rPr lang="en-US" sz="1103">
                <a:solidFill>
                  <a:srgbClr val="000000"/>
                </a:solidFill>
                <a:latin typeface="Arimo"/>
                <a:ea typeface="Arimo"/>
                <a:cs typeface="Arimo"/>
                <a:sym typeface="Arimo"/>
              </a:rPr>
              <a:t> </a:t>
            </a:r>
          </a:p>
          <a:p>
            <a:pPr algn="just">
              <a:lnSpc>
                <a:spcPts val="749"/>
              </a:lnSpc>
            </a:pPr>
            <a:r>
              <a:rPr lang="en-US" sz="1103">
                <a:solidFill>
                  <a:srgbClr val="000000"/>
                </a:solidFill>
                <a:latin typeface="Arimo"/>
                <a:ea typeface="Arimo"/>
                <a:cs typeface="Arimo"/>
                <a:sym typeface="Arimo"/>
              </a:rPr>
              <a:t> </a:t>
            </a:r>
          </a:p>
        </p:txBody>
      </p:sp>
      <p:sp>
        <p:nvSpPr>
          <p:cNvPr id="10" name="TextBox 10"/>
          <p:cNvSpPr txBox="1"/>
          <p:nvPr/>
        </p:nvSpPr>
        <p:spPr>
          <a:xfrm>
            <a:off x="1600838" y="3328311"/>
            <a:ext cx="5392188" cy="1074115"/>
          </a:xfrm>
          <a:prstGeom prst="rect">
            <a:avLst/>
          </a:prstGeom>
        </p:spPr>
        <p:txBody>
          <a:bodyPr lIns="0" tIns="0" rIns="0" bIns="0" rtlCol="0" anchor="t">
            <a:spAutoFit/>
          </a:bodyPr>
          <a:lstStyle/>
          <a:p>
            <a:pPr algn="just">
              <a:lnSpc>
                <a:spcPts val="2471"/>
              </a:lnSpc>
            </a:pPr>
            <a:r>
              <a:rPr lang="en-US" sz="1103" spc="-1">
                <a:solidFill>
                  <a:srgbClr val="000000"/>
                </a:solidFill>
                <a:latin typeface="IBM Plex Sans Condensed"/>
                <a:ea typeface="IBM Plex Sans Condensed"/>
                <a:cs typeface="IBM Plex Sans Condensed"/>
                <a:sym typeface="IBM Plex Sans Condensed"/>
              </a:rPr>
              <a:t>SDLC is </a:t>
            </a:r>
            <a:r>
              <a:rPr lang="en-US" sz="1103" spc="-1">
                <a:solidFill>
                  <a:srgbClr val="FF0000"/>
                </a:solidFill>
                <a:latin typeface="IBM Plex Sans Condensed"/>
                <a:ea typeface="IBM Plex Sans Condensed"/>
                <a:cs typeface="IBM Plex Sans Condensed"/>
                <a:sym typeface="IBM Plex Sans Condensed"/>
              </a:rPr>
              <a:t>a </a:t>
            </a:r>
            <a:r>
              <a:rPr lang="en-US" sz="1103" spc="-1">
                <a:solidFill>
                  <a:srgbClr val="FF0000"/>
                </a:solidFill>
                <a:latin typeface="IBM Plex Sans Condensed Bold"/>
                <a:ea typeface="IBM Plex Sans Condensed Bold"/>
                <a:cs typeface="IBM Plex Sans Condensed Bold"/>
                <a:sym typeface="IBM Plex Sans Condensed Bold"/>
              </a:rPr>
              <a:t>process</a:t>
            </a:r>
            <a:r>
              <a:rPr lang="en-US" sz="1103" spc="-1">
                <a:solidFill>
                  <a:srgbClr val="FF0000"/>
                </a:solidFill>
                <a:latin typeface="IBM Plex Sans Condensed"/>
                <a:ea typeface="IBM Plex Sans Condensed"/>
                <a:cs typeface="IBM Plex Sans Condensed"/>
                <a:sym typeface="IBM Plex Sans Condensed"/>
              </a:rPr>
              <a:t> </a:t>
            </a:r>
            <a:r>
              <a:rPr lang="en-US" sz="1103" spc="-1">
                <a:solidFill>
                  <a:srgbClr val="000000"/>
                </a:solidFill>
                <a:latin typeface="IBM Plex Sans Condensed"/>
                <a:ea typeface="IBM Plex Sans Condensed"/>
                <a:cs typeface="IBM Plex Sans Condensed"/>
                <a:sym typeface="IBM Plex Sans Condensed"/>
              </a:rPr>
              <a:t>used by the software industry </a:t>
            </a:r>
            <a:r>
              <a:rPr lang="en-US" sz="1103" spc="-1">
                <a:solidFill>
                  <a:srgbClr val="FF0000"/>
                </a:solidFill>
                <a:latin typeface="IBM Plex Sans Condensed"/>
                <a:ea typeface="IBM Plex Sans Condensed"/>
                <a:cs typeface="IBM Plex Sans Condensed"/>
                <a:sym typeface="IBM Plex Sans Condensed"/>
              </a:rPr>
              <a:t>to </a:t>
            </a:r>
            <a:r>
              <a:rPr lang="en-US" sz="1103" spc="-1">
                <a:solidFill>
                  <a:srgbClr val="FF0000"/>
                </a:solidFill>
                <a:latin typeface="IBM Plex Sans Condensed Bold"/>
                <a:ea typeface="IBM Plex Sans Condensed Bold"/>
                <a:cs typeface="IBM Plex Sans Condensed Bold"/>
                <a:sym typeface="IBM Plex Sans Condensed Bold"/>
              </a:rPr>
              <a:t>design,</a:t>
            </a:r>
            <a:r>
              <a:rPr lang="en-US" sz="1103" spc="-1">
                <a:solidFill>
                  <a:srgbClr val="FF0000"/>
                </a:solidFill>
                <a:latin typeface="IBM Plex Sans Condensed"/>
                <a:ea typeface="IBM Plex Sans Condensed"/>
                <a:cs typeface="IBM Plex Sans Condensed"/>
                <a:sym typeface="IBM Plex Sans Condensed"/>
              </a:rPr>
              <a:t> </a:t>
            </a:r>
            <a:r>
              <a:rPr lang="en-US" sz="1103" spc="-1">
                <a:solidFill>
                  <a:srgbClr val="FF0000"/>
                </a:solidFill>
                <a:latin typeface="IBM Plex Sans Condensed Bold"/>
                <a:ea typeface="IBM Plex Sans Condensed Bold"/>
                <a:cs typeface="IBM Plex Sans Condensed Bold"/>
                <a:sym typeface="IBM Plex Sans Condensed Bold"/>
              </a:rPr>
              <a:t>develop</a:t>
            </a:r>
            <a:r>
              <a:rPr lang="en-US" sz="1103" spc="-1">
                <a:solidFill>
                  <a:srgbClr val="FF0000"/>
                </a:solidFill>
                <a:latin typeface="IBM Plex Sans Condensed"/>
                <a:ea typeface="IBM Plex Sans Condensed"/>
                <a:cs typeface="IBM Plex Sans Condensed"/>
                <a:sym typeface="IBM Plex Sans Condensed"/>
              </a:rPr>
              <a:t> and </a:t>
            </a:r>
            <a:r>
              <a:rPr lang="en-US" sz="1103" spc="-1">
                <a:solidFill>
                  <a:srgbClr val="FF0000"/>
                </a:solidFill>
                <a:latin typeface="IBM Plex Sans Condensed Bold"/>
                <a:ea typeface="IBM Plex Sans Condensed Bold"/>
                <a:cs typeface="IBM Plex Sans Condensed Bold"/>
                <a:sym typeface="IBM Plex Sans Condensed Bold"/>
              </a:rPr>
              <a:t>test software.</a:t>
            </a:r>
            <a:r>
              <a:rPr lang="en-US" sz="1103" spc="-1">
                <a:solidFill>
                  <a:srgbClr val="000000"/>
                </a:solidFill>
                <a:latin typeface="IBM Plex Sans Condensed"/>
                <a:ea typeface="IBM Plex Sans Condensed"/>
                <a:cs typeface="IBM Plex Sans Condensed"/>
                <a:sym typeface="IBM Plex Sans Condensed"/>
              </a:rPr>
              <a:t> </a:t>
            </a:r>
          </a:p>
          <a:p>
            <a:pPr algn="just">
              <a:lnSpc>
                <a:spcPts val="749"/>
              </a:lnSpc>
            </a:pPr>
            <a:r>
              <a:rPr lang="en-US" sz="1103" spc="-1">
                <a:solidFill>
                  <a:srgbClr val="000000"/>
                </a:solidFill>
                <a:latin typeface="IBM Plex Sans Condensed"/>
                <a:ea typeface="IBM Plex Sans Condensed"/>
                <a:cs typeface="IBM Plex Sans Condensed"/>
                <a:sym typeface="IBM Plex Sans Condensed"/>
              </a:rPr>
              <a:t>SDLC process </a:t>
            </a:r>
            <a:r>
              <a:rPr lang="en-US" sz="1103" spc="-1">
                <a:solidFill>
                  <a:srgbClr val="FF0000"/>
                </a:solidFill>
                <a:latin typeface="IBM Plex Sans Condensed Bold"/>
                <a:ea typeface="IBM Plex Sans Condensed Bold"/>
                <a:cs typeface="IBM Plex Sans Condensed Bold"/>
                <a:sym typeface="IBM Plex Sans Condensed Bold"/>
              </a:rPr>
              <a:t>aims</a:t>
            </a:r>
            <a:r>
              <a:rPr lang="en-US" sz="1103" spc="-1">
                <a:solidFill>
                  <a:srgbClr val="FF0000"/>
                </a:solidFill>
                <a:latin typeface="IBM Plex Sans Condensed"/>
                <a:ea typeface="IBM Plex Sans Condensed"/>
                <a:cs typeface="IBM Plex Sans Condensed"/>
                <a:sym typeface="IBM Plex Sans Condensed"/>
              </a:rPr>
              <a:t> to </a:t>
            </a:r>
            <a:r>
              <a:rPr lang="en-US" sz="1103" spc="-1">
                <a:solidFill>
                  <a:srgbClr val="FF0000"/>
                </a:solidFill>
                <a:latin typeface="IBM Plex Sans Condensed Bold"/>
                <a:ea typeface="IBM Plex Sans Condensed Bold"/>
                <a:cs typeface="IBM Plex Sans Condensed Bold"/>
                <a:sym typeface="IBM Plex Sans Condensed Bold"/>
              </a:rPr>
              <a:t>produce high-quality software</a:t>
            </a:r>
            <a:r>
              <a:rPr lang="en-US" sz="1103" spc="-1">
                <a:solidFill>
                  <a:srgbClr val="FF0000"/>
                </a:solidFill>
                <a:latin typeface="IBM Plex Sans Condensed"/>
                <a:ea typeface="IBM Plex Sans Condensed"/>
                <a:cs typeface="IBM Plex Sans Condensed"/>
                <a:sym typeface="IBM Plex Sans Condensed"/>
              </a:rPr>
              <a:t> that meets customer expectations</a:t>
            </a:r>
            <a:r>
              <a:rPr lang="en-US" sz="1103" spc="-1">
                <a:solidFill>
                  <a:srgbClr val="000000"/>
                </a:solidFill>
                <a:latin typeface="IBM Plex Sans Condensed"/>
                <a:ea typeface="IBM Plex Sans Condensed"/>
                <a:cs typeface="IBM Plex Sans Condensed"/>
                <a:sym typeface="IBM Plex Sans Condensed"/>
              </a:rPr>
              <a:t>. </a:t>
            </a:r>
          </a:p>
          <a:p>
            <a:pPr algn="just">
              <a:lnSpc>
                <a:spcPts val="2466"/>
              </a:lnSpc>
            </a:pPr>
            <a:r>
              <a:rPr lang="en-US" sz="1103" spc="-1">
                <a:solidFill>
                  <a:srgbClr val="000000"/>
                </a:solidFill>
                <a:latin typeface="IBM Plex Sans Condensed"/>
                <a:ea typeface="IBM Plex Sans Condensed"/>
                <a:cs typeface="IBM Plex Sans Condensed"/>
                <a:sym typeface="IBM Plex Sans Condensed"/>
              </a:rPr>
              <a:t>The software development should be complete in the </a:t>
            </a:r>
            <a:r>
              <a:rPr lang="en-US" sz="1103" spc="-1">
                <a:solidFill>
                  <a:srgbClr val="FF0000"/>
                </a:solidFill>
                <a:latin typeface="IBM Plex Sans Condensed Bold"/>
                <a:ea typeface="IBM Plex Sans Condensed Bold"/>
                <a:cs typeface="IBM Plex Sans Condensed Bold"/>
                <a:sym typeface="IBM Plex Sans Condensed Bold"/>
              </a:rPr>
              <a:t>pre-defined time frame and cost.</a:t>
            </a:r>
            <a:r>
              <a:rPr lang="en-US" sz="1103" spc="-1">
                <a:solidFill>
                  <a:srgbClr val="000000"/>
                </a:solidFill>
                <a:latin typeface="IBM Plex Sans Condensed"/>
                <a:ea typeface="IBM Plex Sans Condensed"/>
                <a:cs typeface="IBM Plex Sans Condensed"/>
                <a:sym typeface="IBM Plex Sans Condensed"/>
              </a:rPr>
              <a:t> </a:t>
            </a:r>
          </a:p>
          <a:p>
            <a:pPr algn="just">
              <a:lnSpc>
                <a:spcPts val="749"/>
              </a:lnSpc>
            </a:pPr>
            <a:r>
              <a:rPr lang="en-US" sz="1103" spc="-1">
                <a:solidFill>
                  <a:srgbClr val="FF0000"/>
                </a:solidFill>
                <a:latin typeface="IBM Plex Sans Condensed"/>
                <a:ea typeface="IBM Plex Sans Condensed"/>
                <a:cs typeface="IBM Plex Sans Condensed"/>
                <a:sym typeface="IBM Plex Sans Condensed"/>
              </a:rPr>
              <a:t>SDLC consists of a </a:t>
            </a:r>
            <a:r>
              <a:rPr lang="en-US" sz="1103" spc="-1">
                <a:solidFill>
                  <a:srgbClr val="FF0000"/>
                </a:solidFill>
                <a:latin typeface="IBM Plex Sans Condensed Bold"/>
                <a:ea typeface="IBM Plex Sans Condensed Bold"/>
                <a:cs typeface="IBM Plex Sans Condensed Bold"/>
                <a:sym typeface="IBM Plex Sans Condensed Bold"/>
              </a:rPr>
              <a:t>detailed process</a:t>
            </a:r>
            <a:r>
              <a:rPr lang="en-US" sz="1103" spc="-1">
                <a:solidFill>
                  <a:srgbClr val="FF0000"/>
                </a:solidFill>
                <a:latin typeface="IBM Plex Sans Condensed"/>
                <a:ea typeface="IBM Plex Sans Condensed"/>
                <a:cs typeface="IBM Plex Sans Condensed"/>
                <a:sym typeface="IBM Plex Sans Condensed"/>
              </a:rPr>
              <a:t> that explains </a:t>
            </a:r>
            <a:r>
              <a:rPr lang="en-US" sz="1103" spc="-1">
                <a:solidFill>
                  <a:srgbClr val="FF0000"/>
                </a:solidFill>
                <a:latin typeface="IBM Plex Sans Condensed Bold"/>
                <a:ea typeface="IBM Plex Sans Condensed Bold"/>
                <a:cs typeface="IBM Plex Sans Condensed Bold"/>
                <a:sym typeface="IBM Plex Sans Condensed Bold"/>
              </a:rPr>
              <a:t>how to plan, build, and maintain specific </a:t>
            </a:r>
          </a:p>
          <a:p>
            <a:pPr algn="just">
              <a:lnSpc>
                <a:spcPts val="2321"/>
              </a:lnSpc>
            </a:pPr>
            <a:r>
              <a:rPr lang="en-US" sz="1103" spc="-1">
                <a:solidFill>
                  <a:srgbClr val="FF0000"/>
                </a:solidFill>
                <a:latin typeface="IBM Plex Sans Condensed Bold"/>
                <a:ea typeface="IBM Plex Sans Condensed Bold"/>
                <a:cs typeface="IBM Plex Sans Condensed Bold"/>
                <a:sym typeface="IBM Plex Sans Condensed Bold"/>
              </a:rPr>
              <a:t>software.</a:t>
            </a:r>
            <a:r>
              <a:rPr lang="en-US" sz="1103" spc="-1">
                <a:solidFill>
                  <a:srgbClr val="000000"/>
                </a:solidFill>
                <a:latin typeface="IBM Plex Sans Condensed"/>
                <a:ea typeface="IBM Plex Sans Condensed"/>
                <a:cs typeface="IBM Plex Sans Condensed"/>
                <a:sym typeface="IBM Plex Sans Condensed"/>
              </a:rPr>
              <a:t> </a:t>
            </a:r>
          </a:p>
        </p:txBody>
      </p:sp>
      <p:sp>
        <p:nvSpPr>
          <p:cNvPr id="11" name="TextBox 11"/>
          <p:cNvSpPr txBox="1"/>
          <p:nvPr/>
        </p:nvSpPr>
        <p:spPr>
          <a:xfrm>
            <a:off x="914705" y="4754270"/>
            <a:ext cx="1313812" cy="294589"/>
          </a:xfrm>
          <a:prstGeom prst="rect">
            <a:avLst/>
          </a:prstGeom>
        </p:spPr>
        <p:txBody>
          <a:bodyPr lIns="0" tIns="0" rIns="0" bIns="0" rtlCol="0" anchor="t">
            <a:spAutoFit/>
          </a:bodyPr>
          <a:lstStyle/>
          <a:p>
            <a:pPr algn="l">
              <a:lnSpc>
                <a:spcPts val="2759"/>
              </a:lnSpc>
            </a:pPr>
            <a:r>
              <a:rPr lang="en-US" sz="1103" spc="-1">
                <a:solidFill>
                  <a:srgbClr val="000000"/>
                </a:solidFill>
                <a:latin typeface="IBM Plex Sans Condensed Bold"/>
                <a:ea typeface="IBM Plex Sans Condensed Bold"/>
                <a:cs typeface="IBM Plex Sans Condensed Bold"/>
                <a:sym typeface="IBM Plex Sans Condensed Bold"/>
              </a:rPr>
              <a:t>Why is SDLC Needed? </a:t>
            </a:r>
          </a:p>
        </p:txBody>
      </p:sp>
      <p:sp>
        <p:nvSpPr>
          <p:cNvPr id="12" name="TextBox 12"/>
          <p:cNvSpPr txBox="1"/>
          <p:nvPr/>
        </p:nvSpPr>
        <p:spPr>
          <a:xfrm>
            <a:off x="1372238" y="5115458"/>
            <a:ext cx="4753280" cy="256489"/>
          </a:xfrm>
          <a:prstGeom prst="rect">
            <a:avLst/>
          </a:prstGeom>
        </p:spPr>
        <p:txBody>
          <a:bodyPr lIns="0" tIns="0" rIns="0" bIns="0" rtlCol="0" anchor="t">
            <a:spAutoFit/>
          </a:bodyPr>
          <a:lstStyle/>
          <a:p>
            <a:pPr algn="l">
              <a:lnSpc>
                <a:spcPts val="2328"/>
              </a:lnSpc>
            </a:pPr>
            <a:r>
              <a:rPr lang="en-US" sz="1103" spc="-1">
                <a:solidFill>
                  <a:srgbClr val="000000"/>
                </a:solidFill>
                <a:latin typeface="IBM Plex Sans Condensed"/>
                <a:ea typeface="IBM Plex Sans Condensed"/>
                <a:cs typeface="IBM Plex Sans Condensed"/>
                <a:sym typeface="IBM Plex Sans Condensed"/>
              </a:rPr>
              <a:t>Here, are prime reasons why SDLC is important for developing a software system. </a:t>
            </a:r>
          </a:p>
        </p:txBody>
      </p:sp>
      <p:sp>
        <p:nvSpPr>
          <p:cNvPr id="13" name="TextBox 13"/>
          <p:cNvSpPr txBox="1"/>
          <p:nvPr/>
        </p:nvSpPr>
        <p:spPr>
          <a:xfrm>
            <a:off x="1600838" y="5307978"/>
            <a:ext cx="112405" cy="317487"/>
          </a:xfrm>
          <a:prstGeom prst="rect">
            <a:avLst/>
          </a:prstGeom>
        </p:spPr>
        <p:txBody>
          <a:bodyPr lIns="0" tIns="0" rIns="0" bIns="0" rtlCol="0" anchor="t">
            <a:spAutoFit/>
          </a:bodyPr>
          <a:lstStyle/>
          <a:p>
            <a:pPr algn="l">
              <a:lnSpc>
                <a:spcPts val="2759"/>
              </a:lnSpc>
            </a:pPr>
            <a:r>
              <a:rPr lang="en-US" sz="1103">
                <a:solidFill>
                  <a:srgbClr val="000000"/>
                </a:solidFill>
                <a:latin typeface="Arimo"/>
                <a:ea typeface="Arimo"/>
                <a:cs typeface="Arimo"/>
                <a:sym typeface="Arimo"/>
              </a:rPr>
              <a:t></a:t>
            </a:r>
          </a:p>
        </p:txBody>
      </p:sp>
      <p:sp>
        <p:nvSpPr>
          <p:cNvPr id="14" name="TextBox 14"/>
          <p:cNvSpPr txBox="1"/>
          <p:nvPr/>
        </p:nvSpPr>
        <p:spPr>
          <a:xfrm>
            <a:off x="1710566" y="5594118"/>
            <a:ext cx="3639884" cy="94755"/>
          </a:xfrm>
          <a:prstGeom prst="rect">
            <a:avLst/>
          </a:prstGeom>
        </p:spPr>
        <p:txBody>
          <a:bodyPr lIns="0" tIns="0" rIns="0" bIns="0" rtlCol="0" anchor="t">
            <a:spAutoFit/>
          </a:bodyPr>
          <a:lstStyle/>
          <a:p>
            <a:pPr algn="l">
              <a:lnSpc>
                <a:spcPts val="551"/>
              </a:lnSpc>
            </a:pPr>
            <a:r>
              <a:rPr lang="en-US" sz="1103" spc="-1">
                <a:solidFill>
                  <a:srgbClr val="000000"/>
                </a:solidFill>
                <a:latin typeface="IBM Plex Sans Condensed"/>
                <a:ea typeface="IBM Plex Sans Condensed"/>
                <a:cs typeface="IBM Plex Sans Condensed"/>
                <a:sym typeface="IBM Plex Sans Condensed"/>
              </a:rPr>
              <a:t> It provides</a:t>
            </a:r>
            <a:r>
              <a:rPr lang="en-US" sz="1103" spc="-1">
                <a:solidFill>
                  <a:srgbClr val="FF0000"/>
                </a:solidFill>
                <a:latin typeface="IBM Plex Sans Condensed"/>
                <a:ea typeface="IBM Plex Sans Condensed"/>
                <a:cs typeface="IBM Plex Sans Condensed"/>
                <a:sym typeface="IBM Plex Sans Condensed"/>
              </a:rPr>
              <a:t> a </a:t>
            </a:r>
            <a:r>
              <a:rPr lang="en-US" sz="1103" spc="-1">
                <a:solidFill>
                  <a:srgbClr val="FF0000"/>
                </a:solidFill>
                <a:latin typeface="IBM Plex Sans Condensed Bold"/>
                <a:ea typeface="IBM Plex Sans Condensed Bold"/>
                <a:cs typeface="IBM Plex Sans Condensed Bold"/>
                <a:sym typeface="IBM Plex Sans Condensed Bold"/>
              </a:rPr>
              <a:t>standard set of frameworks</a:t>
            </a:r>
            <a:r>
              <a:rPr lang="en-US" sz="1103" spc="-1">
                <a:solidFill>
                  <a:srgbClr val="FF0000"/>
                </a:solidFill>
                <a:latin typeface="IBM Plex Sans Condensed"/>
                <a:ea typeface="IBM Plex Sans Condensed"/>
                <a:cs typeface="IBM Plex Sans Condensed"/>
                <a:sym typeface="IBM Plex Sans Condensed"/>
              </a:rPr>
              <a:t> for SDLC activities.</a:t>
            </a:r>
            <a:r>
              <a:rPr lang="en-US" sz="1103" spc="-1">
                <a:solidFill>
                  <a:srgbClr val="000000"/>
                </a:solidFill>
                <a:latin typeface="IBM Plex Sans Condensed"/>
                <a:ea typeface="IBM Plex Sans Condensed"/>
                <a:cs typeface="IBM Plex Sans Condensed"/>
                <a:sym typeface="IBM Plex Sans Condensed"/>
              </a:rPr>
              <a:t> </a:t>
            </a:r>
          </a:p>
        </p:txBody>
      </p:sp>
      <p:sp>
        <p:nvSpPr>
          <p:cNvPr id="15" name="TextBox 15"/>
          <p:cNvSpPr txBox="1"/>
          <p:nvPr/>
        </p:nvSpPr>
        <p:spPr>
          <a:xfrm>
            <a:off x="1600838" y="5522347"/>
            <a:ext cx="112405" cy="298437"/>
          </a:xfrm>
          <a:prstGeom prst="rect">
            <a:avLst/>
          </a:prstGeom>
        </p:spPr>
        <p:txBody>
          <a:bodyPr lIns="0" tIns="0" rIns="0" bIns="0" rtlCol="0" anchor="t">
            <a:spAutoFit/>
          </a:bodyPr>
          <a:lstStyle/>
          <a:p>
            <a:pPr algn="l">
              <a:lnSpc>
                <a:spcPts val="2523"/>
              </a:lnSpc>
            </a:pPr>
            <a:r>
              <a:rPr lang="en-US" sz="1103">
                <a:solidFill>
                  <a:srgbClr val="000000"/>
                </a:solidFill>
                <a:latin typeface="Arimo"/>
                <a:ea typeface="Arimo"/>
                <a:cs typeface="Arimo"/>
                <a:sym typeface="Arimo"/>
              </a:rPr>
              <a:t></a:t>
            </a:r>
          </a:p>
        </p:txBody>
      </p:sp>
      <p:sp>
        <p:nvSpPr>
          <p:cNvPr id="16" name="TextBox 16"/>
          <p:cNvSpPr txBox="1"/>
          <p:nvPr/>
        </p:nvSpPr>
        <p:spPr>
          <a:xfrm>
            <a:off x="1710566" y="5789447"/>
            <a:ext cx="2915488" cy="94755"/>
          </a:xfrm>
          <a:prstGeom prst="rect">
            <a:avLst/>
          </a:prstGeom>
        </p:spPr>
        <p:txBody>
          <a:bodyPr lIns="0" tIns="0" rIns="0" bIns="0" rtlCol="0" anchor="t">
            <a:spAutoFit/>
          </a:bodyPr>
          <a:lstStyle/>
          <a:p>
            <a:pPr algn="l">
              <a:lnSpc>
                <a:spcPts val="551"/>
              </a:lnSpc>
            </a:pPr>
            <a:r>
              <a:rPr lang="en-US" sz="1103" spc="-1">
                <a:solidFill>
                  <a:srgbClr val="000000"/>
                </a:solidFill>
                <a:latin typeface="IBM Plex Sans Condensed"/>
                <a:ea typeface="IBM Plex Sans Condensed"/>
                <a:cs typeface="IBM Plex Sans Condensed"/>
                <a:sym typeface="IBM Plex Sans Condensed"/>
              </a:rPr>
              <a:t> SDLC is helpful for </a:t>
            </a:r>
            <a:r>
              <a:rPr lang="en-US" sz="1103" spc="-1">
                <a:solidFill>
                  <a:srgbClr val="FF0000"/>
                </a:solidFill>
                <a:latin typeface="IBM Plex Sans Condensed Bold"/>
                <a:ea typeface="IBM Plex Sans Condensed Bold"/>
                <a:cs typeface="IBM Plex Sans Condensed Bold"/>
                <a:sym typeface="IBM Plex Sans Condensed Bold"/>
              </a:rPr>
              <a:t>project tracking and control.</a:t>
            </a:r>
            <a:r>
              <a:rPr lang="en-US" sz="1103" spc="-1">
                <a:solidFill>
                  <a:srgbClr val="000000"/>
                </a:solidFill>
                <a:latin typeface="IBM Plex Sans Condensed"/>
                <a:ea typeface="IBM Plex Sans Condensed"/>
                <a:cs typeface="IBM Plex Sans Condensed"/>
                <a:sym typeface="IBM Plex Sans Condensed"/>
              </a:rPr>
              <a:t> </a:t>
            </a:r>
          </a:p>
        </p:txBody>
      </p:sp>
      <p:sp>
        <p:nvSpPr>
          <p:cNvPr id="17" name="TextBox 17"/>
          <p:cNvSpPr txBox="1"/>
          <p:nvPr/>
        </p:nvSpPr>
        <p:spPr>
          <a:xfrm>
            <a:off x="1600838" y="5717419"/>
            <a:ext cx="112405" cy="298437"/>
          </a:xfrm>
          <a:prstGeom prst="rect">
            <a:avLst/>
          </a:prstGeom>
        </p:spPr>
        <p:txBody>
          <a:bodyPr lIns="0" tIns="0" rIns="0" bIns="0" rtlCol="0" anchor="t">
            <a:spAutoFit/>
          </a:bodyPr>
          <a:lstStyle/>
          <a:p>
            <a:pPr algn="l">
              <a:lnSpc>
                <a:spcPts val="2520"/>
              </a:lnSpc>
            </a:pPr>
            <a:r>
              <a:rPr lang="en-US" sz="1103">
                <a:solidFill>
                  <a:srgbClr val="000000"/>
                </a:solidFill>
                <a:latin typeface="Arimo"/>
                <a:ea typeface="Arimo"/>
                <a:cs typeface="Arimo"/>
                <a:sym typeface="Arimo"/>
              </a:rPr>
              <a:t></a:t>
            </a:r>
          </a:p>
        </p:txBody>
      </p:sp>
      <p:sp>
        <p:nvSpPr>
          <p:cNvPr id="18" name="TextBox 18"/>
          <p:cNvSpPr txBox="1"/>
          <p:nvPr/>
        </p:nvSpPr>
        <p:spPr>
          <a:xfrm>
            <a:off x="1710566" y="5984519"/>
            <a:ext cx="2812637" cy="94755"/>
          </a:xfrm>
          <a:prstGeom prst="rect">
            <a:avLst/>
          </a:prstGeom>
        </p:spPr>
        <p:txBody>
          <a:bodyPr lIns="0" tIns="0" rIns="0" bIns="0" rtlCol="0" anchor="t">
            <a:spAutoFit/>
          </a:bodyPr>
          <a:lstStyle/>
          <a:p>
            <a:pPr algn="l">
              <a:lnSpc>
                <a:spcPts val="551"/>
              </a:lnSpc>
            </a:pPr>
            <a:r>
              <a:rPr lang="en-US" sz="1103" spc="-1">
                <a:solidFill>
                  <a:srgbClr val="000000"/>
                </a:solidFill>
                <a:latin typeface="IBM Plex Sans Condensed"/>
                <a:ea typeface="IBM Plex Sans Condensed"/>
                <a:cs typeface="IBM Plex Sans Condensed"/>
                <a:sym typeface="IBM Plex Sans Condensed"/>
              </a:rPr>
              <a:t> Increased and enhanced </a:t>
            </a:r>
            <a:r>
              <a:rPr lang="en-US" sz="1103" spc="-1">
                <a:solidFill>
                  <a:srgbClr val="FF0000"/>
                </a:solidFill>
                <a:latin typeface="IBM Plex Sans Condensed Bold"/>
                <a:ea typeface="IBM Plex Sans Condensed Bold"/>
                <a:cs typeface="IBM Plex Sans Condensed Bold"/>
                <a:sym typeface="IBM Plex Sans Condensed Bold"/>
              </a:rPr>
              <a:t>development speed.</a:t>
            </a:r>
            <a:r>
              <a:rPr lang="en-US" sz="1103" spc="-1">
                <a:solidFill>
                  <a:srgbClr val="000000"/>
                </a:solidFill>
                <a:latin typeface="IBM Plex Sans Condensed"/>
                <a:ea typeface="IBM Plex Sans Condensed"/>
                <a:cs typeface="IBM Plex Sans Condensed"/>
                <a:sym typeface="IBM Plex Sans Condensed"/>
              </a:rPr>
              <a:t> </a:t>
            </a:r>
          </a:p>
        </p:txBody>
      </p:sp>
      <p:sp>
        <p:nvSpPr>
          <p:cNvPr id="19" name="TextBox 19"/>
          <p:cNvSpPr txBox="1"/>
          <p:nvPr/>
        </p:nvSpPr>
        <p:spPr>
          <a:xfrm>
            <a:off x="1600838" y="5915539"/>
            <a:ext cx="112405" cy="298437"/>
          </a:xfrm>
          <a:prstGeom prst="rect">
            <a:avLst/>
          </a:prstGeom>
        </p:spPr>
        <p:txBody>
          <a:bodyPr lIns="0" tIns="0" rIns="0" bIns="0" rtlCol="0" anchor="t">
            <a:spAutoFit/>
          </a:bodyPr>
          <a:lstStyle/>
          <a:p>
            <a:pPr algn="l">
              <a:lnSpc>
                <a:spcPts val="2567"/>
              </a:lnSpc>
            </a:pPr>
            <a:r>
              <a:rPr lang="en-US" sz="1103">
                <a:solidFill>
                  <a:srgbClr val="000000"/>
                </a:solidFill>
                <a:latin typeface="Arimo"/>
                <a:ea typeface="Arimo"/>
                <a:cs typeface="Arimo"/>
                <a:sym typeface="Arimo"/>
              </a:rPr>
              <a:t></a:t>
            </a:r>
          </a:p>
        </p:txBody>
      </p:sp>
      <p:sp>
        <p:nvSpPr>
          <p:cNvPr id="20" name="TextBox 20"/>
          <p:cNvSpPr txBox="1"/>
          <p:nvPr/>
        </p:nvSpPr>
        <p:spPr>
          <a:xfrm>
            <a:off x="1710566" y="6182639"/>
            <a:ext cx="4532538" cy="94755"/>
          </a:xfrm>
          <a:prstGeom prst="rect">
            <a:avLst/>
          </a:prstGeom>
        </p:spPr>
        <p:txBody>
          <a:bodyPr lIns="0" tIns="0" rIns="0" bIns="0" rtlCol="0" anchor="t">
            <a:spAutoFit/>
          </a:bodyPr>
          <a:lstStyle/>
          <a:p>
            <a:pPr algn="l">
              <a:lnSpc>
                <a:spcPts val="551"/>
              </a:lnSpc>
            </a:pPr>
            <a:r>
              <a:rPr lang="en-US" sz="1103" spc="-1">
                <a:solidFill>
                  <a:srgbClr val="000000"/>
                </a:solidFill>
                <a:latin typeface="IBM Plex Sans Condensed"/>
                <a:ea typeface="IBM Plex Sans Condensed"/>
                <a:cs typeface="IBM Plex Sans Condensed"/>
                <a:sym typeface="IBM Plex Sans Condensed"/>
              </a:rPr>
              <a:t> Helps you </a:t>
            </a:r>
            <a:r>
              <a:rPr lang="en-US" sz="1103" spc="-1">
                <a:solidFill>
                  <a:srgbClr val="FF0000"/>
                </a:solidFill>
                <a:latin typeface="IBM Plex Sans Condensed"/>
                <a:ea typeface="IBM Plex Sans Condensed"/>
                <a:cs typeface="IBM Plex Sans Condensed"/>
                <a:sym typeface="IBM Plex Sans Condensed"/>
              </a:rPr>
              <a:t>to </a:t>
            </a:r>
            <a:r>
              <a:rPr lang="en-US" sz="1103" spc="-1">
                <a:solidFill>
                  <a:srgbClr val="FF0000"/>
                </a:solidFill>
                <a:latin typeface="IBM Plex Sans Condensed Bold"/>
                <a:ea typeface="IBM Plex Sans Condensed Bold"/>
                <a:cs typeface="IBM Plex Sans Condensed Bold"/>
                <a:sym typeface="IBM Plex Sans Condensed Bold"/>
              </a:rPr>
              <a:t>decrease project risk</a:t>
            </a:r>
            <a:r>
              <a:rPr lang="en-US" sz="1103" spc="-1">
                <a:solidFill>
                  <a:srgbClr val="FF0000"/>
                </a:solidFill>
                <a:latin typeface="IBM Plex Sans Condensed"/>
                <a:ea typeface="IBM Plex Sans Condensed"/>
                <a:cs typeface="IBM Plex Sans Condensed"/>
                <a:sym typeface="IBM Plex Sans Condensed"/>
              </a:rPr>
              <a:t> and project management plan overhead.</a:t>
            </a:r>
            <a:r>
              <a:rPr lang="en-US" sz="1103" spc="-1">
                <a:solidFill>
                  <a:srgbClr val="000000"/>
                </a:solidFill>
                <a:latin typeface="IBM Plex Sans Condensed"/>
                <a:ea typeface="IBM Plex Sans Condensed"/>
                <a:cs typeface="IBM Plex Sans Condensed"/>
                <a:sym typeface="IBM Plex Sans Condensed"/>
              </a:rPr>
              <a:t> </a:t>
            </a:r>
          </a:p>
        </p:txBody>
      </p:sp>
      <p:sp>
        <p:nvSpPr>
          <p:cNvPr id="21" name="TextBox 21"/>
          <p:cNvSpPr txBox="1"/>
          <p:nvPr/>
        </p:nvSpPr>
        <p:spPr>
          <a:xfrm>
            <a:off x="1600838" y="6110611"/>
            <a:ext cx="112405" cy="298437"/>
          </a:xfrm>
          <a:prstGeom prst="rect">
            <a:avLst/>
          </a:prstGeom>
        </p:spPr>
        <p:txBody>
          <a:bodyPr lIns="0" tIns="0" rIns="0" bIns="0" rtlCol="0" anchor="t">
            <a:spAutoFit/>
          </a:bodyPr>
          <a:lstStyle/>
          <a:p>
            <a:pPr algn="l">
              <a:lnSpc>
                <a:spcPts val="2520"/>
              </a:lnSpc>
            </a:pPr>
            <a:r>
              <a:rPr lang="en-US" sz="1103">
                <a:solidFill>
                  <a:srgbClr val="000000"/>
                </a:solidFill>
                <a:latin typeface="Arimo"/>
                <a:ea typeface="Arimo"/>
                <a:cs typeface="Arimo"/>
                <a:sym typeface="Arimo"/>
              </a:rPr>
              <a:t></a:t>
            </a:r>
          </a:p>
        </p:txBody>
      </p:sp>
      <p:sp>
        <p:nvSpPr>
          <p:cNvPr id="22" name="TextBox 22"/>
          <p:cNvSpPr txBox="1"/>
          <p:nvPr/>
        </p:nvSpPr>
        <p:spPr>
          <a:xfrm>
            <a:off x="1710566" y="6377711"/>
            <a:ext cx="5284622" cy="94755"/>
          </a:xfrm>
          <a:prstGeom prst="rect">
            <a:avLst/>
          </a:prstGeom>
        </p:spPr>
        <p:txBody>
          <a:bodyPr lIns="0" tIns="0" rIns="0" bIns="0" rtlCol="0" anchor="t">
            <a:spAutoFit/>
          </a:bodyPr>
          <a:lstStyle/>
          <a:p>
            <a:pPr algn="l">
              <a:lnSpc>
                <a:spcPts val="551"/>
              </a:lnSpc>
            </a:pPr>
            <a:r>
              <a:rPr lang="en-US" sz="1103" spc="7">
                <a:solidFill>
                  <a:srgbClr val="000000"/>
                </a:solidFill>
                <a:latin typeface="IBM Plex Sans Condensed"/>
                <a:ea typeface="IBM Plex Sans Condensed"/>
                <a:cs typeface="IBM Plex Sans Condensed"/>
                <a:sym typeface="IBM Plex Sans Condensed"/>
              </a:rPr>
              <a:t> </a:t>
            </a:r>
            <a:r>
              <a:rPr lang="en-US" sz="1103" spc="7">
                <a:solidFill>
                  <a:srgbClr val="FF0000"/>
                </a:solidFill>
                <a:latin typeface="IBM Plex Sans Condensed"/>
                <a:ea typeface="IBM Plex Sans Condensed"/>
                <a:cs typeface="IBM Plex Sans Condensed"/>
                <a:sym typeface="IBM Plex Sans Condensed"/>
              </a:rPr>
              <a:t>Increases </a:t>
            </a:r>
            <a:r>
              <a:rPr lang="en-US" sz="1103" spc="7">
                <a:solidFill>
                  <a:srgbClr val="FF0000"/>
                </a:solidFill>
                <a:latin typeface="IBM Plex Sans Condensed Bold"/>
                <a:ea typeface="IBM Plex Sans Condensed Bold"/>
                <a:cs typeface="IBM Plex Sans Condensed Bold"/>
                <a:sym typeface="IBM Plex Sans Condensed Bold"/>
              </a:rPr>
              <a:t>visibility</a:t>
            </a:r>
            <a:r>
              <a:rPr lang="en-US" sz="1103" spc="7">
                <a:solidFill>
                  <a:srgbClr val="FF0000"/>
                </a:solidFill>
                <a:latin typeface="IBM Plex Sans Condensed"/>
                <a:ea typeface="IBM Plex Sans Condensed"/>
                <a:cs typeface="IBM Plex Sans Condensed"/>
                <a:sym typeface="IBM Plex Sans Condensed"/>
              </a:rPr>
              <a:t> of </a:t>
            </a:r>
            <a:r>
              <a:rPr lang="en-US" sz="1103" spc="7">
                <a:solidFill>
                  <a:srgbClr val="FF0000"/>
                </a:solidFill>
                <a:latin typeface="IBM Plex Sans Condensed Bold"/>
                <a:ea typeface="IBM Plex Sans Condensed Bold"/>
                <a:cs typeface="IBM Plex Sans Condensed Bold"/>
                <a:sym typeface="IBM Plex Sans Condensed Bold"/>
              </a:rPr>
              <a:t>project planning</a:t>
            </a:r>
            <a:r>
              <a:rPr lang="en-US" sz="1103" spc="7">
                <a:solidFill>
                  <a:srgbClr val="FF0000"/>
                </a:solidFill>
                <a:latin typeface="IBM Plex Sans Condensed"/>
                <a:ea typeface="IBM Plex Sans Condensed"/>
                <a:cs typeface="IBM Plex Sans Condensed"/>
                <a:sym typeface="IBM Plex Sans Condensed"/>
              </a:rPr>
              <a:t> </a:t>
            </a:r>
            <a:r>
              <a:rPr lang="en-US" sz="1103" spc="7">
                <a:solidFill>
                  <a:srgbClr val="000000"/>
                </a:solidFill>
                <a:latin typeface="IBM Plex Sans Condensed"/>
                <a:ea typeface="IBM Plex Sans Condensed"/>
                <a:cs typeface="IBM Plex Sans Condensed"/>
                <a:sym typeface="IBM Plex Sans Condensed"/>
              </a:rPr>
              <a:t>to all involved stakeholders</a:t>
            </a:r>
            <a:r>
              <a:rPr lang="en-US" sz="1103" spc="7">
                <a:solidFill>
                  <a:srgbClr val="FF0000"/>
                </a:solidFill>
                <a:latin typeface="IBM Plex Sans Condensed"/>
                <a:ea typeface="IBM Plex Sans Condensed"/>
                <a:cs typeface="IBM Plex Sans Condensed"/>
                <a:sym typeface="IBM Plex Sans Condensed"/>
              </a:rPr>
              <a:t> </a:t>
            </a:r>
            <a:r>
              <a:rPr lang="en-US" sz="1103" spc="7">
                <a:solidFill>
                  <a:srgbClr val="000000"/>
                </a:solidFill>
                <a:latin typeface="IBM Plex Sans Condensed"/>
                <a:ea typeface="IBM Plex Sans Condensed"/>
                <a:cs typeface="IBM Plex Sans Condensed"/>
                <a:sym typeface="IBM Plex Sans Condensed"/>
              </a:rPr>
              <a:t>of the development </a:t>
            </a:r>
          </a:p>
        </p:txBody>
      </p:sp>
      <p:sp>
        <p:nvSpPr>
          <p:cNvPr id="23" name="TextBox 23"/>
          <p:cNvSpPr txBox="1"/>
          <p:nvPr/>
        </p:nvSpPr>
        <p:spPr>
          <a:xfrm>
            <a:off x="1829438" y="6398162"/>
            <a:ext cx="511359" cy="275539"/>
          </a:xfrm>
          <a:prstGeom prst="rect">
            <a:avLst/>
          </a:prstGeom>
        </p:spPr>
        <p:txBody>
          <a:bodyPr lIns="0" tIns="0" rIns="0" bIns="0" rtlCol="0" anchor="t">
            <a:spAutoFit/>
          </a:bodyPr>
          <a:lstStyle/>
          <a:p>
            <a:pPr algn="l">
              <a:lnSpc>
                <a:spcPts val="2520"/>
              </a:lnSpc>
            </a:pPr>
            <a:r>
              <a:rPr lang="en-US" sz="1103" spc="-1">
                <a:solidFill>
                  <a:srgbClr val="000000"/>
                </a:solidFill>
                <a:latin typeface="IBM Plex Sans Condensed"/>
                <a:ea typeface="IBM Plex Sans Condensed"/>
                <a:cs typeface="IBM Plex Sans Condensed"/>
                <a:sym typeface="IBM Plex Sans Condensed"/>
              </a:rPr>
              <a:t>process. </a:t>
            </a:r>
          </a:p>
        </p:txBody>
      </p:sp>
      <p:sp>
        <p:nvSpPr>
          <p:cNvPr id="24" name="TextBox 24"/>
          <p:cNvSpPr txBox="1"/>
          <p:nvPr/>
        </p:nvSpPr>
        <p:spPr>
          <a:xfrm>
            <a:off x="1600838" y="6694303"/>
            <a:ext cx="112405" cy="107937"/>
          </a:xfrm>
          <a:prstGeom prst="rect">
            <a:avLst/>
          </a:prstGeom>
        </p:spPr>
        <p:txBody>
          <a:bodyPr lIns="0" tIns="0" rIns="0" bIns="0" rtlCol="0" anchor="t">
            <a:spAutoFit/>
          </a:bodyPr>
          <a:lstStyle/>
          <a:p>
            <a:pPr algn="l">
              <a:lnSpc>
                <a:spcPts val="576"/>
              </a:lnSpc>
            </a:pPr>
            <a:r>
              <a:rPr lang="en-US" sz="1103">
                <a:solidFill>
                  <a:srgbClr val="000000"/>
                </a:solidFill>
                <a:latin typeface="Arimo"/>
                <a:ea typeface="Arimo"/>
                <a:cs typeface="Arimo"/>
                <a:sym typeface="Arimo"/>
              </a:rPr>
              <a:t></a:t>
            </a:r>
          </a:p>
        </p:txBody>
      </p:sp>
      <p:sp>
        <p:nvSpPr>
          <p:cNvPr id="25" name="TextBox 25"/>
          <p:cNvSpPr txBox="1"/>
          <p:nvPr/>
        </p:nvSpPr>
        <p:spPr>
          <a:xfrm>
            <a:off x="1710566" y="6770903"/>
            <a:ext cx="1665170" cy="94755"/>
          </a:xfrm>
          <a:prstGeom prst="rect">
            <a:avLst/>
          </a:prstGeom>
        </p:spPr>
        <p:txBody>
          <a:bodyPr lIns="0" tIns="0" rIns="0" bIns="0" rtlCol="0" anchor="t">
            <a:spAutoFit/>
          </a:bodyPr>
          <a:lstStyle/>
          <a:p>
            <a:pPr algn="l">
              <a:lnSpc>
                <a:spcPts val="576"/>
              </a:lnSpc>
            </a:pPr>
            <a:r>
              <a:rPr lang="en-US" sz="1103" spc="-1">
                <a:solidFill>
                  <a:srgbClr val="000000"/>
                </a:solidFill>
                <a:latin typeface="IBM Plex Sans Condensed"/>
                <a:ea typeface="IBM Plex Sans Condensed"/>
                <a:cs typeface="IBM Plex Sans Condensed"/>
                <a:sym typeface="IBM Plex Sans Condensed"/>
              </a:rPr>
              <a:t> Improved </a:t>
            </a:r>
            <a:r>
              <a:rPr lang="en-US" sz="1103" spc="-1">
                <a:solidFill>
                  <a:srgbClr val="FF0000"/>
                </a:solidFill>
                <a:latin typeface="IBM Plex Sans Condensed Bold"/>
                <a:ea typeface="IBM Plex Sans Condensed Bold"/>
                <a:cs typeface="IBM Plex Sans Condensed Bold"/>
                <a:sym typeface="IBM Plex Sans Condensed Bold"/>
              </a:rPr>
              <a:t>client relations.</a:t>
            </a:r>
            <a:r>
              <a:rPr lang="en-US" sz="1103" spc="-1">
                <a:solidFill>
                  <a:srgbClr val="000000"/>
                </a:solidFill>
                <a:latin typeface="IBM Plex Sans Condensed"/>
                <a:ea typeface="IBM Plex Sans Condensed"/>
                <a:cs typeface="IBM Plex Sans Condensed"/>
                <a:sym typeface="IBM Plex Sans Condensed"/>
              </a:rPr>
              <a:t> </a:t>
            </a:r>
          </a:p>
        </p:txBody>
      </p:sp>
      <p:sp>
        <p:nvSpPr>
          <p:cNvPr id="26" name="TextBox 26"/>
          <p:cNvSpPr txBox="1"/>
          <p:nvPr/>
        </p:nvSpPr>
        <p:spPr>
          <a:xfrm>
            <a:off x="1600838" y="6699256"/>
            <a:ext cx="112405" cy="298437"/>
          </a:xfrm>
          <a:prstGeom prst="rect">
            <a:avLst/>
          </a:prstGeom>
        </p:spPr>
        <p:txBody>
          <a:bodyPr lIns="0" tIns="0" rIns="0" bIns="0" rtlCol="0" anchor="t">
            <a:spAutoFit/>
          </a:bodyPr>
          <a:lstStyle/>
          <a:p>
            <a:pPr algn="l">
              <a:lnSpc>
                <a:spcPts val="2525"/>
              </a:lnSpc>
            </a:pPr>
            <a:r>
              <a:rPr lang="en-US" sz="1103">
                <a:solidFill>
                  <a:srgbClr val="000000"/>
                </a:solidFill>
                <a:latin typeface="Arimo"/>
                <a:ea typeface="Arimo"/>
                <a:cs typeface="Arimo"/>
                <a:sym typeface="Arimo"/>
              </a:rPr>
              <a:t></a:t>
            </a:r>
          </a:p>
        </p:txBody>
      </p:sp>
      <p:sp>
        <p:nvSpPr>
          <p:cNvPr id="27" name="TextBox 27"/>
          <p:cNvSpPr txBox="1"/>
          <p:nvPr/>
        </p:nvSpPr>
        <p:spPr>
          <a:xfrm>
            <a:off x="1710566" y="6966356"/>
            <a:ext cx="3857892" cy="94755"/>
          </a:xfrm>
          <a:prstGeom prst="rect">
            <a:avLst/>
          </a:prstGeom>
        </p:spPr>
        <p:txBody>
          <a:bodyPr lIns="0" tIns="0" rIns="0" bIns="0" rtlCol="0" anchor="t">
            <a:spAutoFit/>
          </a:bodyPr>
          <a:lstStyle/>
          <a:p>
            <a:pPr algn="l">
              <a:lnSpc>
                <a:spcPts val="551"/>
              </a:lnSpc>
            </a:pPr>
            <a:r>
              <a:rPr lang="en-US" sz="1103" spc="-1">
                <a:solidFill>
                  <a:srgbClr val="000000"/>
                </a:solidFill>
                <a:latin typeface="IBM Plex Sans Condensed"/>
                <a:ea typeface="IBM Plex Sans Condensed"/>
                <a:cs typeface="IBM Plex Sans Condensed"/>
                <a:sym typeface="IBM Plex Sans Condensed"/>
              </a:rPr>
              <a:t> It offers a basis for project planning, scheduling, and estimating. </a:t>
            </a:r>
          </a:p>
        </p:txBody>
      </p:sp>
      <p:sp>
        <p:nvSpPr>
          <p:cNvPr id="28" name="TextBox 28"/>
          <p:cNvSpPr txBox="1"/>
          <p:nvPr/>
        </p:nvSpPr>
        <p:spPr>
          <a:xfrm>
            <a:off x="914705" y="7418861"/>
            <a:ext cx="949804" cy="294589"/>
          </a:xfrm>
          <a:prstGeom prst="rect">
            <a:avLst/>
          </a:prstGeom>
        </p:spPr>
        <p:txBody>
          <a:bodyPr lIns="0" tIns="0" rIns="0" bIns="0" rtlCol="0" anchor="t">
            <a:spAutoFit/>
          </a:bodyPr>
          <a:lstStyle/>
          <a:p>
            <a:pPr algn="l">
              <a:lnSpc>
                <a:spcPts val="2759"/>
              </a:lnSpc>
            </a:pPr>
            <a:r>
              <a:rPr lang="en-US" sz="1103" spc="-1">
                <a:solidFill>
                  <a:srgbClr val="000000"/>
                </a:solidFill>
                <a:latin typeface="IBM Plex Sans Condensed Bold"/>
                <a:ea typeface="IBM Plex Sans Condensed Bold"/>
                <a:cs typeface="IBM Plex Sans Condensed Bold"/>
                <a:sym typeface="IBM Plex Sans Condensed Bold"/>
              </a:rPr>
              <a:t>Phases in SDLC: </a:t>
            </a:r>
          </a:p>
        </p:txBody>
      </p:sp>
      <p:sp>
        <p:nvSpPr>
          <p:cNvPr id="29" name="TextBox 29"/>
          <p:cNvSpPr txBox="1"/>
          <p:nvPr/>
        </p:nvSpPr>
        <p:spPr>
          <a:xfrm>
            <a:off x="1143305" y="7758265"/>
            <a:ext cx="2557777" cy="671722"/>
          </a:xfrm>
          <a:prstGeom prst="rect">
            <a:avLst/>
          </a:prstGeom>
        </p:spPr>
        <p:txBody>
          <a:bodyPr lIns="0" tIns="0" rIns="0" bIns="0" rtlCol="0" anchor="t">
            <a:spAutoFit/>
          </a:bodyPr>
          <a:lstStyle/>
          <a:p>
            <a:pPr algn="l">
              <a:lnSpc>
                <a:spcPts val="2331"/>
              </a:lnSpc>
            </a:pPr>
            <a:r>
              <a:rPr lang="en-US" sz="1103" spc="-1">
                <a:solidFill>
                  <a:srgbClr val="000000"/>
                </a:solidFill>
                <a:latin typeface="IBM Plex Sans Condensed"/>
                <a:ea typeface="IBM Plex Sans Condensed"/>
                <a:cs typeface="IBM Plex Sans Condensed"/>
                <a:sym typeface="IBM Plex Sans Condensed"/>
              </a:rPr>
              <a:t>1. Requirement </a:t>
            </a:r>
            <a:r>
              <a:rPr lang="en-US" sz="1103" spc="-1">
                <a:solidFill>
                  <a:srgbClr val="FF0000"/>
                </a:solidFill>
                <a:latin typeface="IBM Plex Sans Condensed Bold"/>
                <a:ea typeface="IBM Plex Sans Condensed Bold"/>
                <a:cs typeface="IBM Plex Sans Condensed Bold"/>
                <a:sym typeface="IBM Plex Sans Condensed Bold"/>
              </a:rPr>
              <a:t>Gathering</a:t>
            </a:r>
            <a:r>
              <a:rPr lang="en-US" sz="1103" spc="-1">
                <a:solidFill>
                  <a:srgbClr val="FF0000"/>
                </a:solidFill>
                <a:latin typeface="IBM Plex Sans Condensed"/>
                <a:ea typeface="IBM Plex Sans Condensed"/>
                <a:cs typeface="IBM Plex Sans Condensed"/>
                <a:sym typeface="IBM Plex Sans Condensed"/>
              </a:rPr>
              <a:t> </a:t>
            </a:r>
            <a:r>
              <a:rPr lang="en-US" sz="1103" spc="-1">
                <a:solidFill>
                  <a:srgbClr val="000000"/>
                </a:solidFill>
                <a:latin typeface="IBM Plex Sans Condensed"/>
                <a:ea typeface="IBM Plex Sans Condensed"/>
                <a:cs typeface="IBM Plex Sans Condensed"/>
                <a:sym typeface="IBM Plex Sans Condensed"/>
              </a:rPr>
              <a:t>and </a:t>
            </a:r>
            <a:r>
              <a:rPr lang="en-US" sz="1103" spc="-1">
                <a:solidFill>
                  <a:srgbClr val="FF0000"/>
                </a:solidFill>
                <a:latin typeface="IBM Plex Sans Condensed Bold"/>
                <a:ea typeface="IBM Plex Sans Condensed Bold"/>
                <a:cs typeface="IBM Plex Sans Condensed Bold"/>
                <a:sym typeface="IBM Plex Sans Condensed Bold"/>
              </a:rPr>
              <a:t>Analysis</a:t>
            </a:r>
            <a:r>
              <a:rPr lang="en-US" sz="1103" spc="-1">
                <a:solidFill>
                  <a:srgbClr val="000000"/>
                </a:solidFill>
                <a:latin typeface="IBM Plex Sans Condensed"/>
                <a:ea typeface="IBM Plex Sans Condensed"/>
                <a:cs typeface="IBM Plex Sans Condensed"/>
                <a:sym typeface="IBM Plex Sans Condensed"/>
              </a:rPr>
              <a:t> </a:t>
            </a:r>
          </a:p>
          <a:p>
            <a:pPr algn="l">
              <a:lnSpc>
                <a:spcPts val="739"/>
              </a:lnSpc>
            </a:pPr>
            <a:r>
              <a:rPr lang="en-US" sz="1103" spc="-1">
                <a:solidFill>
                  <a:srgbClr val="000000"/>
                </a:solidFill>
                <a:latin typeface="IBM Plex Sans Condensed"/>
                <a:ea typeface="IBM Plex Sans Condensed"/>
                <a:cs typeface="IBM Plex Sans Condensed"/>
                <a:sym typeface="IBM Plex Sans Condensed"/>
              </a:rPr>
              <a:t>2. Design </a:t>
            </a:r>
          </a:p>
          <a:p>
            <a:pPr algn="l">
              <a:lnSpc>
                <a:spcPts val="2380"/>
              </a:lnSpc>
            </a:pPr>
            <a:r>
              <a:rPr lang="en-US" sz="1103" spc="-1">
                <a:solidFill>
                  <a:srgbClr val="000000"/>
                </a:solidFill>
                <a:latin typeface="IBM Plex Sans Condensed"/>
                <a:ea typeface="IBM Plex Sans Condensed"/>
                <a:cs typeface="IBM Plex Sans Condensed"/>
                <a:sym typeface="IBM Plex Sans Condensed"/>
              </a:rPr>
              <a:t>3. Coding (Development/Implementation) </a:t>
            </a:r>
          </a:p>
        </p:txBody>
      </p:sp>
      <p:sp>
        <p:nvSpPr>
          <p:cNvPr id="30" name="TextBox 30"/>
          <p:cNvSpPr txBox="1"/>
          <p:nvPr/>
        </p:nvSpPr>
        <p:spPr>
          <a:xfrm>
            <a:off x="1143305" y="8508454"/>
            <a:ext cx="148885" cy="116605"/>
          </a:xfrm>
          <a:prstGeom prst="rect">
            <a:avLst/>
          </a:prstGeom>
        </p:spPr>
        <p:txBody>
          <a:bodyPr lIns="0" tIns="0" rIns="0" bIns="0" rtlCol="0" anchor="t">
            <a:spAutoFit/>
          </a:bodyPr>
          <a:lstStyle/>
          <a:p>
            <a:pPr algn="l">
              <a:lnSpc>
                <a:spcPts val="692"/>
              </a:lnSpc>
            </a:pPr>
            <a:r>
              <a:rPr lang="en-US" sz="1103" spc="-1">
                <a:solidFill>
                  <a:srgbClr val="000000"/>
                </a:solidFill>
                <a:latin typeface="IBM Plex Sans Condensed"/>
                <a:ea typeface="IBM Plex Sans Condensed"/>
                <a:cs typeface="IBM Plex Sans Condensed"/>
                <a:sym typeface="IBM Plex Sans Condensed"/>
              </a:rPr>
              <a:t>4. </a:t>
            </a:r>
          </a:p>
        </p:txBody>
      </p:sp>
      <p:sp>
        <p:nvSpPr>
          <p:cNvPr id="31" name="TextBox 31"/>
          <p:cNvSpPr txBox="1"/>
          <p:nvPr/>
        </p:nvSpPr>
        <p:spPr>
          <a:xfrm>
            <a:off x="1372238" y="8530485"/>
            <a:ext cx="452028" cy="94564"/>
          </a:xfrm>
          <a:prstGeom prst="rect">
            <a:avLst/>
          </a:prstGeom>
        </p:spPr>
        <p:txBody>
          <a:bodyPr lIns="0" tIns="0" rIns="0" bIns="0" rtlCol="0" anchor="t">
            <a:spAutoFit/>
          </a:bodyPr>
          <a:lstStyle/>
          <a:p>
            <a:pPr algn="l">
              <a:lnSpc>
                <a:spcPts val="692"/>
              </a:lnSpc>
            </a:pPr>
            <a:r>
              <a:rPr lang="en-US" sz="1103" spc="-1">
                <a:solidFill>
                  <a:srgbClr val="000000"/>
                </a:solidFill>
                <a:latin typeface="IBM Plex Sans Condensed"/>
                <a:ea typeface="IBM Plex Sans Condensed"/>
                <a:cs typeface="IBM Plex Sans Condensed"/>
                <a:sym typeface="IBM Plex Sans Condensed"/>
              </a:rPr>
              <a:t>Testing </a:t>
            </a:r>
          </a:p>
        </p:txBody>
      </p:sp>
      <p:sp>
        <p:nvSpPr>
          <p:cNvPr id="32" name="TextBox 32"/>
          <p:cNvSpPr txBox="1"/>
          <p:nvPr/>
        </p:nvSpPr>
        <p:spPr>
          <a:xfrm>
            <a:off x="1143305" y="8541601"/>
            <a:ext cx="1745952" cy="476669"/>
          </a:xfrm>
          <a:prstGeom prst="rect">
            <a:avLst/>
          </a:prstGeom>
        </p:spPr>
        <p:txBody>
          <a:bodyPr lIns="0" tIns="0" rIns="0" bIns="0" rtlCol="0" anchor="t">
            <a:spAutoFit/>
          </a:bodyPr>
          <a:lstStyle/>
          <a:p>
            <a:pPr algn="l">
              <a:lnSpc>
                <a:spcPts val="2380"/>
              </a:lnSpc>
            </a:pPr>
            <a:r>
              <a:rPr lang="en-US" sz="1103" spc="-1">
                <a:solidFill>
                  <a:srgbClr val="000000"/>
                </a:solidFill>
                <a:latin typeface="IBM Plex Sans Condensed"/>
                <a:ea typeface="IBM Plex Sans Condensed"/>
                <a:cs typeface="IBM Plex Sans Condensed"/>
                <a:sym typeface="IBM Plex Sans Condensed"/>
              </a:rPr>
              <a:t>5. Deployment / Installation </a:t>
            </a:r>
          </a:p>
          <a:p>
            <a:pPr algn="l">
              <a:lnSpc>
                <a:spcPts val="740"/>
              </a:lnSpc>
            </a:pPr>
            <a:r>
              <a:rPr lang="en-US" sz="1103" spc="-1">
                <a:solidFill>
                  <a:srgbClr val="000000"/>
                </a:solidFill>
                <a:latin typeface="IBM Plex Sans Condensed"/>
                <a:ea typeface="IBM Plex Sans Condensed"/>
                <a:cs typeface="IBM Plex Sans Condensed"/>
                <a:sym typeface="IBM Plex Sans Condensed"/>
              </a:rPr>
              <a:t>6. Maintenance </a:t>
            </a:r>
          </a:p>
        </p:txBody>
      </p:sp>
      <p:sp>
        <p:nvSpPr>
          <p:cNvPr id="34" name="Footer Placeholder 33"/>
          <p:cNvSpPr>
            <a:spLocks noGrp="1"/>
          </p:cNvSpPr>
          <p:nvPr>
            <p:ph type="ftr" sz="quarter" idx="11"/>
          </p:nvPr>
        </p:nvSpPr>
        <p:spPr/>
        <p:txBody>
          <a:bodyPr/>
          <a:lstStyle/>
          <a:p>
            <a:r>
              <a:rPr lang="en-US" smtClean="0"/>
              <a:t>Mr. RANJIT KUMBHAR  7757962804</a:t>
            </a:r>
            <a:endParaRPr lang="en-US"/>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1372238" y="870118"/>
            <a:ext cx="105042" cy="2046189"/>
          </a:xfrm>
          <a:prstGeom prst="rect">
            <a:avLst/>
          </a:prstGeom>
        </p:spPr>
        <p:txBody>
          <a:bodyPr lIns="0" tIns="0" rIns="0" bIns="0" rtlCol="0" anchor="t">
            <a:spAutoFit/>
          </a:bodyPr>
          <a:lstStyle/>
          <a:p>
            <a:pPr algn="just">
              <a:lnSpc>
                <a:spcPts val="1608"/>
              </a:lnSpc>
            </a:pPr>
            <a:r>
              <a:rPr lang="en-US" sz="1103">
                <a:solidFill>
                  <a:srgbClr val="000000"/>
                </a:solidFill>
                <a:latin typeface="Arimo"/>
                <a:ea typeface="Arimo"/>
                <a:cs typeface="Arimo"/>
                <a:sym typeface="Arimo"/>
              </a:rPr>
              <a:t>         </a:t>
            </a:r>
          </a:p>
          <a:p>
            <a:pPr algn="just">
              <a:lnSpc>
                <a:spcPts val="1466"/>
              </a:lnSpc>
            </a:pPr>
            <a:r>
              <a:rPr lang="en-US" sz="1103">
                <a:solidFill>
                  <a:srgbClr val="000000"/>
                </a:solidFill>
                <a:latin typeface="Arimo"/>
                <a:ea typeface="Arimo"/>
                <a:cs typeface="Arimo"/>
                <a:sym typeface="Arimo"/>
              </a:rPr>
              <a:t> </a:t>
            </a:r>
          </a:p>
        </p:txBody>
      </p:sp>
      <p:sp>
        <p:nvSpPr>
          <p:cNvPr id="4" name="TextBox 4"/>
          <p:cNvSpPr txBox="1"/>
          <p:nvPr/>
        </p:nvSpPr>
        <p:spPr>
          <a:xfrm>
            <a:off x="1207313" y="3398796"/>
            <a:ext cx="5496916" cy="180289"/>
          </a:xfrm>
          <a:prstGeom prst="rect">
            <a:avLst/>
          </a:prstGeom>
        </p:spPr>
        <p:txBody>
          <a:bodyPr lIns="0" tIns="0" rIns="0" bIns="0" rtlCol="0" anchor="t">
            <a:spAutoFit/>
          </a:bodyPr>
          <a:lstStyle/>
          <a:p>
            <a:pPr algn="l">
              <a:lnSpc>
                <a:spcPts val="1545"/>
              </a:lnSpc>
            </a:pPr>
            <a:r>
              <a:rPr lang="en-US" sz="1103" spc="-1">
                <a:solidFill>
                  <a:srgbClr val="000000"/>
                </a:solidFill>
                <a:latin typeface="IBM Plex Sans Condensed"/>
                <a:ea typeface="IBM Plex Sans Condensed"/>
                <a:cs typeface="IBM Plex Sans Condensed"/>
                <a:sym typeface="IBM Plex Sans Condensed"/>
              </a:rPr>
              <a:t>=============================================================================</a:t>
            </a:r>
            <a:r>
              <a:rPr lang="en-US" sz="1103" spc="-1">
                <a:solidFill>
                  <a:srgbClr val="000000"/>
                </a:solidFill>
                <a:latin typeface="IBM Plex Sans Condensed Bold"/>
                <a:ea typeface="IBM Plex Sans Condensed Bold"/>
                <a:cs typeface="IBM Plex Sans Condensed Bold"/>
                <a:sym typeface="IBM Plex Sans Condensed Bold"/>
              </a:rPr>
              <a:t> </a:t>
            </a:r>
          </a:p>
        </p:txBody>
      </p:sp>
      <p:sp>
        <p:nvSpPr>
          <p:cNvPr id="5" name="TextBox 5"/>
          <p:cNvSpPr txBox="1"/>
          <p:nvPr/>
        </p:nvSpPr>
        <p:spPr>
          <a:xfrm>
            <a:off x="1600838" y="913667"/>
            <a:ext cx="5331800" cy="2019252"/>
          </a:xfrm>
          <a:prstGeom prst="rect">
            <a:avLst/>
          </a:prstGeom>
        </p:spPr>
        <p:txBody>
          <a:bodyPr lIns="0" tIns="0" rIns="0" bIns="0" rtlCol="0" anchor="t">
            <a:spAutoFit/>
          </a:bodyPr>
          <a:lstStyle/>
          <a:p>
            <a:pPr algn="just">
              <a:lnSpc>
                <a:spcPts val="1608"/>
              </a:lnSpc>
            </a:pPr>
            <a:r>
              <a:rPr lang="en-US" sz="1103" spc="-1">
                <a:solidFill>
                  <a:srgbClr val="000000"/>
                </a:solidFill>
                <a:latin typeface="IBM Plex Sans Condensed"/>
                <a:ea typeface="IBM Plex Sans Condensed"/>
                <a:cs typeface="IBM Plex Sans Condensed"/>
                <a:sym typeface="IBM Plex Sans Condensed"/>
              </a:rPr>
              <a:t>Test plan document, Test case document, Test Result Documents (will be prepared at the phase of each type of testing, Test Report or Project Closure Report (Prepare once we rolled out the project to the client), Coverage matrix, defect matrix, and Traceability Matrix, Test design specifications, Release notes, Tools and their outputs, Error logs and execution logs, </a:t>
            </a:r>
          </a:p>
          <a:p>
            <a:pPr algn="just">
              <a:lnSpc>
                <a:spcPts val="1466"/>
              </a:lnSpc>
            </a:pPr>
            <a:r>
              <a:rPr lang="en-US" sz="1103" spc="-1">
                <a:solidFill>
                  <a:srgbClr val="000000"/>
                </a:solidFill>
                <a:latin typeface="IBM Plex Sans Condensed"/>
                <a:ea typeface="IBM Plex Sans Condensed"/>
                <a:cs typeface="IBM Plex Sans Condensed"/>
                <a:sym typeface="IBM Plex Sans Condensed"/>
              </a:rPr>
              <a:t>Problem reports and corrective action </a:t>
            </a:r>
          </a:p>
        </p:txBody>
      </p:sp>
      <p:sp>
        <p:nvSpPr>
          <p:cNvPr id="7" name="Footer Placeholder 6"/>
          <p:cNvSpPr>
            <a:spLocks noGrp="1"/>
          </p:cNvSpPr>
          <p:nvPr>
            <p:ph type="ftr" sz="quarter" idx="11"/>
          </p:nvPr>
        </p:nvSpPr>
        <p:spPr/>
        <p:txBody>
          <a:bodyPr/>
          <a:lstStyle/>
          <a:p>
            <a:r>
              <a:rPr lang="en-US" smtClean="0"/>
              <a:t>Mr. RANJIT KUMBHAR  7757962804</a:t>
            </a:r>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43305" y="914657"/>
            <a:ext cx="564185" cy="170688"/>
          </a:xfrm>
          <a:custGeom>
            <a:avLst/>
            <a:gdLst/>
            <a:ahLst/>
            <a:cxnLst/>
            <a:rect l="l" t="t" r="r" b="b"/>
            <a:pathLst>
              <a:path w="564185" h="170688">
                <a:moveTo>
                  <a:pt x="0" y="0"/>
                </a:moveTo>
                <a:lnTo>
                  <a:pt x="564185" y="0"/>
                </a:lnTo>
                <a:lnTo>
                  <a:pt x="564185" y="170688"/>
                </a:lnTo>
                <a:lnTo>
                  <a:pt x="0" y="170688"/>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914400" y="1237488"/>
            <a:ext cx="5276850" cy="2686050"/>
          </a:xfrm>
          <a:custGeom>
            <a:avLst/>
            <a:gdLst/>
            <a:ahLst/>
            <a:cxnLst/>
            <a:rect l="l" t="t" r="r" b="b"/>
            <a:pathLst>
              <a:path w="5276850" h="2686050">
                <a:moveTo>
                  <a:pt x="0" y="0"/>
                </a:moveTo>
                <a:lnTo>
                  <a:pt x="5276850" y="0"/>
                </a:lnTo>
                <a:lnTo>
                  <a:pt x="5276850" y="2686050"/>
                </a:lnTo>
                <a:lnTo>
                  <a:pt x="0" y="2686050"/>
                </a:lnTo>
                <a:lnTo>
                  <a:pt x="0" y="0"/>
                </a:lnTo>
                <a:close/>
              </a:path>
            </a:pathLst>
          </a:custGeom>
          <a:blipFill>
            <a:blip r:embed="rId4"/>
            <a:stretch>
              <a:fillRect/>
            </a:stretch>
          </a:blipFill>
        </p:spPr>
      </p:sp>
      <p:sp>
        <p:nvSpPr>
          <p:cNvPr id="5" name="TextBox 5"/>
          <p:cNvSpPr txBox="1"/>
          <p:nvPr/>
        </p:nvSpPr>
        <p:spPr>
          <a:xfrm>
            <a:off x="1143305" y="914048"/>
            <a:ext cx="607819" cy="180289"/>
          </a:xfrm>
          <a:prstGeom prst="rect">
            <a:avLst/>
          </a:prstGeom>
        </p:spPr>
        <p:txBody>
          <a:bodyPr lIns="0" tIns="0" rIns="0" bIns="0" rtlCol="0" anchor="t">
            <a:spAutoFit/>
          </a:bodyPr>
          <a:lstStyle/>
          <a:p>
            <a:pPr algn="l">
              <a:lnSpc>
                <a:spcPts val="1545"/>
              </a:lnSpc>
            </a:pPr>
            <a:r>
              <a:rPr lang="en-US" sz="1103" spc="-1">
                <a:solidFill>
                  <a:srgbClr val="FF0000"/>
                </a:solidFill>
                <a:latin typeface="IBM Plex Sans Condensed Bold"/>
                <a:ea typeface="IBM Plex Sans Condensed Bold"/>
                <a:cs typeface="IBM Plex Sans Condensed Bold"/>
                <a:sym typeface="IBM Plex Sans Condensed Bold"/>
              </a:rPr>
              <a:t>RDC-TDM </a:t>
            </a:r>
          </a:p>
        </p:txBody>
      </p:sp>
      <p:sp>
        <p:nvSpPr>
          <p:cNvPr id="6" name="TextBox 6"/>
          <p:cNvSpPr txBox="1"/>
          <p:nvPr/>
        </p:nvSpPr>
        <p:spPr>
          <a:xfrm>
            <a:off x="1143305" y="5952773"/>
            <a:ext cx="610924" cy="285064"/>
          </a:xfrm>
          <a:prstGeom prst="rect">
            <a:avLst/>
          </a:prstGeom>
        </p:spPr>
        <p:txBody>
          <a:bodyPr lIns="0" tIns="0" rIns="0" bIns="0" rtlCol="0" anchor="t">
            <a:spAutoFit/>
          </a:bodyPr>
          <a:lstStyle/>
          <a:p>
            <a:pPr algn="l">
              <a:lnSpc>
                <a:spcPts val="2616"/>
              </a:lnSpc>
            </a:pPr>
            <a:r>
              <a:rPr lang="en-US" sz="1103" spc="-1">
                <a:solidFill>
                  <a:srgbClr val="5B9BD5"/>
                </a:solidFill>
                <a:latin typeface="IBM Plex Sans Condensed Bold"/>
                <a:ea typeface="IBM Plex Sans Condensed Bold"/>
                <a:cs typeface="IBM Plex Sans Condensed Bold"/>
                <a:sym typeface="IBM Plex Sans Condensed Bold"/>
              </a:rPr>
              <a:t>2. Design: </a:t>
            </a:r>
          </a:p>
        </p:txBody>
      </p:sp>
      <p:sp>
        <p:nvSpPr>
          <p:cNvPr id="7" name="TextBox 7"/>
          <p:cNvSpPr txBox="1"/>
          <p:nvPr/>
        </p:nvSpPr>
        <p:spPr>
          <a:xfrm>
            <a:off x="1372238" y="6241456"/>
            <a:ext cx="105042" cy="516217"/>
          </a:xfrm>
          <a:prstGeom prst="rect">
            <a:avLst/>
          </a:prstGeom>
        </p:spPr>
        <p:txBody>
          <a:bodyPr lIns="0" tIns="0" rIns="0" bIns="0" rtlCol="0" anchor="t">
            <a:spAutoFit/>
          </a:bodyPr>
          <a:lstStyle/>
          <a:p>
            <a:pPr algn="just">
              <a:lnSpc>
                <a:spcPts val="2616"/>
              </a:lnSpc>
            </a:pPr>
            <a:r>
              <a:rPr lang="en-US" sz="1103">
                <a:solidFill>
                  <a:srgbClr val="000000"/>
                </a:solidFill>
                <a:latin typeface="Arimo"/>
                <a:ea typeface="Arimo"/>
                <a:cs typeface="Arimo"/>
                <a:sym typeface="Arimo"/>
              </a:rPr>
              <a:t> </a:t>
            </a:r>
          </a:p>
          <a:p>
            <a:pPr algn="just">
              <a:lnSpc>
                <a:spcPts val="599"/>
              </a:lnSpc>
            </a:pPr>
            <a:r>
              <a:rPr lang="en-US" sz="1103">
                <a:solidFill>
                  <a:srgbClr val="000000"/>
                </a:solidFill>
                <a:latin typeface="Arimo"/>
                <a:ea typeface="Arimo"/>
                <a:cs typeface="Arimo"/>
                <a:sym typeface="Arimo"/>
              </a:rPr>
              <a:t> </a:t>
            </a:r>
          </a:p>
        </p:txBody>
      </p:sp>
      <p:sp>
        <p:nvSpPr>
          <p:cNvPr id="8" name="TextBox 8"/>
          <p:cNvSpPr txBox="1"/>
          <p:nvPr/>
        </p:nvSpPr>
        <p:spPr>
          <a:xfrm>
            <a:off x="1600838" y="6285005"/>
            <a:ext cx="5396665" cy="1492453"/>
          </a:xfrm>
          <a:prstGeom prst="rect">
            <a:avLst/>
          </a:prstGeom>
        </p:spPr>
        <p:txBody>
          <a:bodyPr lIns="0" tIns="0" rIns="0" bIns="0" rtlCol="0" anchor="t">
            <a:spAutoFit/>
          </a:bodyPr>
          <a:lstStyle/>
          <a:p>
            <a:pPr algn="l">
              <a:lnSpc>
                <a:spcPts val="2616"/>
              </a:lnSpc>
            </a:pPr>
            <a:r>
              <a:rPr lang="en-US" sz="1103" spc="-1">
                <a:solidFill>
                  <a:srgbClr val="000000"/>
                </a:solidFill>
                <a:latin typeface="IBM Plex Sans Condensed"/>
                <a:ea typeface="IBM Plex Sans Condensed"/>
                <a:cs typeface="IBM Plex Sans Condensed"/>
                <a:sym typeface="IBM Plex Sans Condensed"/>
              </a:rPr>
              <a:t>This helps </a:t>
            </a:r>
            <a:r>
              <a:rPr lang="en-US" sz="1103" spc="-1">
                <a:solidFill>
                  <a:srgbClr val="FF0000"/>
                </a:solidFill>
                <a:latin typeface="IBM Plex Sans Condensed"/>
                <a:ea typeface="IBM Plex Sans Condensed"/>
                <a:cs typeface="IBM Plex Sans Condensed"/>
                <a:sym typeface="IBM Plex Sans Condensed"/>
              </a:rPr>
              <a:t>to </a:t>
            </a:r>
            <a:r>
              <a:rPr lang="en-US" sz="1103" spc="-1">
                <a:solidFill>
                  <a:srgbClr val="FF0000"/>
                </a:solidFill>
                <a:latin typeface="IBM Plex Sans Condensed Bold"/>
                <a:ea typeface="IBM Plex Sans Condensed Bold"/>
                <a:cs typeface="IBM Plex Sans Condensed Bold"/>
                <a:sym typeface="IBM Plex Sans Condensed Bold"/>
              </a:rPr>
              <a:t>define</a:t>
            </a:r>
            <a:r>
              <a:rPr lang="en-US" sz="1103" spc="-1">
                <a:solidFill>
                  <a:srgbClr val="FF0000"/>
                </a:solidFill>
                <a:latin typeface="IBM Plex Sans Condensed"/>
                <a:ea typeface="IBM Plex Sans Condensed"/>
                <a:cs typeface="IBM Plex Sans Condensed"/>
                <a:sym typeface="IBM Plex Sans Condensed"/>
              </a:rPr>
              <a:t> the </a:t>
            </a:r>
            <a:r>
              <a:rPr lang="en-US" sz="1103" spc="-1">
                <a:solidFill>
                  <a:srgbClr val="000000"/>
                </a:solidFill>
                <a:latin typeface="IBM Plex Sans Condensed"/>
                <a:ea typeface="IBM Plex Sans Condensed"/>
                <a:cs typeface="IBM Plex Sans Condensed"/>
                <a:sym typeface="IBM Plex Sans Condensed"/>
              </a:rPr>
              <a:t>overall </a:t>
            </a:r>
            <a:r>
              <a:rPr lang="en-US" sz="1103" spc="-1">
                <a:solidFill>
                  <a:srgbClr val="FF0000"/>
                </a:solidFill>
                <a:latin typeface="IBM Plex Sans Condensed Bold"/>
                <a:ea typeface="IBM Plex Sans Condensed Bold"/>
                <a:cs typeface="IBM Plex Sans Condensed Bold"/>
                <a:sym typeface="IBM Plex Sans Condensed Bold"/>
              </a:rPr>
              <a:t>system architecture.</a:t>
            </a:r>
            <a:r>
              <a:rPr lang="en-US" sz="1103" spc="-1">
                <a:solidFill>
                  <a:srgbClr val="FF0000"/>
                </a:solidFill>
                <a:latin typeface="IBM Plex Sans Condensed"/>
                <a:ea typeface="IBM Plex Sans Condensed"/>
                <a:cs typeface="IBM Plex Sans Condensed"/>
                <a:sym typeface="IBM Plex Sans Condensed"/>
              </a:rPr>
              <a:t> </a:t>
            </a:r>
          </a:p>
          <a:p>
            <a:pPr algn="l">
              <a:lnSpc>
                <a:spcPts val="599"/>
              </a:lnSpc>
            </a:pPr>
            <a:r>
              <a:rPr lang="en-US" sz="1103" spc="-1">
                <a:solidFill>
                  <a:srgbClr val="000000"/>
                </a:solidFill>
                <a:latin typeface="IBM Plex Sans Condensed"/>
                <a:ea typeface="IBM Plex Sans Condensed"/>
                <a:cs typeface="IBM Plex Sans Condensed"/>
                <a:sym typeface="IBM Plex Sans Condensed"/>
              </a:rPr>
              <a:t>In this phase, both </a:t>
            </a:r>
            <a:r>
              <a:rPr lang="en-US" sz="1103" spc="-1">
                <a:solidFill>
                  <a:srgbClr val="FF0000"/>
                </a:solidFill>
                <a:latin typeface="IBM Plex Sans Condensed Bold"/>
                <a:ea typeface="IBM Plex Sans Condensed Bold"/>
                <a:cs typeface="IBM Plex Sans Condensed Bold"/>
                <a:sym typeface="IBM Plex Sans Condensed Bold"/>
              </a:rPr>
              <a:t>system and software</a:t>
            </a:r>
            <a:r>
              <a:rPr lang="en-US" sz="1103" spc="-1">
                <a:solidFill>
                  <a:srgbClr val="FF0000"/>
                </a:solidFill>
                <a:latin typeface="IBM Plex Sans Condensed"/>
                <a:ea typeface="IBM Plex Sans Condensed"/>
                <a:cs typeface="IBM Plex Sans Condensed"/>
                <a:sym typeface="IBM Plex Sans Condensed"/>
              </a:rPr>
              <a:t> </a:t>
            </a:r>
            <a:r>
              <a:rPr lang="en-US" sz="1103" spc="-1">
                <a:solidFill>
                  <a:srgbClr val="FF0000"/>
                </a:solidFill>
                <a:latin typeface="IBM Plex Sans Condensed Bold"/>
                <a:ea typeface="IBM Plex Sans Condensed Bold"/>
                <a:cs typeface="IBM Plex Sans Condensed Bold"/>
                <a:sym typeface="IBM Plex Sans Condensed Bold"/>
              </a:rPr>
              <a:t>design documents</a:t>
            </a:r>
            <a:r>
              <a:rPr lang="en-US" sz="1103" spc="-1">
                <a:solidFill>
                  <a:srgbClr val="FF0000"/>
                </a:solidFill>
                <a:latin typeface="IBM Plex Sans Condensed"/>
                <a:ea typeface="IBM Plex Sans Condensed"/>
                <a:cs typeface="IBM Plex Sans Condensed"/>
                <a:sym typeface="IBM Plex Sans Condensed"/>
              </a:rPr>
              <a:t> are </a:t>
            </a:r>
            <a:r>
              <a:rPr lang="en-US" sz="1103" spc="-1">
                <a:solidFill>
                  <a:srgbClr val="FF0000"/>
                </a:solidFill>
                <a:latin typeface="IBM Plex Sans Condensed Bold"/>
                <a:ea typeface="IBM Plex Sans Condensed Bold"/>
                <a:cs typeface="IBM Plex Sans Condensed Bold"/>
                <a:sym typeface="IBM Plex Sans Condensed Bold"/>
              </a:rPr>
              <a:t>prepared</a:t>
            </a:r>
            <a:r>
              <a:rPr lang="en-US" sz="1103" spc="-1">
                <a:solidFill>
                  <a:srgbClr val="FF0000"/>
                </a:solidFill>
                <a:latin typeface="IBM Plex Sans Condensed"/>
                <a:ea typeface="IBM Plex Sans Condensed"/>
                <a:cs typeface="IBM Plex Sans Condensed"/>
                <a:sym typeface="IBM Plex Sans Condensed"/>
              </a:rPr>
              <a:t> as per the </a:t>
            </a:r>
          </a:p>
          <a:p>
            <a:pPr algn="l">
              <a:lnSpc>
                <a:spcPts val="2429"/>
              </a:lnSpc>
            </a:pPr>
            <a:r>
              <a:rPr lang="en-US" sz="1103" spc="-1">
                <a:solidFill>
                  <a:srgbClr val="FF0000"/>
                </a:solidFill>
                <a:latin typeface="IBM Plex Sans Condensed"/>
                <a:ea typeface="IBM Plex Sans Condensed"/>
                <a:cs typeface="IBM Plex Sans Condensed"/>
                <a:sym typeface="IBM Plex Sans Condensed"/>
              </a:rPr>
              <a:t>requirement specification document</a:t>
            </a:r>
            <a:r>
              <a:rPr lang="en-US" sz="1103" spc="-1">
                <a:solidFill>
                  <a:srgbClr val="000000"/>
                </a:solidFill>
                <a:latin typeface="IBM Plex Sans Condensed"/>
                <a:ea typeface="IBM Plex Sans Condensed"/>
                <a:cs typeface="IBM Plex Sans Condensed"/>
                <a:sym typeface="IBM Plex Sans Condensed"/>
              </a:rPr>
              <a:t>. </a:t>
            </a:r>
          </a:p>
          <a:p>
            <a:pPr algn="l">
              <a:lnSpc>
                <a:spcPts val="833"/>
              </a:lnSpc>
            </a:pPr>
            <a:r>
              <a:rPr lang="en-US" sz="1103" spc="-1">
                <a:solidFill>
                  <a:srgbClr val="000000"/>
                </a:solidFill>
                <a:latin typeface="IBM Plex Sans Condensed"/>
                <a:ea typeface="IBM Plex Sans Condensed"/>
                <a:cs typeface="IBM Plex Sans Condensed"/>
                <a:sym typeface="IBM Plex Sans Condensed"/>
              </a:rPr>
              <a:t>This design phase serves as input for the next phase of the model. </a:t>
            </a:r>
          </a:p>
          <a:p>
            <a:pPr algn="l">
              <a:lnSpc>
                <a:spcPts val="2333"/>
              </a:lnSpc>
            </a:pPr>
            <a:r>
              <a:rPr lang="en-US" sz="1103" spc="-1">
                <a:solidFill>
                  <a:srgbClr val="000000"/>
                </a:solidFill>
                <a:latin typeface="IBM Plex Sans Condensed"/>
                <a:ea typeface="IBM Plex Sans Condensed"/>
                <a:cs typeface="IBM Plex Sans Condensed"/>
                <a:sym typeface="IBM Plex Sans Condensed"/>
              </a:rPr>
              <a:t>It contains documents like </a:t>
            </a:r>
            <a:r>
              <a:rPr lang="en-US" sz="1103" spc="-1">
                <a:solidFill>
                  <a:srgbClr val="FF0000"/>
                </a:solidFill>
                <a:latin typeface="IBM Plex Sans Condensed Bold"/>
                <a:ea typeface="IBM Plex Sans Condensed Bold"/>
                <a:cs typeface="IBM Plex Sans Condensed Bold"/>
                <a:sym typeface="IBM Plex Sans Condensed Bold"/>
              </a:rPr>
              <a:t>DDS</a:t>
            </a:r>
            <a:r>
              <a:rPr lang="en-US" sz="1103" spc="-1">
                <a:solidFill>
                  <a:srgbClr val="FF0000"/>
                </a:solidFill>
                <a:latin typeface="IBM Plex Sans Condensed"/>
                <a:ea typeface="IBM Plex Sans Condensed"/>
                <a:cs typeface="IBM Plex Sans Condensed"/>
                <a:sym typeface="IBM Plex Sans Condensed"/>
              </a:rPr>
              <a:t> </a:t>
            </a:r>
            <a:r>
              <a:rPr lang="en-US" sz="1103" spc="-1">
                <a:solidFill>
                  <a:srgbClr val="000000"/>
                </a:solidFill>
                <a:latin typeface="IBM Plex Sans Condensed"/>
                <a:ea typeface="IBM Plex Sans Condensed"/>
                <a:cs typeface="IBM Plex Sans Condensed"/>
                <a:sym typeface="IBM Plex Sans Condensed"/>
              </a:rPr>
              <a:t>(Design Document Specification) OR </a:t>
            </a:r>
            <a:r>
              <a:rPr lang="en-US" sz="1103" spc="-1">
                <a:solidFill>
                  <a:srgbClr val="FF0000"/>
                </a:solidFill>
                <a:latin typeface="IBM Plex Sans Condensed Bold"/>
                <a:ea typeface="IBM Plex Sans Condensed Bold"/>
                <a:cs typeface="IBM Plex Sans Condensed Bold"/>
                <a:sym typeface="IBM Plex Sans Condensed Bold"/>
              </a:rPr>
              <a:t>TDD</a:t>
            </a:r>
            <a:r>
              <a:rPr lang="en-US" sz="1103" spc="-1">
                <a:solidFill>
                  <a:srgbClr val="FF0000"/>
                </a:solidFill>
                <a:latin typeface="IBM Plex Sans Condensed"/>
                <a:ea typeface="IBM Plex Sans Condensed"/>
                <a:cs typeface="IBM Plex Sans Condensed"/>
                <a:sym typeface="IBM Plex Sans Condensed"/>
              </a:rPr>
              <a:t> </a:t>
            </a:r>
            <a:r>
              <a:rPr lang="en-US" sz="1103" spc="-1">
                <a:solidFill>
                  <a:srgbClr val="000000"/>
                </a:solidFill>
                <a:latin typeface="IBM Plex Sans Condensed"/>
                <a:ea typeface="IBM Plex Sans Condensed"/>
                <a:cs typeface="IBM Plex Sans Condensed"/>
                <a:sym typeface="IBM Plex Sans Condensed"/>
              </a:rPr>
              <a:t>(Technical Design </a:t>
            </a:r>
          </a:p>
          <a:p>
            <a:pPr algn="l">
              <a:lnSpc>
                <a:spcPts val="737"/>
              </a:lnSpc>
            </a:pPr>
            <a:r>
              <a:rPr lang="en-US" sz="1103" spc="-1">
                <a:solidFill>
                  <a:srgbClr val="000000"/>
                </a:solidFill>
                <a:latin typeface="IBM Plex Sans Condensed"/>
                <a:ea typeface="IBM Plex Sans Condensed"/>
                <a:cs typeface="IBM Plex Sans Condensed"/>
                <a:sym typeface="IBM Plex Sans Condensed"/>
              </a:rPr>
              <a:t>Document). </a:t>
            </a:r>
          </a:p>
          <a:p>
            <a:pPr algn="l">
              <a:lnSpc>
                <a:spcPts val="2525"/>
              </a:lnSpc>
            </a:pPr>
            <a:r>
              <a:rPr lang="en-US" sz="1103" spc="-1">
                <a:solidFill>
                  <a:srgbClr val="000000"/>
                </a:solidFill>
                <a:latin typeface="IBM Plex Sans Condensed"/>
                <a:ea typeface="IBM Plex Sans Condensed"/>
                <a:cs typeface="IBM Plex Sans Condensed"/>
                <a:sym typeface="IBM Plex Sans Condensed"/>
              </a:rPr>
              <a:t>There are two kinds of design documents developed in this phase: </a:t>
            </a:r>
          </a:p>
        </p:txBody>
      </p:sp>
      <p:sp>
        <p:nvSpPr>
          <p:cNvPr id="9" name="TextBox 9"/>
          <p:cNvSpPr txBox="1"/>
          <p:nvPr/>
        </p:nvSpPr>
        <p:spPr>
          <a:xfrm>
            <a:off x="1372238" y="7016791"/>
            <a:ext cx="105042" cy="341719"/>
          </a:xfrm>
          <a:prstGeom prst="rect">
            <a:avLst/>
          </a:prstGeom>
        </p:spPr>
        <p:txBody>
          <a:bodyPr lIns="0" tIns="0" rIns="0" bIns="0" rtlCol="0" anchor="t">
            <a:spAutoFit/>
          </a:bodyPr>
          <a:lstStyle/>
          <a:p>
            <a:pPr algn="just">
              <a:lnSpc>
                <a:spcPts val="833"/>
              </a:lnSpc>
            </a:pPr>
            <a:r>
              <a:rPr lang="en-US" sz="1103">
                <a:solidFill>
                  <a:srgbClr val="000000"/>
                </a:solidFill>
                <a:latin typeface="Arimo"/>
                <a:ea typeface="Arimo"/>
                <a:cs typeface="Arimo"/>
                <a:sym typeface="Arimo"/>
              </a:rPr>
              <a:t> </a:t>
            </a:r>
          </a:p>
          <a:p>
            <a:pPr algn="just">
              <a:lnSpc>
                <a:spcPts val="2333"/>
              </a:lnSpc>
            </a:pPr>
            <a:r>
              <a:rPr lang="en-US" sz="1103">
                <a:solidFill>
                  <a:srgbClr val="000000"/>
                </a:solidFill>
                <a:latin typeface="Arimo"/>
                <a:ea typeface="Arimo"/>
                <a:cs typeface="Arimo"/>
                <a:sym typeface="Arimo"/>
              </a:rPr>
              <a:t> </a:t>
            </a:r>
          </a:p>
        </p:txBody>
      </p:sp>
      <p:sp>
        <p:nvSpPr>
          <p:cNvPr id="10" name="TextBox 10"/>
          <p:cNvSpPr txBox="1"/>
          <p:nvPr/>
        </p:nvSpPr>
        <p:spPr>
          <a:xfrm>
            <a:off x="1372238" y="7458370"/>
            <a:ext cx="105042" cy="302476"/>
          </a:xfrm>
          <a:prstGeom prst="rect">
            <a:avLst/>
          </a:prstGeom>
        </p:spPr>
        <p:txBody>
          <a:bodyPr lIns="0" tIns="0" rIns="0" bIns="0" rtlCol="0" anchor="t">
            <a:spAutoFit/>
          </a:bodyPr>
          <a:lstStyle/>
          <a:p>
            <a:pPr algn="l">
              <a:lnSpc>
                <a:spcPts val="2525"/>
              </a:lnSpc>
            </a:pPr>
            <a:r>
              <a:rPr lang="en-US" sz="1103">
                <a:solidFill>
                  <a:srgbClr val="000000"/>
                </a:solidFill>
                <a:latin typeface="Arimo"/>
                <a:ea typeface="Arimo"/>
                <a:cs typeface="Arimo"/>
                <a:sym typeface="Arimo"/>
              </a:rPr>
              <a:t> </a:t>
            </a:r>
          </a:p>
        </p:txBody>
      </p:sp>
      <p:sp>
        <p:nvSpPr>
          <p:cNvPr id="11" name="TextBox 11"/>
          <p:cNvSpPr txBox="1"/>
          <p:nvPr/>
        </p:nvSpPr>
        <p:spPr>
          <a:xfrm>
            <a:off x="1829438" y="7862402"/>
            <a:ext cx="1714919" cy="107080"/>
          </a:xfrm>
          <a:prstGeom prst="rect">
            <a:avLst/>
          </a:prstGeom>
        </p:spPr>
        <p:txBody>
          <a:bodyPr lIns="0" tIns="0" rIns="0" bIns="0" rtlCol="0" anchor="t">
            <a:spAutoFit/>
          </a:bodyPr>
          <a:lstStyle/>
          <a:p>
            <a:pPr algn="l">
              <a:lnSpc>
                <a:spcPts val="551"/>
              </a:lnSpc>
            </a:pPr>
            <a:r>
              <a:rPr lang="en-US" sz="1103" spc="-1">
                <a:solidFill>
                  <a:srgbClr val="5B9BD5"/>
                </a:solidFill>
                <a:latin typeface="IBM Plex Sans Condensed Bold"/>
                <a:ea typeface="IBM Plex Sans Condensed Bold"/>
                <a:cs typeface="IBM Plex Sans Condensed Bold"/>
                <a:sym typeface="IBM Plex Sans Condensed Bold"/>
              </a:rPr>
              <a:t>a. High-Level Design (HLD): </a:t>
            </a:r>
          </a:p>
        </p:txBody>
      </p:sp>
      <p:sp>
        <p:nvSpPr>
          <p:cNvPr id="12" name="TextBox 12"/>
          <p:cNvSpPr txBox="1"/>
          <p:nvPr/>
        </p:nvSpPr>
        <p:spPr>
          <a:xfrm>
            <a:off x="2286886" y="7799842"/>
            <a:ext cx="112405" cy="298437"/>
          </a:xfrm>
          <a:prstGeom prst="rect">
            <a:avLst/>
          </a:prstGeom>
        </p:spPr>
        <p:txBody>
          <a:bodyPr lIns="0" tIns="0" rIns="0" bIns="0" rtlCol="0" anchor="t">
            <a:spAutoFit/>
          </a:bodyPr>
          <a:lstStyle/>
          <a:p>
            <a:pPr algn="l">
              <a:lnSpc>
                <a:spcPts val="2572"/>
              </a:lnSpc>
            </a:pPr>
            <a:r>
              <a:rPr lang="en-US" sz="1103">
                <a:solidFill>
                  <a:srgbClr val="000000"/>
                </a:solidFill>
                <a:latin typeface="Arimo"/>
                <a:ea typeface="Arimo"/>
                <a:cs typeface="Arimo"/>
                <a:sym typeface="Arimo"/>
              </a:rPr>
              <a:t></a:t>
            </a:r>
          </a:p>
        </p:txBody>
      </p:sp>
      <p:sp>
        <p:nvSpPr>
          <p:cNvPr id="13" name="TextBox 13"/>
          <p:cNvSpPr txBox="1"/>
          <p:nvPr/>
        </p:nvSpPr>
        <p:spPr>
          <a:xfrm>
            <a:off x="2396614" y="8066932"/>
            <a:ext cx="2703824" cy="94755"/>
          </a:xfrm>
          <a:prstGeom prst="rect">
            <a:avLst/>
          </a:prstGeom>
        </p:spPr>
        <p:txBody>
          <a:bodyPr lIns="0" tIns="0" rIns="0" bIns="0" rtlCol="0" anchor="t">
            <a:spAutoFit/>
          </a:bodyPr>
          <a:lstStyle/>
          <a:p>
            <a:pPr algn="l">
              <a:lnSpc>
                <a:spcPts val="551"/>
              </a:lnSpc>
            </a:pPr>
            <a:r>
              <a:rPr lang="en-US" sz="1103" spc="-1">
                <a:solidFill>
                  <a:srgbClr val="000000"/>
                </a:solidFill>
                <a:latin typeface="IBM Plex Sans Condensed"/>
                <a:ea typeface="IBM Plex Sans Condensed"/>
                <a:cs typeface="IBM Plex Sans Condensed"/>
                <a:sym typeface="IBM Plex Sans Condensed"/>
              </a:rPr>
              <a:t> </a:t>
            </a:r>
            <a:r>
              <a:rPr lang="en-US" sz="1103" spc="-1">
                <a:solidFill>
                  <a:srgbClr val="FF0000"/>
                </a:solidFill>
                <a:latin typeface="IBM Plex Sans Condensed"/>
                <a:ea typeface="IBM Plex Sans Condensed"/>
                <a:cs typeface="IBM Plex Sans Condensed"/>
                <a:sym typeface="IBM Plex Sans Condensed"/>
              </a:rPr>
              <a:t>Brief </a:t>
            </a:r>
            <a:r>
              <a:rPr lang="en-US" sz="1103" spc="-1">
                <a:solidFill>
                  <a:srgbClr val="FF0000"/>
                </a:solidFill>
                <a:latin typeface="IBM Plex Sans Condensed Bold"/>
                <a:ea typeface="IBM Plex Sans Condensed Bold"/>
                <a:cs typeface="IBM Plex Sans Condensed Bold"/>
                <a:sym typeface="IBM Plex Sans Condensed Bold"/>
              </a:rPr>
              <a:t>description</a:t>
            </a:r>
            <a:r>
              <a:rPr lang="en-US" sz="1103" spc="-1">
                <a:solidFill>
                  <a:srgbClr val="FF0000"/>
                </a:solidFill>
                <a:latin typeface="IBM Plex Sans Condensed"/>
                <a:ea typeface="IBM Plex Sans Condensed"/>
                <a:cs typeface="IBM Plex Sans Condensed"/>
                <a:sym typeface="IBM Plex Sans Condensed"/>
              </a:rPr>
              <a:t> and name </a:t>
            </a:r>
            <a:r>
              <a:rPr lang="en-US" sz="1103" spc="-1">
                <a:solidFill>
                  <a:srgbClr val="000000"/>
                </a:solidFill>
                <a:latin typeface="IBM Plex Sans Condensed"/>
                <a:ea typeface="IBM Plex Sans Condensed"/>
                <a:cs typeface="IBM Plex Sans Condensed"/>
                <a:sym typeface="IBM Plex Sans Condensed"/>
              </a:rPr>
              <a:t>of each module. </a:t>
            </a:r>
          </a:p>
        </p:txBody>
      </p:sp>
      <p:sp>
        <p:nvSpPr>
          <p:cNvPr id="14" name="TextBox 14"/>
          <p:cNvSpPr txBox="1"/>
          <p:nvPr/>
        </p:nvSpPr>
        <p:spPr>
          <a:xfrm>
            <a:off x="2286886" y="7994914"/>
            <a:ext cx="112405" cy="298437"/>
          </a:xfrm>
          <a:prstGeom prst="rect">
            <a:avLst/>
          </a:prstGeom>
        </p:spPr>
        <p:txBody>
          <a:bodyPr lIns="0" tIns="0" rIns="0" bIns="0" rtlCol="0" anchor="t">
            <a:spAutoFit/>
          </a:bodyPr>
          <a:lstStyle/>
          <a:p>
            <a:pPr algn="l">
              <a:lnSpc>
                <a:spcPts val="2520"/>
              </a:lnSpc>
            </a:pPr>
            <a:r>
              <a:rPr lang="en-US" sz="1103">
                <a:solidFill>
                  <a:srgbClr val="000000"/>
                </a:solidFill>
                <a:latin typeface="Arimo"/>
                <a:ea typeface="Arimo"/>
                <a:cs typeface="Arimo"/>
                <a:sym typeface="Arimo"/>
              </a:rPr>
              <a:t></a:t>
            </a:r>
          </a:p>
        </p:txBody>
      </p:sp>
      <p:sp>
        <p:nvSpPr>
          <p:cNvPr id="15" name="TextBox 15"/>
          <p:cNvSpPr txBox="1"/>
          <p:nvPr/>
        </p:nvSpPr>
        <p:spPr>
          <a:xfrm>
            <a:off x="2396614" y="8262004"/>
            <a:ext cx="2940101" cy="94755"/>
          </a:xfrm>
          <a:prstGeom prst="rect">
            <a:avLst/>
          </a:prstGeom>
        </p:spPr>
        <p:txBody>
          <a:bodyPr lIns="0" tIns="0" rIns="0" bIns="0" rtlCol="0" anchor="t">
            <a:spAutoFit/>
          </a:bodyPr>
          <a:lstStyle/>
          <a:p>
            <a:pPr algn="l">
              <a:lnSpc>
                <a:spcPts val="551"/>
              </a:lnSpc>
            </a:pPr>
            <a:r>
              <a:rPr lang="en-US" sz="1103" spc="-1">
                <a:solidFill>
                  <a:srgbClr val="000000"/>
                </a:solidFill>
                <a:latin typeface="IBM Plex Sans Condensed"/>
                <a:ea typeface="IBM Plex Sans Condensed"/>
                <a:cs typeface="IBM Plex Sans Condensed"/>
                <a:sym typeface="IBM Plex Sans Condensed"/>
              </a:rPr>
              <a:t> </a:t>
            </a:r>
            <a:r>
              <a:rPr lang="en-US" sz="1103" spc="-1">
                <a:solidFill>
                  <a:srgbClr val="FF0000"/>
                </a:solidFill>
                <a:latin typeface="IBM Plex Sans Condensed"/>
                <a:ea typeface="IBM Plex Sans Condensed"/>
                <a:cs typeface="IBM Plex Sans Condensed"/>
                <a:sym typeface="IBM Plex Sans Condensed"/>
              </a:rPr>
              <a:t>An </a:t>
            </a:r>
            <a:r>
              <a:rPr lang="en-US" sz="1103" spc="-1">
                <a:solidFill>
                  <a:srgbClr val="FF0000"/>
                </a:solidFill>
                <a:latin typeface="IBM Plex Sans Condensed Bold"/>
                <a:ea typeface="IBM Plex Sans Condensed Bold"/>
                <a:cs typeface="IBM Plex Sans Condensed Bold"/>
                <a:sym typeface="IBM Plex Sans Condensed Bold"/>
              </a:rPr>
              <a:t>outline</a:t>
            </a:r>
            <a:r>
              <a:rPr lang="en-US" sz="1103" spc="-1">
                <a:solidFill>
                  <a:srgbClr val="FF0000"/>
                </a:solidFill>
                <a:latin typeface="IBM Plex Sans Condensed"/>
                <a:ea typeface="IBM Plex Sans Condensed"/>
                <a:cs typeface="IBM Plex Sans Condensed"/>
                <a:sym typeface="IBM Plex Sans Condensed"/>
              </a:rPr>
              <a:t> of the </a:t>
            </a:r>
            <a:r>
              <a:rPr lang="en-US" sz="1103" spc="-1">
                <a:solidFill>
                  <a:srgbClr val="FF0000"/>
                </a:solidFill>
                <a:latin typeface="IBM Plex Sans Condensed Bold"/>
                <a:ea typeface="IBM Plex Sans Condensed Bold"/>
                <a:cs typeface="IBM Plex Sans Condensed Bold"/>
                <a:sym typeface="IBM Plex Sans Condensed Bold"/>
              </a:rPr>
              <a:t>functionality</a:t>
            </a:r>
            <a:r>
              <a:rPr lang="en-US" sz="1103" spc="-1">
                <a:solidFill>
                  <a:srgbClr val="FF0000"/>
                </a:solidFill>
                <a:latin typeface="IBM Plex Sans Condensed"/>
                <a:ea typeface="IBM Plex Sans Condensed"/>
                <a:cs typeface="IBM Plex Sans Condensed"/>
                <a:sym typeface="IBM Plex Sans Condensed"/>
              </a:rPr>
              <a:t> </a:t>
            </a:r>
            <a:r>
              <a:rPr lang="en-US" sz="1103" spc="-1">
                <a:solidFill>
                  <a:srgbClr val="000000"/>
                </a:solidFill>
                <a:latin typeface="IBM Plex Sans Condensed"/>
                <a:ea typeface="IBM Plex Sans Condensed"/>
                <a:cs typeface="IBM Plex Sans Condensed"/>
                <a:sym typeface="IBM Plex Sans Condensed"/>
              </a:rPr>
              <a:t>of every module. </a:t>
            </a:r>
          </a:p>
        </p:txBody>
      </p:sp>
      <p:sp>
        <p:nvSpPr>
          <p:cNvPr id="16" name="TextBox 16"/>
          <p:cNvSpPr txBox="1"/>
          <p:nvPr/>
        </p:nvSpPr>
        <p:spPr>
          <a:xfrm>
            <a:off x="2286886" y="8189986"/>
            <a:ext cx="112405" cy="298437"/>
          </a:xfrm>
          <a:prstGeom prst="rect">
            <a:avLst/>
          </a:prstGeom>
        </p:spPr>
        <p:txBody>
          <a:bodyPr lIns="0" tIns="0" rIns="0" bIns="0" rtlCol="0" anchor="t">
            <a:spAutoFit/>
          </a:bodyPr>
          <a:lstStyle/>
          <a:p>
            <a:pPr algn="l">
              <a:lnSpc>
                <a:spcPts val="2520"/>
              </a:lnSpc>
            </a:pPr>
            <a:r>
              <a:rPr lang="en-US" sz="1103">
                <a:solidFill>
                  <a:srgbClr val="000000"/>
                </a:solidFill>
                <a:latin typeface="Arimo"/>
                <a:ea typeface="Arimo"/>
                <a:cs typeface="Arimo"/>
                <a:sym typeface="Arimo"/>
              </a:rPr>
              <a:t></a:t>
            </a:r>
          </a:p>
        </p:txBody>
      </p:sp>
      <p:sp>
        <p:nvSpPr>
          <p:cNvPr id="17" name="TextBox 17"/>
          <p:cNvSpPr txBox="1"/>
          <p:nvPr/>
        </p:nvSpPr>
        <p:spPr>
          <a:xfrm>
            <a:off x="2396614" y="8457076"/>
            <a:ext cx="1926326" cy="94755"/>
          </a:xfrm>
          <a:prstGeom prst="rect">
            <a:avLst/>
          </a:prstGeom>
        </p:spPr>
        <p:txBody>
          <a:bodyPr lIns="0" tIns="0" rIns="0" bIns="0" rtlCol="0" anchor="t">
            <a:spAutoFit/>
          </a:bodyPr>
          <a:lstStyle/>
          <a:p>
            <a:pPr algn="l">
              <a:lnSpc>
                <a:spcPts val="551"/>
              </a:lnSpc>
            </a:pPr>
            <a:r>
              <a:rPr lang="en-US" sz="1103" spc="-1">
                <a:solidFill>
                  <a:srgbClr val="000000"/>
                </a:solidFill>
                <a:latin typeface="IBM Plex Sans Condensed"/>
                <a:ea typeface="IBM Plex Sans Condensed"/>
                <a:cs typeface="IBM Plex Sans Condensed"/>
                <a:sym typeface="IBM Plex Sans Condensed"/>
              </a:rPr>
              <a:t> </a:t>
            </a:r>
            <a:r>
              <a:rPr lang="en-US" sz="1103" spc="-1">
                <a:solidFill>
                  <a:srgbClr val="FF0000"/>
                </a:solidFill>
                <a:latin typeface="IBM Plex Sans Condensed Bold"/>
                <a:ea typeface="IBM Plex Sans Condensed Bold"/>
                <a:cs typeface="IBM Plex Sans Condensed Bold"/>
                <a:sym typeface="IBM Plex Sans Condensed Bold"/>
              </a:rPr>
              <a:t>Integration</a:t>
            </a:r>
            <a:r>
              <a:rPr lang="en-US" sz="1103" spc="-1">
                <a:solidFill>
                  <a:srgbClr val="FF0000"/>
                </a:solidFill>
                <a:latin typeface="IBM Plex Sans Condensed"/>
                <a:ea typeface="IBM Plex Sans Condensed"/>
                <a:cs typeface="IBM Plex Sans Condensed"/>
                <a:sym typeface="IBM Plex Sans Condensed"/>
              </a:rPr>
              <a:t> </a:t>
            </a:r>
            <a:r>
              <a:rPr lang="en-US" sz="1103" spc="-1">
                <a:solidFill>
                  <a:srgbClr val="000000"/>
                </a:solidFill>
                <a:latin typeface="IBM Plex Sans Condensed"/>
                <a:ea typeface="IBM Plex Sans Condensed"/>
                <a:cs typeface="IBM Plex Sans Condensed"/>
                <a:sym typeface="IBM Plex Sans Condensed"/>
              </a:rPr>
              <a:t>between modules. </a:t>
            </a:r>
          </a:p>
        </p:txBody>
      </p:sp>
      <p:sp>
        <p:nvSpPr>
          <p:cNvPr id="18" name="TextBox 18"/>
          <p:cNvSpPr txBox="1"/>
          <p:nvPr/>
        </p:nvSpPr>
        <p:spPr>
          <a:xfrm>
            <a:off x="2286886" y="8388106"/>
            <a:ext cx="112405" cy="298437"/>
          </a:xfrm>
          <a:prstGeom prst="rect">
            <a:avLst/>
          </a:prstGeom>
        </p:spPr>
        <p:txBody>
          <a:bodyPr lIns="0" tIns="0" rIns="0" bIns="0" rtlCol="0" anchor="t">
            <a:spAutoFit/>
          </a:bodyPr>
          <a:lstStyle/>
          <a:p>
            <a:pPr algn="l">
              <a:lnSpc>
                <a:spcPts val="2567"/>
              </a:lnSpc>
            </a:pPr>
            <a:r>
              <a:rPr lang="en-US" sz="1103">
                <a:solidFill>
                  <a:srgbClr val="000000"/>
                </a:solidFill>
                <a:latin typeface="Arimo"/>
                <a:ea typeface="Arimo"/>
                <a:cs typeface="Arimo"/>
                <a:sym typeface="Arimo"/>
              </a:rPr>
              <a:t></a:t>
            </a:r>
          </a:p>
        </p:txBody>
      </p:sp>
      <p:sp>
        <p:nvSpPr>
          <p:cNvPr id="19" name="TextBox 19"/>
          <p:cNvSpPr txBox="1"/>
          <p:nvPr/>
        </p:nvSpPr>
        <p:spPr>
          <a:xfrm>
            <a:off x="2396614" y="8655196"/>
            <a:ext cx="3702187" cy="94755"/>
          </a:xfrm>
          <a:prstGeom prst="rect">
            <a:avLst/>
          </a:prstGeom>
        </p:spPr>
        <p:txBody>
          <a:bodyPr lIns="0" tIns="0" rIns="0" bIns="0" rtlCol="0" anchor="t">
            <a:spAutoFit/>
          </a:bodyPr>
          <a:lstStyle/>
          <a:p>
            <a:pPr algn="l">
              <a:lnSpc>
                <a:spcPts val="551"/>
              </a:lnSpc>
            </a:pPr>
            <a:r>
              <a:rPr lang="en-US" sz="1103" spc="-1">
                <a:solidFill>
                  <a:srgbClr val="000000"/>
                </a:solidFill>
                <a:latin typeface="IBM Plex Sans Condensed"/>
                <a:ea typeface="IBM Plex Sans Condensed"/>
                <a:cs typeface="IBM Plex Sans Condensed"/>
                <a:sym typeface="IBM Plex Sans Condensed"/>
              </a:rPr>
              <a:t> </a:t>
            </a:r>
            <a:r>
              <a:rPr lang="en-US" sz="1103" spc="-1">
                <a:solidFill>
                  <a:srgbClr val="FF0000"/>
                </a:solidFill>
                <a:latin typeface="IBM Plex Sans Condensed Bold"/>
                <a:ea typeface="IBM Plex Sans Condensed Bold"/>
                <a:cs typeface="IBM Plex Sans Condensed Bold"/>
                <a:sym typeface="IBM Plex Sans Condensed Bold"/>
              </a:rPr>
              <a:t>Database</a:t>
            </a:r>
            <a:r>
              <a:rPr lang="en-US" sz="1103" spc="-1">
                <a:solidFill>
                  <a:srgbClr val="FF0000"/>
                </a:solidFill>
                <a:latin typeface="IBM Plex Sans Condensed"/>
                <a:ea typeface="IBM Plex Sans Condensed"/>
                <a:cs typeface="IBM Plex Sans Condensed"/>
                <a:sym typeface="IBM Plex Sans Condensed"/>
              </a:rPr>
              <a:t> tables are </a:t>
            </a:r>
            <a:r>
              <a:rPr lang="en-US" sz="1103" spc="-1">
                <a:solidFill>
                  <a:srgbClr val="FF0000"/>
                </a:solidFill>
                <a:latin typeface="IBM Plex Sans Condensed Bold"/>
                <a:ea typeface="IBM Plex Sans Condensed Bold"/>
                <a:cs typeface="IBM Plex Sans Condensed Bold"/>
                <a:sym typeface="IBM Plex Sans Condensed Bold"/>
              </a:rPr>
              <a:t>identified</a:t>
            </a:r>
            <a:r>
              <a:rPr lang="en-US" sz="1103" spc="-1">
                <a:solidFill>
                  <a:srgbClr val="FF0000"/>
                </a:solidFill>
                <a:latin typeface="IBM Plex Sans Condensed"/>
                <a:ea typeface="IBM Plex Sans Condensed"/>
                <a:cs typeface="IBM Plex Sans Condensed"/>
                <a:sym typeface="IBM Plex Sans Condensed"/>
              </a:rPr>
              <a:t> </a:t>
            </a:r>
            <a:r>
              <a:rPr lang="en-US" sz="1103" spc="-1">
                <a:solidFill>
                  <a:srgbClr val="000000"/>
                </a:solidFill>
                <a:latin typeface="IBM Plex Sans Condensed"/>
                <a:ea typeface="IBM Plex Sans Condensed"/>
                <a:cs typeface="IBM Plex Sans Condensed"/>
                <a:sym typeface="IBM Plex Sans Condensed"/>
              </a:rPr>
              <a:t>along with their key elements. </a:t>
            </a:r>
          </a:p>
        </p:txBody>
      </p:sp>
      <p:sp>
        <p:nvSpPr>
          <p:cNvPr id="20" name="TextBox 20"/>
          <p:cNvSpPr txBox="1"/>
          <p:nvPr/>
        </p:nvSpPr>
        <p:spPr>
          <a:xfrm>
            <a:off x="2286886" y="8583206"/>
            <a:ext cx="112405" cy="298437"/>
          </a:xfrm>
          <a:prstGeom prst="rect">
            <a:avLst/>
          </a:prstGeom>
        </p:spPr>
        <p:txBody>
          <a:bodyPr lIns="0" tIns="0" rIns="0" bIns="0" rtlCol="0" anchor="t">
            <a:spAutoFit/>
          </a:bodyPr>
          <a:lstStyle/>
          <a:p>
            <a:pPr algn="l">
              <a:lnSpc>
                <a:spcPts val="2520"/>
              </a:lnSpc>
            </a:pPr>
            <a:r>
              <a:rPr lang="en-US" sz="1103">
                <a:solidFill>
                  <a:srgbClr val="000000"/>
                </a:solidFill>
                <a:latin typeface="Arimo"/>
                <a:ea typeface="Arimo"/>
                <a:cs typeface="Arimo"/>
                <a:sym typeface="Arimo"/>
              </a:rPr>
              <a:t></a:t>
            </a:r>
          </a:p>
        </p:txBody>
      </p:sp>
      <p:sp>
        <p:nvSpPr>
          <p:cNvPr id="21" name="TextBox 21"/>
          <p:cNvSpPr txBox="1"/>
          <p:nvPr/>
        </p:nvSpPr>
        <p:spPr>
          <a:xfrm>
            <a:off x="2396614" y="8850297"/>
            <a:ext cx="3692862" cy="94755"/>
          </a:xfrm>
          <a:prstGeom prst="rect">
            <a:avLst/>
          </a:prstGeom>
        </p:spPr>
        <p:txBody>
          <a:bodyPr lIns="0" tIns="0" rIns="0" bIns="0" rtlCol="0" anchor="t">
            <a:spAutoFit/>
          </a:bodyPr>
          <a:lstStyle/>
          <a:p>
            <a:pPr algn="l">
              <a:lnSpc>
                <a:spcPts val="551"/>
              </a:lnSpc>
            </a:pPr>
            <a:r>
              <a:rPr lang="en-US" sz="1103" spc="-1">
                <a:solidFill>
                  <a:srgbClr val="000000"/>
                </a:solidFill>
                <a:latin typeface="IBM Plex Sans Condensed"/>
                <a:ea typeface="IBM Plex Sans Condensed"/>
                <a:cs typeface="IBM Plex Sans Condensed"/>
                <a:sym typeface="IBM Plex Sans Condensed"/>
              </a:rPr>
              <a:t> </a:t>
            </a:r>
            <a:r>
              <a:rPr lang="en-US" sz="1103" spc="-1">
                <a:solidFill>
                  <a:srgbClr val="FF0000"/>
                </a:solidFill>
                <a:latin typeface="IBM Plex Sans Condensed"/>
                <a:ea typeface="IBM Plex Sans Condensed"/>
                <a:cs typeface="IBM Plex Sans Condensed"/>
                <a:sym typeface="IBM Plex Sans Condensed"/>
              </a:rPr>
              <a:t>Complete </a:t>
            </a:r>
            <a:r>
              <a:rPr lang="en-US" sz="1103" spc="-1">
                <a:solidFill>
                  <a:srgbClr val="FF0000"/>
                </a:solidFill>
                <a:latin typeface="IBM Plex Sans Condensed Bold"/>
                <a:ea typeface="IBM Plex Sans Condensed Bold"/>
                <a:cs typeface="IBM Plex Sans Condensed Bold"/>
                <a:sym typeface="IBM Plex Sans Condensed Bold"/>
              </a:rPr>
              <a:t>architecture diagrams</a:t>
            </a:r>
            <a:r>
              <a:rPr lang="en-US" sz="1103" spc="-1">
                <a:solidFill>
                  <a:srgbClr val="FF0000"/>
                </a:solidFill>
                <a:latin typeface="IBM Plex Sans Condensed"/>
                <a:ea typeface="IBM Plex Sans Condensed"/>
                <a:cs typeface="IBM Plex Sans Condensed"/>
                <a:sym typeface="IBM Plex Sans Condensed"/>
              </a:rPr>
              <a:t> along with technical details.</a:t>
            </a:r>
            <a:r>
              <a:rPr lang="en-US" sz="1103" spc="-1">
                <a:solidFill>
                  <a:srgbClr val="000000"/>
                </a:solidFill>
                <a:latin typeface="IBM Plex Sans Condensed"/>
                <a:ea typeface="IBM Plex Sans Condensed"/>
                <a:cs typeface="IBM Plex Sans Condensed"/>
                <a:sym typeface="IBM Plex Sans Condensed"/>
              </a:rPr>
              <a:t> </a:t>
            </a:r>
          </a:p>
        </p:txBody>
      </p:sp>
      <p:sp>
        <p:nvSpPr>
          <p:cNvPr id="22" name="TextBox 22"/>
          <p:cNvSpPr txBox="1"/>
          <p:nvPr/>
        </p:nvSpPr>
        <p:spPr>
          <a:xfrm>
            <a:off x="6192898" y="3722646"/>
            <a:ext cx="32318" cy="246964"/>
          </a:xfrm>
          <a:prstGeom prst="rect">
            <a:avLst/>
          </a:prstGeom>
        </p:spPr>
        <p:txBody>
          <a:bodyPr lIns="0" tIns="0" rIns="0" bIns="0" rtlCol="0" anchor="t">
            <a:spAutoFit/>
          </a:bodyPr>
          <a:lstStyle/>
          <a:p>
            <a:pPr algn="l">
              <a:lnSpc>
                <a:spcPts val="2255"/>
              </a:lnSpc>
            </a:pPr>
            <a:r>
              <a:rPr lang="en-US" sz="1103" spc="-1">
                <a:solidFill>
                  <a:srgbClr val="000000"/>
                </a:solidFill>
                <a:latin typeface="IBM Plex Sans Condensed"/>
                <a:ea typeface="IBM Plex Sans Condensed"/>
                <a:cs typeface="IBM Plex Sans Condensed"/>
                <a:sym typeface="IBM Plex Sans Condensed"/>
              </a:rPr>
              <a:t> </a:t>
            </a:r>
          </a:p>
        </p:txBody>
      </p:sp>
      <p:sp>
        <p:nvSpPr>
          <p:cNvPr id="23" name="TextBox 23"/>
          <p:cNvSpPr txBox="1"/>
          <p:nvPr/>
        </p:nvSpPr>
        <p:spPr>
          <a:xfrm>
            <a:off x="1143305" y="4009158"/>
            <a:ext cx="1504636" cy="246964"/>
          </a:xfrm>
          <a:prstGeom prst="rect">
            <a:avLst/>
          </a:prstGeom>
        </p:spPr>
        <p:txBody>
          <a:bodyPr lIns="0" tIns="0" rIns="0" bIns="0" rtlCol="0" anchor="t">
            <a:spAutoFit/>
          </a:bodyPr>
          <a:lstStyle/>
          <a:p>
            <a:pPr algn="l">
              <a:lnSpc>
                <a:spcPts val="2255"/>
              </a:lnSpc>
            </a:pPr>
            <a:r>
              <a:rPr lang="en-US" sz="1103" spc="-1">
                <a:solidFill>
                  <a:srgbClr val="5B9BD5"/>
                </a:solidFill>
                <a:latin typeface="IBM Plex Sans Condensed Bold"/>
                <a:ea typeface="IBM Plex Sans Condensed Bold"/>
                <a:cs typeface="IBM Plex Sans Condensed Bold"/>
                <a:sym typeface="IBM Plex Sans Condensed Bold"/>
              </a:rPr>
              <a:t>1. Requirement Analysis: </a:t>
            </a:r>
          </a:p>
        </p:txBody>
      </p:sp>
      <p:sp>
        <p:nvSpPr>
          <p:cNvPr id="24" name="TextBox 24"/>
          <p:cNvSpPr txBox="1"/>
          <p:nvPr/>
        </p:nvSpPr>
        <p:spPr>
          <a:xfrm>
            <a:off x="1372238" y="4250226"/>
            <a:ext cx="105042" cy="321526"/>
          </a:xfrm>
          <a:prstGeom prst="rect">
            <a:avLst/>
          </a:prstGeom>
        </p:spPr>
        <p:txBody>
          <a:bodyPr lIns="0" tIns="0" rIns="0" bIns="0" rtlCol="0" anchor="t">
            <a:spAutoFit/>
          </a:bodyPr>
          <a:lstStyle/>
          <a:p>
            <a:pPr algn="l">
              <a:lnSpc>
                <a:spcPts val="2759"/>
              </a:lnSpc>
            </a:pPr>
            <a:r>
              <a:rPr lang="en-US" sz="1103">
                <a:solidFill>
                  <a:srgbClr val="000000"/>
                </a:solidFill>
                <a:latin typeface="Arimo"/>
                <a:ea typeface="Arimo"/>
                <a:cs typeface="Arimo"/>
                <a:sym typeface="Arimo"/>
              </a:rPr>
              <a:t> </a:t>
            </a:r>
          </a:p>
        </p:txBody>
      </p:sp>
      <p:sp>
        <p:nvSpPr>
          <p:cNvPr id="25" name="TextBox 25"/>
          <p:cNvSpPr txBox="1"/>
          <p:nvPr/>
        </p:nvSpPr>
        <p:spPr>
          <a:xfrm>
            <a:off x="1600838" y="4293765"/>
            <a:ext cx="5397008" cy="1294590"/>
          </a:xfrm>
          <a:prstGeom prst="rect">
            <a:avLst/>
          </a:prstGeom>
        </p:spPr>
        <p:txBody>
          <a:bodyPr lIns="0" tIns="0" rIns="0" bIns="0" rtlCol="0" anchor="t">
            <a:spAutoFit/>
          </a:bodyPr>
          <a:lstStyle/>
          <a:p>
            <a:pPr algn="l">
              <a:lnSpc>
                <a:spcPts val="2759"/>
              </a:lnSpc>
            </a:pPr>
            <a:r>
              <a:rPr lang="en-US" sz="1103" spc="-1">
                <a:solidFill>
                  <a:srgbClr val="000000"/>
                </a:solidFill>
                <a:latin typeface="IBM Plex Sans Condensed"/>
                <a:ea typeface="IBM Plex Sans Condensed"/>
                <a:cs typeface="IBM Plex Sans Condensed"/>
                <a:sym typeface="IBM Plex Sans Condensed"/>
              </a:rPr>
              <a:t>We have to </a:t>
            </a:r>
            <a:r>
              <a:rPr lang="en-US" sz="1103" spc="-1">
                <a:solidFill>
                  <a:srgbClr val="FF0000"/>
                </a:solidFill>
                <a:latin typeface="IBM Plex Sans Condensed Bold"/>
                <a:ea typeface="IBM Plex Sans Condensed Bold"/>
                <a:cs typeface="IBM Plex Sans Condensed Bold"/>
                <a:sym typeface="IBM Plex Sans Condensed Bold"/>
              </a:rPr>
              <a:t>collect and understand</a:t>
            </a:r>
            <a:r>
              <a:rPr lang="en-US" sz="1103" spc="-1">
                <a:solidFill>
                  <a:srgbClr val="FF0000"/>
                </a:solidFill>
                <a:latin typeface="IBM Plex Sans Condensed"/>
                <a:ea typeface="IBM Plex Sans Condensed"/>
                <a:cs typeface="IBM Plex Sans Condensed"/>
                <a:sym typeface="IBM Plex Sans Condensed"/>
              </a:rPr>
              <a:t> the requirement of the customer.</a:t>
            </a:r>
            <a:r>
              <a:rPr lang="en-US" sz="1103" spc="-1">
                <a:solidFill>
                  <a:srgbClr val="000000"/>
                </a:solidFill>
                <a:latin typeface="IBM Plex Sans Condensed"/>
                <a:ea typeface="IBM Plex Sans Condensed"/>
                <a:cs typeface="IBM Plex Sans Condensed"/>
                <a:sym typeface="IBM Plex Sans Condensed"/>
              </a:rPr>
              <a:t> Normally </a:t>
            </a:r>
            <a:r>
              <a:rPr lang="en-US" sz="1103" spc="-1">
                <a:solidFill>
                  <a:srgbClr val="FF0000"/>
                </a:solidFill>
                <a:latin typeface="IBM Plex Sans Condensed"/>
                <a:ea typeface="IBM Plex Sans Condensed"/>
                <a:cs typeface="IBM Plex Sans Condensed"/>
                <a:sym typeface="IBM Plex Sans Condensed"/>
              </a:rPr>
              <a:t>BA’s, Project </a:t>
            </a:r>
          </a:p>
          <a:p>
            <a:pPr algn="l">
              <a:lnSpc>
                <a:spcPts val="551"/>
              </a:lnSpc>
            </a:pPr>
            <a:r>
              <a:rPr lang="en-US" sz="1103" spc="-1">
                <a:solidFill>
                  <a:srgbClr val="FF0000"/>
                </a:solidFill>
                <a:latin typeface="IBM Plex Sans Condensed"/>
                <a:ea typeface="IBM Plex Sans Condensed"/>
                <a:cs typeface="IBM Plex Sans Condensed"/>
                <a:sym typeface="IBM Plex Sans Condensed"/>
              </a:rPr>
              <a:t>Managers, and Product Managers</a:t>
            </a:r>
            <a:r>
              <a:rPr lang="en-US" sz="1103" spc="-1">
                <a:solidFill>
                  <a:srgbClr val="000000"/>
                </a:solidFill>
                <a:latin typeface="IBM Plex Sans Condensed"/>
                <a:ea typeface="IBM Plex Sans Condensed"/>
                <a:cs typeface="IBM Plex Sans Condensed"/>
                <a:sym typeface="IBM Plex Sans Condensed"/>
              </a:rPr>
              <a:t> are involved in this phase. </a:t>
            </a:r>
          </a:p>
          <a:p>
            <a:pPr algn="l">
              <a:lnSpc>
                <a:spcPts val="2668"/>
              </a:lnSpc>
            </a:pPr>
            <a:r>
              <a:rPr lang="en-US" sz="1103" spc="-1">
                <a:solidFill>
                  <a:srgbClr val="000000"/>
                </a:solidFill>
                <a:latin typeface="IBM Plex Sans Condensed"/>
                <a:ea typeface="IBM Plex Sans Condensed"/>
                <a:cs typeface="IBM Plex Sans Condensed"/>
                <a:sym typeface="IBM Plex Sans Condensed"/>
              </a:rPr>
              <a:t>They will talk to the customer, get the requirements, and </a:t>
            </a:r>
            <a:r>
              <a:rPr lang="en-US" sz="1103" spc="-1">
                <a:solidFill>
                  <a:srgbClr val="FF0000"/>
                </a:solidFill>
                <a:latin typeface="IBM Plex Sans Condensed Bold"/>
                <a:ea typeface="IBM Plex Sans Condensed Bold"/>
                <a:cs typeface="IBM Plex Sans Condensed Bold"/>
                <a:sym typeface="IBM Plex Sans Condensed Bold"/>
              </a:rPr>
              <a:t>prepare a certain number of </a:t>
            </a:r>
          </a:p>
          <a:p>
            <a:pPr algn="l">
              <a:lnSpc>
                <a:spcPts val="551"/>
              </a:lnSpc>
            </a:pPr>
            <a:r>
              <a:rPr lang="en-US" sz="1103" spc="-1">
                <a:solidFill>
                  <a:srgbClr val="FF0000"/>
                </a:solidFill>
                <a:latin typeface="IBM Plex Sans Condensed Bold"/>
                <a:ea typeface="IBM Plex Sans Condensed Bold"/>
                <a:cs typeface="IBM Plex Sans Condensed Bold"/>
                <a:sym typeface="IBM Plex Sans Condensed Bold"/>
              </a:rPr>
              <a:t>documents (BRS/SRS).</a:t>
            </a:r>
            <a:r>
              <a:rPr lang="en-US" sz="1103" spc="-1">
                <a:solidFill>
                  <a:srgbClr val="000000"/>
                </a:solidFill>
                <a:latin typeface="IBM Plex Sans Condensed Bold"/>
                <a:ea typeface="IBM Plex Sans Condensed Bold"/>
                <a:cs typeface="IBM Plex Sans Condensed Bold"/>
                <a:sym typeface="IBM Plex Sans Condensed Bold"/>
              </a:rPr>
              <a:t> </a:t>
            </a:r>
          </a:p>
          <a:p>
            <a:pPr algn="l">
              <a:lnSpc>
                <a:spcPts val="2712"/>
              </a:lnSpc>
            </a:pPr>
            <a:r>
              <a:rPr lang="en-US" sz="1103" spc="-1">
                <a:solidFill>
                  <a:srgbClr val="000000"/>
                </a:solidFill>
                <a:latin typeface="IBM Plex Sans Condensed"/>
                <a:ea typeface="IBM Plex Sans Condensed"/>
                <a:cs typeface="IBM Plex Sans Condensed"/>
                <a:sym typeface="IBM Plex Sans Condensed"/>
              </a:rPr>
              <a:t>This stage gives a </a:t>
            </a:r>
            <a:r>
              <a:rPr lang="en-US" sz="1103" spc="-1">
                <a:solidFill>
                  <a:srgbClr val="FF0000"/>
                </a:solidFill>
                <a:latin typeface="IBM Plex Sans Condensed"/>
                <a:ea typeface="IBM Plex Sans Condensed"/>
                <a:cs typeface="IBM Plex Sans Condensed"/>
                <a:sym typeface="IBM Plex Sans Condensed"/>
              </a:rPr>
              <a:t>clearer picture of the </a:t>
            </a:r>
            <a:r>
              <a:rPr lang="en-US" sz="1103" spc="-1">
                <a:solidFill>
                  <a:srgbClr val="FF0000"/>
                </a:solidFill>
                <a:latin typeface="IBM Plex Sans Condensed Bold"/>
                <a:ea typeface="IBM Plex Sans Condensed Bold"/>
                <a:cs typeface="IBM Plex Sans Condensed Bold"/>
                <a:sym typeface="IBM Plex Sans Condensed Bold"/>
              </a:rPr>
              <a:t>scope of the entire project and forecasts issues.</a:t>
            </a:r>
            <a:r>
              <a:rPr lang="en-US" sz="1103" spc="-1">
                <a:solidFill>
                  <a:srgbClr val="000000"/>
                </a:solidFill>
                <a:latin typeface="IBM Plex Sans Condensed"/>
                <a:ea typeface="IBM Plex Sans Condensed"/>
                <a:cs typeface="IBM Plex Sans Condensed"/>
                <a:sym typeface="IBM Plex Sans Condensed"/>
              </a:rPr>
              <a:t> </a:t>
            </a:r>
          </a:p>
          <a:p>
            <a:pPr algn="l">
              <a:lnSpc>
                <a:spcPts val="551"/>
              </a:lnSpc>
            </a:pPr>
            <a:r>
              <a:rPr lang="en-US" sz="1103" spc="-1">
                <a:solidFill>
                  <a:srgbClr val="000000"/>
                </a:solidFill>
                <a:latin typeface="IBM Plex Sans Condensed"/>
                <a:ea typeface="IBM Plex Sans Condensed"/>
                <a:cs typeface="IBM Plex Sans Condensed"/>
                <a:sym typeface="IBM Plex Sans Condensed"/>
              </a:rPr>
              <a:t>This helps companies to </a:t>
            </a:r>
            <a:r>
              <a:rPr lang="en-US" sz="1103" spc="-1">
                <a:solidFill>
                  <a:srgbClr val="FF0000"/>
                </a:solidFill>
                <a:latin typeface="IBM Plex Sans Condensed Bold"/>
                <a:ea typeface="IBM Plex Sans Condensed Bold"/>
                <a:cs typeface="IBM Plex Sans Condensed Bold"/>
                <a:sym typeface="IBM Plex Sans Condensed Bold"/>
              </a:rPr>
              <a:t>finalize</a:t>
            </a:r>
            <a:r>
              <a:rPr lang="en-US" sz="1103" spc="-1">
                <a:solidFill>
                  <a:srgbClr val="FF0000"/>
                </a:solidFill>
                <a:latin typeface="IBM Plex Sans Condensed"/>
                <a:ea typeface="IBM Plex Sans Condensed"/>
                <a:cs typeface="IBM Plex Sans Condensed"/>
                <a:sym typeface="IBM Plex Sans Condensed"/>
              </a:rPr>
              <a:t> the necessary </a:t>
            </a:r>
            <a:r>
              <a:rPr lang="en-US" sz="1103" spc="-1">
                <a:solidFill>
                  <a:srgbClr val="FF0000"/>
                </a:solidFill>
                <a:latin typeface="IBM Plex Sans Condensed Bold"/>
                <a:ea typeface="IBM Plex Sans Condensed Bold"/>
                <a:cs typeface="IBM Plex Sans Condensed Bold"/>
                <a:sym typeface="IBM Plex Sans Condensed Bold"/>
              </a:rPr>
              <a:t>timeline</a:t>
            </a:r>
            <a:r>
              <a:rPr lang="en-US" sz="1103" spc="-1">
                <a:solidFill>
                  <a:srgbClr val="FF0000"/>
                </a:solidFill>
                <a:latin typeface="IBM Plex Sans Condensed"/>
                <a:ea typeface="IBM Plex Sans Condensed"/>
                <a:cs typeface="IBM Plex Sans Condensed"/>
                <a:sym typeface="IBM Plex Sans Condensed"/>
              </a:rPr>
              <a:t> to finish the work </a:t>
            </a:r>
            <a:r>
              <a:rPr lang="en-US" sz="1103" spc="-1">
                <a:solidFill>
                  <a:srgbClr val="000000"/>
                </a:solidFill>
                <a:latin typeface="IBM Plex Sans Condensed"/>
                <a:ea typeface="IBM Plex Sans Condensed"/>
                <a:cs typeface="IBM Plex Sans Condensed"/>
                <a:sym typeface="IBM Plex Sans Condensed"/>
              </a:rPr>
              <a:t>of that system. </a:t>
            </a:r>
          </a:p>
        </p:txBody>
      </p:sp>
      <p:sp>
        <p:nvSpPr>
          <p:cNvPr id="26" name="TextBox 26"/>
          <p:cNvSpPr txBox="1"/>
          <p:nvPr/>
        </p:nvSpPr>
        <p:spPr>
          <a:xfrm>
            <a:off x="1372238" y="4659297"/>
            <a:ext cx="105042" cy="312001"/>
          </a:xfrm>
          <a:prstGeom prst="rect">
            <a:avLst/>
          </a:prstGeom>
        </p:spPr>
        <p:txBody>
          <a:bodyPr lIns="0" tIns="0" rIns="0" bIns="0" rtlCol="0" anchor="t">
            <a:spAutoFit/>
          </a:bodyPr>
          <a:lstStyle/>
          <a:p>
            <a:pPr algn="l">
              <a:lnSpc>
                <a:spcPts val="2668"/>
              </a:lnSpc>
            </a:pPr>
            <a:r>
              <a:rPr lang="en-US" sz="1103">
                <a:solidFill>
                  <a:srgbClr val="000000"/>
                </a:solidFill>
                <a:latin typeface="Arimo"/>
                <a:ea typeface="Arimo"/>
                <a:cs typeface="Arimo"/>
                <a:sym typeface="Arimo"/>
              </a:rPr>
              <a:t> </a:t>
            </a:r>
          </a:p>
        </p:txBody>
      </p:sp>
      <p:sp>
        <p:nvSpPr>
          <p:cNvPr id="27" name="TextBox 27"/>
          <p:cNvSpPr txBox="1"/>
          <p:nvPr/>
        </p:nvSpPr>
        <p:spPr>
          <a:xfrm>
            <a:off x="1372238" y="5052108"/>
            <a:ext cx="105042" cy="519646"/>
          </a:xfrm>
          <a:prstGeom prst="rect">
            <a:avLst/>
          </a:prstGeom>
        </p:spPr>
        <p:txBody>
          <a:bodyPr lIns="0" tIns="0" rIns="0" bIns="0" rtlCol="0" anchor="t">
            <a:spAutoFit/>
          </a:bodyPr>
          <a:lstStyle/>
          <a:p>
            <a:pPr algn="just">
              <a:lnSpc>
                <a:spcPts val="2712"/>
              </a:lnSpc>
            </a:pPr>
            <a:r>
              <a:rPr lang="en-US" sz="1103">
                <a:solidFill>
                  <a:srgbClr val="000000"/>
                </a:solidFill>
                <a:latin typeface="Arimo"/>
                <a:ea typeface="Arimo"/>
                <a:cs typeface="Arimo"/>
                <a:sym typeface="Arimo"/>
              </a:rPr>
              <a:t> </a:t>
            </a:r>
          </a:p>
          <a:p>
            <a:pPr algn="just">
              <a:lnSpc>
                <a:spcPts val="551"/>
              </a:lnSpc>
            </a:pPr>
            <a:r>
              <a:rPr lang="en-US" sz="1103">
                <a:solidFill>
                  <a:srgbClr val="000000"/>
                </a:solidFill>
                <a:latin typeface="Arimo"/>
                <a:ea typeface="Arimo"/>
                <a:cs typeface="Arimo"/>
                <a:sym typeface="Arimo"/>
              </a:rPr>
              <a:t> </a:t>
            </a:r>
          </a:p>
        </p:txBody>
      </p:sp>
      <p:sp>
        <p:nvSpPr>
          <p:cNvPr id="29" name="Footer Placeholder 28"/>
          <p:cNvSpPr>
            <a:spLocks noGrp="1"/>
          </p:cNvSpPr>
          <p:nvPr>
            <p:ph type="ftr" sz="quarter" idx="11"/>
          </p:nvPr>
        </p:nvSpPr>
        <p:spPr/>
        <p:txBody>
          <a:bodyPr/>
          <a:lstStyle/>
          <a:p>
            <a:r>
              <a:rPr lang="en-US" smtClean="0"/>
              <a:t>Mr. RANJIT KUMBHAR  7757962804</a:t>
            </a:r>
            <a:endParaRPr lang="en-US"/>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24</TotalTime>
  <Words>16765</Words>
  <Application>Microsoft Office PowerPoint</Application>
  <PresentationFormat>Custom</PresentationFormat>
  <Paragraphs>1951</Paragraphs>
  <Slides>80</Slides>
  <Notes>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80</vt:i4>
      </vt:variant>
    </vt:vector>
  </HeadingPairs>
  <TitlesOfParts>
    <vt:vector size="88" baseType="lpstr">
      <vt:lpstr>Arial</vt:lpstr>
      <vt:lpstr>IBM Plex Sans Condensed</vt:lpstr>
      <vt:lpstr>IBM Plex Sans Condensed Bold</vt:lpstr>
      <vt:lpstr>Arimo</vt:lpstr>
      <vt:lpstr>Calibri</vt:lpstr>
      <vt:lpstr>Arimo Bold</vt:lpstr>
      <vt:lpstr>Open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manual_testing_pdf_1721296743.pdf</dc:title>
  <dc:creator>Shree;Fork;Fork infosystems;Ranjit;Ranjit Kumbhar;RANJYO</dc:creator>
  <cp:keywords>FORK;FORK INFOSYSTEMS;RANJIT;RanjitKumbhar</cp:keywords>
  <cp:lastModifiedBy>Microsoft</cp:lastModifiedBy>
  <cp:revision>6</cp:revision>
  <dcterms:created xsi:type="dcterms:W3CDTF">2006-08-16T00:00:00Z</dcterms:created>
  <dcterms:modified xsi:type="dcterms:W3CDTF">2024-07-22T16:44:31Z</dcterms:modified>
  <dc:identifier>DAGLsNok48s</dc:identifier>
</cp:coreProperties>
</file>